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5"/>
  </p:notesMasterIdLst>
  <p:sldIdLst>
    <p:sldId id="313" r:id="rId2"/>
    <p:sldId id="326" r:id="rId3"/>
    <p:sldId id="328" r:id="rId4"/>
    <p:sldId id="329" r:id="rId5"/>
    <p:sldId id="330" r:id="rId6"/>
    <p:sldId id="331" r:id="rId7"/>
    <p:sldId id="332" r:id="rId8"/>
    <p:sldId id="333" r:id="rId9"/>
    <p:sldId id="346" r:id="rId10"/>
    <p:sldId id="347" r:id="rId11"/>
    <p:sldId id="341" r:id="rId12"/>
    <p:sldId id="256" r:id="rId13"/>
    <p:sldId id="348" r:id="rId14"/>
    <p:sldId id="350" r:id="rId15"/>
    <p:sldId id="351" r:id="rId16"/>
    <p:sldId id="343" r:id="rId17"/>
    <p:sldId id="342" r:id="rId18"/>
    <p:sldId id="257" r:id="rId19"/>
    <p:sldId id="353" r:id="rId20"/>
    <p:sldId id="271" r:id="rId21"/>
    <p:sldId id="272" r:id="rId22"/>
    <p:sldId id="273" r:id="rId23"/>
    <p:sldId id="274" r:id="rId24"/>
    <p:sldId id="275" r:id="rId25"/>
    <p:sldId id="352" r:id="rId26"/>
    <p:sldId id="276" r:id="rId27"/>
    <p:sldId id="277" r:id="rId28"/>
    <p:sldId id="278" r:id="rId29"/>
    <p:sldId id="319" r:id="rId30"/>
    <p:sldId id="321" r:id="rId31"/>
    <p:sldId id="322" r:id="rId32"/>
    <p:sldId id="338" r:id="rId33"/>
    <p:sldId id="259" r:id="rId34"/>
    <p:sldId id="260" r:id="rId35"/>
    <p:sldId id="261" r:id="rId36"/>
    <p:sldId id="262" r:id="rId37"/>
    <p:sldId id="337" r:id="rId38"/>
    <p:sldId id="299" r:id="rId39"/>
    <p:sldId id="301" r:id="rId40"/>
    <p:sldId id="302" r:id="rId41"/>
    <p:sldId id="303" r:id="rId42"/>
    <p:sldId id="304" r:id="rId43"/>
    <p:sldId id="354" r:id="rId44"/>
    <p:sldId id="305" r:id="rId45"/>
    <p:sldId id="306" r:id="rId46"/>
    <p:sldId id="307" r:id="rId47"/>
    <p:sldId id="308" r:id="rId48"/>
    <p:sldId id="309" r:id="rId49"/>
    <p:sldId id="311" r:id="rId50"/>
    <p:sldId id="355" r:id="rId51"/>
    <p:sldId id="356" r:id="rId52"/>
    <p:sldId id="357" r:id="rId53"/>
    <p:sldId id="314" r:id="rId54"/>
    <p:sldId id="283" r:id="rId55"/>
    <p:sldId id="284" r:id="rId56"/>
    <p:sldId id="285" r:id="rId57"/>
    <p:sldId id="286" r:id="rId58"/>
    <p:sldId id="288" r:id="rId59"/>
    <p:sldId id="287" r:id="rId60"/>
    <p:sldId id="289" r:id="rId61"/>
    <p:sldId id="315" r:id="rId62"/>
    <p:sldId id="316" r:id="rId63"/>
    <p:sldId id="317" r:id="rId64"/>
    <p:sldId id="318" r:id="rId65"/>
    <p:sldId id="372" r:id="rId66"/>
    <p:sldId id="373" r:id="rId67"/>
    <p:sldId id="374" r:id="rId68"/>
    <p:sldId id="378" r:id="rId69"/>
    <p:sldId id="375" r:id="rId70"/>
    <p:sldId id="371" r:id="rId71"/>
    <p:sldId id="380" r:id="rId72"/>
    <p:sldId id="370" r:id="rId73"/>
    <p:sldId id="381" r:id="rId74"/>
    <p:sldId id="382" r:id="rId75"/>
    <p:sldId id="383" r:id="rId76"/>
    <p:sldId id="384" r:id="rId77"/>
    <p:sldId id="385" r:id="rId78"/>
    <p:sldId id="386" r:id="rId79"/>
    <p:sldId id="387" r:id="rId80"/>
    <p:sldId id="388" r:id="rId81"/>
    <p:sldId id="389" r:id="rId82"/>
    <p:sldId id="390" r:id="rId83"/>
    <p:sldId id="391" r:id="rId84"/>
    <p:sldId id="392" r:id="rId85"/>
    <p:sldId id="393" r:id="rId86"/>
    <p:sldId id="394" r:id="rId87"/>
    <p:sldId id="396" r:id="rId88"/>
    <p:sldId id="395" r:id="rId89"/>
    <p:sldId id="397" r:id="rId90"/>
    <p:sldId id="398" r:id="rId91"/>
    <p:sldId id="399" r:id="rId92"/>
    <p:sldId id="400" r:id="rId93"/>
    <p:sldId id="345" r:id="rId94"/>
    <p:sldId id="366" r:id="rId95"/>
    <p:sldId id="367" r:id="rId96"/>
    <p:sldId id="263" r:id="rId97"/>
    <p:sldId id="364" r:id="rId98"/>
    <p:sldId id="265" r:id="rId99"/>
    <p:sldId id="368" r:id="rId100"/>
    <p:sldId id="344" r:id="rId101"/>
    <p:sldId id="268" r:id="rId102"/>
    <p:sldId id="298" r:id="rId103"/>
    <p:sldId id="290" r:id="rId104"/>
    <p:sldId id="291" r:id="rId105"/>
    <p:sldId id="292" r:id="rId106"/>
    <p:sldId id="293" r:id="rId107"/>
    <p:sldId id="295" r:id="rId108"/>
    <p:sldId id="296" r:id="rId109"/>
    <p:sldId id="297" r:id="rId110"/>
    <p:sldId id="335" r:id="rId111"/>
    <p:sldId id="336" r:id="rId112"/>
    <p:sldId id="340" r:id="rId113"/>
    <p:sldId id="339" r:id="rId1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3"/>
  </p:normalViewPr>
  <p:slideViewPr>
    <p:cSldViewPr>
      <p:cViewPr varScale="1">
        <p:scale>
          <a:sx n="69" d="100"/>
          <a:sy n="69" d="100"/>
        </p:scale>
        <p:origin x="141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296B-B884-4095-A70F-3CF4CD7E8F90}" type="datetimeFigureOut">
              <a:rPr lang="en-US" smtClean="0"/>
              <a:pPr/>
              <a:t>8/8/2020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5659E-A74F-4D2E-B91F-E3D5E89E2C11}" type="slidenum">
              <a:rPr lang="en-US" smtClean="0"/>
              <a:pPr/>
              <a:t>‹#›</a:t>
            </a:fld>
            <a:endParaRPr lang="en-US"/>
          </a:p>
        </p:txBody>
      </p:sp>
    </p:spTree>
    <p:extLst>
      <p:ext uri="{BB962C8B-B14F-4D97-AF65-F5344CB8AC3E}">
        <p14:creationId xmlns:p14="http://schemas.microsoft.com/office/powerpoint/2010/main" val="2569541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7DAE335D-56CE-4F48-B4A5-6EFC965516C9}" type="slidenum">
              <a:rPr lang="en-US"/>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38C96B-68A8-9741-9D40-3D50FBA28DF2}" type="datetime1">
              <a:rPr lang="en-IN" smtClean="0"/>
              <a:pPr/>
              <a:t>08-08-2020</a:t>
            </a:fld>
            <a:endParaRPr lang="en-US"/>
          </a:p>
        </p:txBody>
      </p:sp>
      <p:sp>
        <p:nvSpPr>
          <p:cNvPr id="5" name="Footer Placeholder 4"/>
          <p:cNvSpPr>
            <a:spLocks noGrp="1"/>
          </p:cNvSpPr>
          <p:nvPr>
            <p:ph type="ftr" sz="quarter" idx="11"/>
          </p:nvPr>
        </p:nvSpPr>
        <p:spPr/>
        <p:txBody>
          <a:bodyPr/>
          <a:lstStyle/>
          <a:p>
            <a:r>
              <a:rPr lang="en-US"/>
              <a:t>Dr.Carmel Mary Belinda M J /CSE                                                            </a:t>
            </a:r>
          </a:p>
        </p:txBody>
      </p:sp>
      <p:sp>
        <p:nvSpPr>
          <p:cNvPr id="6" name="Slide Number Placeholder 5"/>
          <p:cNvSpPr>
            <a:spLocks noGrp="1"/>
          </p:cNvSpPr>
          <p:nvPr>
            <p:ph type="sldNum" sz="quarter" idx="12"/>
          </p:nvPr>
        </p:nvSpPr>
        <p:spPr/>
        <p:txBody>
          <a:bodyPr/>
          <a:lstStyle/>
          <a:p>
            <a:fld id="{FD58DAB5-CB49-440C-99FC-CF944ACFAA6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D29DAF-B5C3-BF4E-9195-CFE3063D752C}" type="datetime1">
              <a:rPr lang="en-IN" smtClean="0"/>
              <a:pPr/>
              <a:t>08-08-2020</a:t>
            </a:fld>
            <a:endParaRPr lang="en-US"/>
          </a:p>
        </p:txBody>
      </p:sp>
      <p:sp>
        <p:nvSpPr>
          <p:cNvPr id="5" name="Footer Placeholder 4"/>
          <p:cNvSpPr>
            <a:spLocks noGrp="1"/>
          </p:cNvSpPr>
          <p:nvPr>
            <p:ph type="ftr" sz="quarter" idx="11"/>
          </p:nvPr>
        </p:nvSpPr>
        <p:spPr/>
        <p:txBody>
          <a:bodyPr/>
          <a:lstStyle/>
          <a:p>
            <a:r>
              <a:rPr lang="en-US"/>
              <a:t>Dr.Carmel Mary Belinda M J /CSE                                                            </a:t>
            </a:r>
          </a:p>
        </p:txBody>
      </p:sp>
      <p:sp>
        <p:nvSpPr>
          <p:cNvPr id="6" name="Slide Number Placeholder 5"/>
          <p:cNvSpPr>
            <a:spLocks noGrp="1"/>
          </p:cNvSpPr>
          <p:nvPr>
            <p:ph type="sldNum" sz="quarter" idx="12"/>
          </p:nvPr>
        </p:nvSpPr>
        <p:spPr/>
        <p:txBody>
          <a:bodyPr/>
          <a:lstStyle/>
          <a:p>
            <a:fld id="{FD58DAB5-CB49-440C-99FC-CF944ACFAA6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0077B1-0875-4D40-85F4-0418E5A37D45}" type="datetime1">
              <a:rPr lang="en-IN" smtClean="0"/>
              <a:pPr/>
              <a:t>08-08-2020</a:t>
            </a:fld>
            <a:endParaRPr lang="en-US"/>
          </a:p>
        </p:txBody>
      </p:sp>
      <p:sp>
        <p:nvSpPr>
          <p:cNvPr id="5" name="Footer Placeholder 4"/>
          <p:cNvSpPr>
            <a:spLocks noGrp="1"/>
          </p:cNvSpPr>
          <p:nvPr>
            <p:ph type="ftr" sz="quarter" idx="11"/>
          </p:nvPr>
        </p:nvSpPr>
        <p:spPr/>
        <p:txBody>
          <a:bodyPr/>
          <a:lstStyle/>
          <a:p>
            <a:r>
              <a:rPr lang="en-US"/>
              <a:t>Dr.Carmel Mary Belinda M J /CSE                                                            </a:t>
            </a:r>
          </a:p>
        </p:txBody>
      </p:sp>
      <p:sp>
        <p:nvSpPr>
          <p:cNvPr id="6" name="Slide Number Placeholder 5"/>
          <p:cNvSpPr>
            <a:spLocks noGrp="1"/>
          </p:cNvSpPr>
          <p:nvPr>
            <p:ph type="sldNum" sz="quarter" idx="12"/>
          </p:nvPr>
        </p:nvSpPr>
        <p:spPr/>
        <p:txBody>
          <a:bodyPr/>
          <a:lstStyle/>
          <a:p>
            <a:fld id="{FD58DAB5-CB49-440C-99FC-CF944ACFAA6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4DD6D-EFAB-D44F-B78F-DEAFDAD710AB}" type="datetime1">
              <a:rPr lang="en-IN" smtClean="0"/>
              <a:pPr/>
              <a:t>08-08-2020</a:t>
            </a:fld>
            <a:endParaRPr lang="en-US"/>
          </a:p>
        </p:txBody>
      </p:sp>
      <p:sp>
        <p:nvSpPr>
          <p:cNvPr id="5" name="Footer Placeholder 4"/>
          <p:cNvSpPr>
            <a:spLocks noGrp="1"/>
          </p:cNvSpPr>
          <p:nvPr>
            <p:ph type="ftr" sz="quarter" idx="11"/>
          </p:nvPr>
        </p:nvSpPr>
        <p:spPr/>
        <p:txBody>
          <a:bodyPr/>
          <a:lstStyle/>
          <a:p>
            <a:r>
              <a:rPr lang="en-US"/>
              <a:t>Dr.Carmel Mary Belinda M J /CSE                                                            </a:t>
            </a:r>
          </a:p>
        </p:txBody>
      </p:sp>
      <p:sp>
        <p:nvSpPr>
          <p:cNvPr id="6" name="Slide Number Placeholder 5"/>
          <p:cNvSpPr>
            <a:spLocks noGrp="1"/>
          </p:cNvSpPr>
          <p:nvPr>
            <p:ph type="sldNum" sz="quarter" idx="12"/>
          </p:nvPr>
        </p:nvSpPr>
        <p:spPr/>
        <p:txBody>
          <a:bodyPr/>
          <a:lstStyle/>
          <a:p>
            <a:fld id="{FD58DAB5-CB49-440C-99FC-CF944ACFAA6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B55CFC-2BC4-5249-AFC1-C663D51EF986}" type="datetime1">
              <a:rPr lang="en-IN" smtClean="0"/>
              <a:pPr/>
              <a:t>08-08-2020</a:t>
            </a:fld>
            <a:endParaRPr lang="en-US"/>
          </a:p>
        </p:txBody>
      </p:sp>
      <p:sp>
        <p:nvSpPr>
          <p:cNvPr id="5" name="Footer Placeholder 4"/>
          <p:cNvSpPr>
            <a:spLocks noGrp="1"/>
          </p:cNvSpPr>
          <p:nvPr>
            <p:ph type="ftr" sz="quarter" idx="11"/>
          </p:nvPr>
        </p:nvSpPr>
        <p:spPr/>
        <p:txBody>
          <a:bodyPr/>
          <a:lstStyle/>
          <a:p>
            <a:r>
              <a:rPr lang="en-US"/>
              <a:t>Dr.Carmel Mary Belinda M J /CSE                                                            </a:t>
            </a:r>
          </a:p>
        </p:txBody>
      </p:sp>
      <p:sp>
        <p:nvSpPr>
          <p:cNvPr id="6" name="Slide Number Placeholder 5"/>
          <p:cNvSpPr>
            <a:spLocks noGrp="1"/>
          </p:cNvSpPr>
          <p:nvPr>
            <p:ph type="sldNum" sz="quarter" idx="12"/>
          </p:nvPr>
        </p:nvSpPr>
        <p:spPr/>
        <p:txBody>
          <a:bodyPr/>
          <a:lstStyle/>
          <a:p>
            <a:fld id="{FD58DAB5-CB49-440C-99FC-CF944ACFAA6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2C6DD4-C4E0-FC4B-8830-9E4E14F7682E}" type="datetime1">
              <a:rPr lang="en-IN" smtClean="0"/>
              <a:pPr/>
              <a:t>08-08-2020</a:t>
            </a:fld>
            <a:endParaRPr lang="en-US"/>
          </a:p>
        </p:txBody>
      </p:sp>
      <p:sp>
        <p:nvSpPr>
          <p:cNvPr id="6" name="Footer Placeholder 5"/>
          <p:cNvSpPr>
            <a:spLocks noGrp="1"/>
          </p:cNvSpPr>
          <p:nvPr>
            <p:ph type="ftr" sz="quarter" idx="11"/>
          </p:nvPr>
        </p:nvSpPr>
        <p:spPr/>
        <p:txBody>
          <a:bodyPr/>
          <a:lstStyle/>
          <a:p>
            <a:r>
              <a:rPr lang="en-US"/>
              <a:t>Dr.Carmel Mary Belinda M J /CSE                                                            </a:t>
            </a:r>
          </a:p>
        </p:txBody>
      </p:sp>
      <p:sp>
        <p:nvSpPr>
          <p:cNvPr id="7" name="Slide Number Placeholder 6"/>
          <p:cNvSpPr>
            <a:spLocks noGrp="1"/>
          </p:cNvSpPr>
          <p:nvPr>
            <p:ph type="sldNum" sz="quarter" idx="12"/>
          </p:nvPr>
        </p:nvSpPr>
        <p:spPr/>
        <p:txBody>
          <a:bodyPr/>
          <a:lstStyle/>
          <a:p>
            <a:fld id="{FD58DAB5-CB49-440C-99FC-CF944ACFAA6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204377-AC85-1647-BB27-A7140A7E9470}" type="datetime1">
              <a:rPr lang="en-IN" smtClean="0"/>
              <a:pPr/>
              <a:t>08-08-2020</a:t>
            </a:fld>
            <a:endParaRPr lang="en-US"/>
          </a:p>
        </p:txBody>
      </p:sp>
      <p:sp>
        <p:nvSpPr>
          <p:cNvPr id="8" name="Footer Placeholder 7"/>
          <p:cNvSpPr>
            <a:spLocks noGrp="1"/>
          </p:cNvSpPr>
          <p:nvPr>
            <p:ph type="ftr" sz="quarter" idx="11"/>
          </p:nvPr>
        </p:nvSpPr>
        <p:spPr/>
        <p:txBody>
          <a:bodyPr/>
          <a:lstStyle/>
          <a:p>
            <a:r>
              <a:rPr lang="en-US"/>
              <a:t>Dr.Carmel Mary Belinda M J /CSE                                                            </a:t>
            </a:r>
          </a:p>
        </p:txBody>
      </p:sp>
      <p:sp>
        <p:nvSpPr>
          <p:cNvPr id="9" name="Slide Number Placeholder 8"/>
          <p:cNvSpPr>
            <a:spLocks noGrp="1"/>
          </p:cNvSpPr>
          <p:nvPr>
            <p:ph type="sldNum" sz="quarter" idx="12"/>
          </p:nvPr>
        </p:nvSpPr>
        <p:spPr/>
        <p:txBody>
          <a:bodyPr/>
          <a:lstStyle/>
          <a:p>
            <a:fld id="{FD58DAB5-CB49-440C-99FC-CF944ACFAA6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7DC08C-79FF-574A-8F02-232F0754FBAA}" type="datetime1">
              <a:rPr lang="en-IN" smtClean="0"/>
              <a:pPr/>
              <a:t>08-08-2020</a:t>
            </a:fld>
            <a:endParaRPr lang="en-US"/>
          </a:p>
        </p:txBody>
      </p:sp>
      <p:sp>
        <p:nvSpPr>
          <p:cNvPr id="4" name="Footer Placeholder 3"/>
          <p:cNvSpPr>
            <a:spLocks noGrp="1"/>
          </p:cNvSpPr>
          <p:nvPr>
            <p:ph type="ftr" sz="quarter" idx="11"/>
          </p:nvPr>
        </p:nvSpPr>
        <p:spPr/>
        <p:txBody>
          <a:bodyPr/>
          <a:lstStyle/>
          <a:p>
            <a:r>
              <a:rPr lang="en-US"/>
              <a:t>Dr.Carmel Mary Belinda M J /CSE                                                            </a:t>
            </a:r>
          </a:p>
        </p:txBody>
      </p:sp>
      <p:sp>
        <p:nvSpPr>
          <p:cNvPr id="5" name="Slide Number Placeholder 4"/>
          <p:cNvSpPr>
            <a:spLocks noGrp="1"/>
          </p:cNvSpPr>
          <p:nvPr>
            <p:ph type="sldNum" sz="quarter" idx="12"/>
          </p:nvPr>
        </p:nvSpPr>
        <p:spPr/>
        <p:txBody>
          <a:bodyPr/>
          <a:lstStyle/>
          <a:p>
            <a:fld id="{FD58DAB5-CB49-440C-99FC-CF944ACFAA6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E17BC-74AD-B841-B893-5BF7B69A1818}" type="datetime1">
              <a:rPr lang="en-IN" smtClean="0"/>
              <a:pPr/>
              <a:t>08-08-2020</a:t>
            </a:fld>
            <a:endParaRPr lang="en-US"/>
          </a:p>
        </p:txBody>
      </p:sp>
      <p:sp>
        <p:nvSpPr>
          <p:cNvPr id="3" name="Footer Placeholder 2"/>
          <p:cNvSpPr>
            <a:spLocks noGrp="1"/>
          </p:cNvSpPr>
          <p:nvPr>
            <p:ph type="ftr" sz="quarter" idx="11"/>
          </p:nvPr>
        </p:nvSpPr>
        <p:spPr/>
        <p:txBody>
          <a:bodyPr/>
          <a:lstStyle/>
          <a:p>
            <a:r>
              <a:rPr lang="en-US"/>
              <a:t>Dr.Carmel Mary Belinda M J /CSE                                                            </a:t>
            </a:r>
          </a:p>
        </p:txBody>
      </p:sp>
      <p:sp>
        <p:nvSpPr>
          <p:cNvPr id="4" name="Slide Number Placeholder 3"/>
          <p:cNvSpPr>
            <a:spLocks noGrp="1"/>
          </p:cNvSpPr>
          <p:nvPr>
            <p:ph type="sldNum" sz="quarter" idx="12"/>
          </p:nvPr>
        </p:nvSpPr>
        <p:spPr/>
        <p:txBody>
          <a:bodyPr/>
          <a:lstStyle/>
          <a:p>
            <a:fld id="{FD58DAB5-CB49-440C-99FC-CF944ACFAA6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8D302E-C8A2-9343-BBD2-798CB02B3853}" type="datetime1">
              <a:rPr lang="en-IN" smtClean="0"/>
              <a:pPr/>
              <a:t>08-08-2020</a:t>
            </a:fld>
            <a:endParaRPr lang="en-US"/>
          </a:p>
        </p:txBody>
      </p:sp>
      <p:sp>
        <p:nvSpPr>
          <p:cNvPr id="6" name="Footer Placeholder 5"/>
          <p:cNvSpPr>
            <a:spLocks noGrp="1"/>
          </p:cNvSpPr>
          <p:nvPr>
            <p:ph type="ftr" sz="quarter" idx="11"/>
          </p:nvPr>
        </p:nvSpPr>
        <p:spPr/>
        <p:txBody>
          <a:bodyPr/>
          <a:lstStyle/>
          <a:p>
            <a:r>
              <a:rPr lang="en-US"/>
              <a:t>Dr.Carmel Mary Belinda M J /CSE                                                            </a:t>
            </a:r>
          </a:p>
        </p:txBody>
      </p:sp>
      <p:sp>
        <p:nvSpPr>
          <p:cNvPr id="7" name="Slide Number Placeholder 6"/>
          <p:cNvSpPr>
            <a:spLocks noGrp="1"/>
          </p:cNvSpPr>
          <p:nvPr>
            <p:ph type="sldNum" sz="quarter" idx="12"/>
          </p:nvPr>
        </p:nvSpPr>
        <p:spPr/>
        <p:txBody>
          <a:bodyPr/>
          <a:lstStyle/>
          <a:p>
            <a:fld id="{FD58DAB5-CB49-440C-99FC-CF944ACFAA6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FB0948-2452-3843-BBD3-C803E8D16343}" type="datetime1">
              <a:rPr lang="en-IN" smtClean="0"/>
              <a:pPr/>
              <a:t>08-08-2020</a:t>
            </a:fld>
            <a:endParaRPr lang="en-US"/>
          </a:p>
        </p:txBody>
      </p:sp>
      <p:sp>
        <p:nvSpPr>
          <p:cNvPr id="6" name="Footer Placeholder 5"/>
          <p:cNvSpPr>
            <a:spLocks noGrp="1"/>
          </p:cNvSpPr>
          <p:nvPr>
            <p:ph type="ftr" sz="quarter" idx="11"/>
          </p:nvPr>
        </p:nvSpPr>
        <p:spPr/>
        <p:txBody>
          <a:bodyPr/>
          <a:lstStyle/>
          <a:p>
            <a:r>
              <a:rPr lang="en-US"/>
              <a:t>Dr.Carmel Mary Belinda M J /CSE                                                            </a:t>
            </a:r>
          </a:p>
        </p:txBody>
      </p:sp>
      <p:sp>
        <p:nvSpPr>
          <p:cNvPr id="7" name="Slide Number Placeholder 6"/>
          <p:cNvSpPr>
            <a:spLocks noGrp="1"/>
          </p:cNvSpPr>
          <p:nvPr>
            <p:ph type="sldNum" sz="quarter" idx="12"/>
          </p:nvPr>
        </p:nvSpPr>
        <p:spPr/>
        <p:txBody>
          <a:bodyPr/>
          <a:lstStyle/>
          <a:p>
            <a:fld id="{FD58DAB5-CB49-440C-99FC-CF944ACFAA6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1477E1-EF1B-4440-BF6E-79B2DC422115}" type="datetime1">
              <a:rPr lang="en-IN" smtClean="0"/>
              <a:pPr/>
              <a:t>08-08-2020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Dr.Carmel Mary Belinda M J /CSE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8DAB5-CB49-440C-99FC-CF944ACFAA6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png"/><Relationship Id="rId10" Type="http://schemas.openxmlformats.org/officeDocument/2006/relationships/image" Target="../media/image11.jpeg"/><Relationship Id="rId4" Type="http://schemas.openxmlformats.org/officeDocument/2006/relationships/image" Target="../media/image7.wmf"/><Relationship Id="rId9" Type="http://schemas.openxmlformats.org/officeDocument/2006/relationships/image" Target="../media/image9.wm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jpeg"/><Relationship Id="rId5" Type="http://schemas.openxmlformats.org/officeDocument/2006/relationships/image" Target="../media/image12.w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1.jpeg"/><Relationship Id="rId4" Type="http://schemas.openxmlformats.org/officeDocument/2006/relationships/image" Target="../media/image24.wmf"/></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FA1D8-4673-2545-B96E-CFB1C85AA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Title 1"/>
          <p:cNvSpPr>
            <a:spLocks noGrp="1"/>
          </p:cNvSpPr>
          <p:nvPr>
            <p:ph type="ctrTitle"/>
          </p:nvPr>
        </p:nvSpPr>
        <p:spPr>
          <a:xfrm>
            <a:off x="685800" y="914401"/>
            <a:ext cx="8229600" cy="1447800"/>
          </a:xfrm>
        </p:spPr>
        <p:txBody>
          <a:bodyPr>
            <a:noAutofit/>
          </a:bodyPr>
          <a:lstStyle/>
          <a:p>
            <a:r>
              <a:rPr lang="en-US" sz="4000" dirty="0"/>
              <a:t>SCHOOL of COMPUTING</a:t>
            </a:r>
            <a:br>
              <a:rPr lang="en-US" sz="4000" dirty="0"/>
            </a:br>
            <a:r>
              <a:rPr lang="en-US" sz="4000" dirty="0"/>
              <a:t>DRPARTMENT of COMPUTER SCIENCE &amp; ENGINEERING</a:t>
            </a:r>
          </a:p>
        </p:txBody>
      </p:sp>
      <p:sp>
        <p:nvSpPr>
          <p:cNvPr id="3" name="Subtitle 2"/>
          <p:cNvSpPr>
            <a:spLocks noGrp="1"/>
          </p:cNvSpPr>
          <p:nvPr>
            <p:ph type="subTitle" idx="1"/>
          </p:nvPr>
        </p:nvSpPr>
        <p:spPr>
          <a:xfrm>
            <a:off x="609600" y="2971800"/>
            <a:ext cx="8534400" cy="2667000"/>
          </a:xfrm>
        </p:spPr>
        <p:txBody>
          <a:bodyPr>
            <a:normAutofit/>
          </a:bodyPr>
          <a:lstStyle/>
          <a:p>
            <a:pPr algn="l">
              <a:spcAft>
                <a:spcPts val="600"/>
              </a:spcAft>
            </a:pPr>
            <a:r>
              <a:rPr lang="en-US" sz="2600" dirty="0">
                <a:solidFill>
                  <a:schemeClr val="tx1"/>
                </a:solidFill>
              </a:rPr>
              <a:t>COURSE CATEGORY :PROGRAM CORE</a:t>
            </a:r>
          </a:p>
          <a:p>
            <a:pPr algn="l">
              <a:spcAft>
                <a:spcPts val="600"/>
              </a:spcAft>
            </a:pPr>
            <a:r>
              <a:rPr lang="en-US" sz="2600" dirty="0">
                <a:solidFill>
                  <a:schemeClr val="tx1"/>
                </a:solidFill>
              </a:rPr>
              <a:t>COURSE NAME:DATA WAREHOUSING AND DATA MINING</a:t>
            </a:r>
          </a:p>
          <a:p>
            <a:pPr algn="l">
              <a:spcAft>
                <a:spcPts val="600"/>
              </a:spcAft>
            </a:pPr>
            <a:r>
              <a:rPr lang="en-US" sz="2600" dirty="0">
                <a:solidFill>
                  <a:schemeClr val="tx1"/>
                </a:solidFill>
              </a:rPr>
              <a:t>COURSE CODE:1151CS114</a:t>
            </a:r>
          </a:p>
          <a:p>
            <a:pPr algn="l">
              <a:spcAft>
                <a:spcPts val="600"/>
              </a:spcAft>
            </a:pPr>
            <a:r>
              <a:rPr lang="en-US" sz="2600" dirty="0">
                <a:solidFill>
                  <a:schemeClr val="tx1"/>
                </a:solidFill>
              </a:rPr>
              <a:t>FACULTY: Dr. CARMEL MARY BELINDA M J</a:t>
            </a:r>
          </a:p>
          <a:p>
            <a:endParaRPr lang="en-US" dirty="0"/>
          </a:p>
        </p:txBody>
      </p:sp>
    </p:spTree>
    <p:extLst>
      <p:ext uri="{BB962C8B-B14F-4D97-AF65-F5344CB8AC3E}">
        <p14:creationId xmlns:p14="http://schemas.microsoft.com/office/powerpoint/2010/main" val="1912949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Job Opportunity</a:t>
            </a:r>
            <a:endParaRPr lang="en-US" dirty="0"/>
          </a:p>
        </p:txBody>
      </p:sp>
      <p:sp>
        <p:nvSpPr>
          <p:cNvPr id="4" name="Footer Placeholder 3"/>
          <p:cNvSpPr>
            <a:spLocks noGrp="1"/>
          </p:cNvSpPr>
          <p:nvPr>
            <p:ph type="ftr" sz="quarter" idx="11"/>
          </p:nvPr>
        </p:nvSpPr>
        <p:spPr/>
        <p:txBody>
          <a:bodyPr/>
          <a:lstStyle/>
          <a:p>
            <a:r>
              <a:rPr lang="en-US"/>
              <a:t>Dr.Carmel Mary Belinda M J /CSE                                                            </a:t>
            </a:r>
          </a:p>
        </p:txBody>
      </p:sp>
      <p:sp>
        <p:nvSpPr>
          <p:cNvPr id="5" name="Slide Number Placeholder 4"/>
          <p:cNvSpPr>
            <a:spLocks noGrp="1"/>
          </p:cNvSpPr>
          <p:nvPr>
            <p:ph type="sldNum" sz="quarter" idx="12"/>
          </p:nvPr>
        </p:nvSpPr>
        <p:spPr/>
        <p:txBody>
          <a:bodyPr/>
          <a:lstStyle/>
          <a:p>
            <a:fld id="{FD58DAB5-CB49-440C-99FC-CF944ACFAA61}" type="slidenum">
              <a:rPr lang="en-US" smtClean="0"/>
              <a:pPr/>
              <a:t>10</a:t>
            </a:fld>
            <a:endParaRPr lang="en-US"/>
          </a:p>
        </p:txBody>
      </p:sp>
      <p:pic>
        <p:nvPicPr>
          <p:cNvPr id="6" name="Picture 5">
            <a:extLst>
              <a:ext uri="{FF2B5EF4-FFF2-40B4-BE49-F238E27FC236}">
                <a16:creationId xmlns:a16="http://schemas.microsoft.com/office/drawing/2014/main" id="{D0D11534-0C43-5D4F-B3ED-11B63723D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0"/>
            <a:ext cx="1511300" cy="1524000"/>
          </a:xfrm>
          <a:prstGeom prst="rect">
            <a:avLst/>
          </a:prstGeom>
        </p:spPr>
      </p:pic>
      <p:pic>
        <p:nvPicPr>
          <p:cNvPr id="7" name="Picture 4" descr="How is the pay for a data analyst in India and around the world ..."/>
          <p:cNvPicPr>
            <a:picLocks noGrp="1" noChangeAspect="1" noChangeArrowheads="1"/>
          </p:cNvPicPr>
          <p:nvPr>
            <p:ph idx="1"/>
          </p:nvPr>
        </p:nvPicPr>
        <p:blipFill>
          <a:blip r:embed="rId3"/>
          <a:srcRect/>
          <a:stretch>
            <a:fillRect/>
          </a:stretch>
        </p:blipFill>
        <p:spPr bwMode="auto">
          <a:xfrm>
            <a:off x="1524000" y="1676400"/>
            <a:ext cx="6553199" cy="4343400"/>
          </a:xfrm>
          <a:prstGeom prst="rect">
            <a:avLst/>
          </a:prstGeo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Properties of </a:t>
            </a:r>
            <a:br>
              <a:rPr lang="en-US" sz="3600" dirty="0"/>
            </a:br>
            <a:r>
              <a:rPr lang="en-US" sz="3600" dirty="0"/>
              <a:t>Data Warehouse Architectures</a:t>
            </a:r>
            <a:r>
              <a:rPr lang="en-US" dirty="0"/>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1143000" y="1752600"/>
            <a:ext cx="6629399" cy="3629819"/>
          </a:xfrm>
          <a:prstGeom prst="rect">
            <a:avLst/>
          </a:prstGeom>
        </p:spPr>
      </p:pic>
      <p:sp>
        <p:nvSpPr>
          <p:cNvPr id="6" name="Footer Placeholder 5"/>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87A1158D-7EFC-844D-AEF8-B87D9ADB9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FF017149-BBD7-B04A-9ACB-9BC510C2DCB2}"/>
              </a:ext>
            </a:extLst>
          </p:cNvPr>
          <p:cNvSpPr>
            <a:spLocks noGrp="1"/>
          </p:cNvSpPr>
          <p:nvPr>
            <p:ph type="sldNum" sz="quarter" idx="12"/>
          </p:nvPr>
        </p:nvSpPr>
        <p:spPr/>
        <p:txBody>
          <a:bodyPr/>
          <a:lstStyle/>
          <a:p>
            <a:fld id="{FD58DAB5-CB49-440C-99FC-CF944ACFAA61}" type="slidenum">
              <a:rPr lang="en-US" smtClean="0"/>
              <a:pPr/>
              <a:t>100</a:t>
            </a:fld>
            <a:endParaRPr lang="en-US"/>
          </a:p>
        </p:txBody>
      </p:sp>
    </p:spTree>
    <p:extLst>
      <p:ext uri="{BB962C8B-B14F-4D97-AF65-F5344CB8AC3E}">
        <p14:creationId xmlns:p14="http://schemas.microsoft.com/office/powerpoint/2010/main" val="28531204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a:t>
            </a:r>
            <a:br>
              <a:rPr lang="en-US" b="1" dirty="0"/>
            </a:br>
            <a:r>
              <a:rPr lang="en-US" b="1" dirty="0"/>
              <a:t>of Data Warehouse</a:t>
            </a:r>
            <a:br>
              <a:rPr lang="en-US" b="1" dirty="0"/>
            </a:br>
            <a:endParaRPr lang="en-US" dirty="0"/>
          </a:p>
        </p:txBody>
      </p:sp>
      <p:sp>
        <p:nvSpPr>
          <p:cNvPr id="4" name="Footer Placeholder 3"/>
          <p:cNvSpPr>
            <a:spLocks noGrp="1"/>
          </p:cNvSpPr>
          <p:nvPr>
            <p:ph type="ftr" sz="quarter" idx="11"/>
          </p:nvPr>
        </p:nvSpPr>
        <p:spPr/>
        <p:txBody>
          <a:bodyPr/>
          <a:lstStyle/>
          <a:p>
            <a:r>
              <a:rPr lang="en-US"/>
              <a:t>Dr.Carmel Mary Belinda M J /CSE                                                            </a:t>
            </a:r>
          </a:p>
        </p:txBody>
      </p:sp>
      <p:pic>
        <p:nvPicPr>
          <p:cNvPr id="3074" name="Picture 2"/>
          <p:cNvPicPr>
            <a:picLocks noGrp="1" noChangeAspect="1" noChangeArrowheads="1"/>
          </p:cNvPicPr>
          <p:nvPr>
            <p:ph idx="1"/>
          </p:nvPr>
        </p:nvPicPr>
        <p:blipFill>
          <a:blip r:embed="rId2"/>
          <a:srcRect/>
          <a:stretch>
            <a:fillRect/>
          </a:stretch>
        </p:blipFill>
        <p:spPr bwMode="auto">
          <a:xfrm>
            <a:off x="1219200" y="1447800"/>
            <a:ext cx="6400800" cy="4182269"/>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22BBA0EE-E055-7E4B-AEEB-166C077D1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4724D44D-7CB2-0F45-849A-12C9D093C2FA}"/>
              </a:ext>
            </a:extLst>
          </p:cNvPr>
          <p:cNvSpPr>
            <a:spLocks noGrp="1"/>
          </p:cNvSpPr>
          <p:nvPr>
            <p:ph type="sldNum" sz="quarter" idx="12"/>
          </p:nvPr>
        </p:nvSpPr>
        <p:spPr/>
        <p:txBody>
          <a:bodyPr/>
          <a:lstStyle/>
          <a:p>
            <a:fld id="{FD58DAB5-CB49-440C-99FC-CF944ACFAA61}" type="slidenum">
              <a:rPr lang="en-US" smtClean="0"/>
              <a:pPr/>
              <a:t>101</a:t>
            </a:fld>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a:t>
            </a:r>
            <a:br>
              <a:rPr lang="en-US" b="1" dirty="0"/>
            </a:br>
            <a:r>
              <a:rPr lang="en-US" b="1" dirty="0"/>
              <a:t>of Data Warehouse</a:t>
            </a:r>
            <a:endParaRPr lang="en-US" dirty="0"/>
          </a:p>
        </p:txBody>
      </p:sp>
      <p:sp>
        <p:nvSpPr>
          <p:cNvPr id="3" name="Content Placeholder 2"/>
          <p:cNvSpPr>
            <a:spLocks noGrp="1"/>
          </p:cNvSpPr>
          <p:nvPr>
            <p:ph idx="1"/>
          </p:nvPr>
        </p:nvSpPr>
        <p:spPr/>
        <p:txBody>
          <a:bodyPr>
            <a:normAutofit/>
          </a:bodyPr>
          <a:lstStyle/>
          <a:p>
            <a:pPr marL="0" indent="0" algn="just">
              <a:buNone/>
            </a:pPr>
            <a:r>
              <a:rPr lang="en-US" dirty="0"/>
              <a:t>There are 7 components in Data Warehouse:</a:t>
            </a:r>
          </a:p>
          <a:p>
            <a:r>
              <a:rPr lang="en-US" sz="2400" b="1" dirty="0"/>
              <a:t>Data Warehouse Database</a:t>
            </a:r>
          </a:p>
          <a:p>
            <a:r>
              <a:rPr lang="en-US" sz="2400" b="1" dirty="0"/>
              <a:t>Sourcing, Acquisition, Clean-up and Transformation Tools (ETL)</a:t>
            </a:r>
          </a:p>
          <a:p>
            <a:r>
              <a:rPr lang="en-US" sz="2400" b="1" dirty="0"/>
              <a:t>Metadata</a:t>
            </a:r>
          </a:p>
          <a:p>
            <a:r>
              <a:rPr lang="en-US" sz="2400" b="1" dirty="0"/>
              <a:t>Access  Tools</a:t>
            </a:r>
          </a:p>
          <a:p>
            <a:r>
              <a:rPr lang="en-US" sz="2400" b="1" dirty="0"/>
              <a:t>Data Marts</a:t>
            </a:r>
          </a:p>
          <a:p>
            <a:r>
              <a:rPr lang="en-US" sz="2400" b="1" dirty="0"/>
              <a:t>Data Warehouse Administration and Management</a:t>
            </a:r>
          </a:p>
          <a:p>
            <a:r>
              <a:rPr lang="en-US" sz="2400" b="1" dirty="0"/>
              <a:t>Information Delivery System</a:t>
            </a:r>
            <a:endParaRPr lang="en-US" sz="2400" dirty="0"/>
          </a:p>
          <a:p>
            <a:endParaRPr lang="en-US" dirty="0"/>
          </a:p>
          <a:p>
            <a:endParaRPr lang="en-US" b="1" dirty="0"/>
          </a:p>
          <a:p>
            <a:pPr marL="0" indent="0">
              <a:buNone/>
            </a:pPr>
            <a:endParaRPr lang="en-US" dirty="0"/>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6DBB650F-EFF3-A340-B336-E058A5FBE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D831932D-0397-F349-A7D6-75228704A6B0}"/>
              </a:ext>
            </a:extLst>
          </p:cNvPr>
          <p:cNvSpPr>
            <a:spLocks noGrp="1"/>
          </p:cNvSpPr>
          <p:nvPr>
            <p:ph type="sldNum" sz="quarter" idx="12"/>
          </p:nvPr>
        </p:nvSpPr>
        <p:spPr/>
        <p:txBody>
          <a:bodyPr/>
          <a:lstStyle/>
          <a:p>
            <a:fld id="{FD58DAB5-CB49-440C-99FC-CF944ACFAA61}" type="slidenum">
              <a:rPr lang="en-US" smtClean="0"/>
              <a:pPr/>
              <a:t>102</a:t>
            </a:fld>
            <a:endParaRPr lang="en-US"/>
          </a:p>
        </p:txBody>
      </p:sp>
    </p:spTree>
    <p:extLst>
      <p:ext uri="{BB962C8B-B14F-4D97-AF65-F5344CB8AC3E}">
        <p14:creationId xmlns:p14="http://schemas.microsoft.com/office/powerpoint/2010/main" val="167050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heckerboard(across)">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checkerboard(across)">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 Data</a:t>
            </a:r>
          </a:p>
        </p:txBody>
      </p:sp>
      <p:sp>
        <p:nvSpPr>
          <p:cNvPr id="3" name="Content Placeholder 2"/>
          <p:cNvSpPr>
            <a:spLocks noGrp="1"/>
          </p:cNvSpPr>
          <p:nvPr>
            <p:ph idx="1"/>
          </p:nvPr>
        </p:nvSpPr>
        <p:spPr/>
        <p:txBody>
          <a:bodyPr>
            <a:normAutofit lnSpcReduction="10000"/>
          </a:bodyPr>
          <a:lstStyle/>
          <a:p>
            <a:r>
              <a:rPr lang="en-US" sz="2600" dirty="0"/>
              <a:t>Metadata is simply defined as data about data. </a:t>
            </a:r>
          </a:p>
          <a:p>
            <a:r>
              <a:rPr lang="en-US" sz="2600" dirty="0"/>
              <a:t>The data that is used to represent other data is known as metadata.</a:t>
            </a:r>
          </a:p>
          <a:p>
            <a:pPr marL="0" indent="0">
              <a:buNone/>
            </a:pPr>
            <a:endParaRPr lang="en-US" sz="2600" dirty="0"/>
          </a:p>
          <a:p>
            <a:pPr marL="0" indent="0">
              <a:buNone/>
            </a:pPr>
            <a:r>
              <a:rPr lang="en-US" sz="2600" dirty="0"/>
              <a:t>Metadata can also define as follows.</a:t>
            </a:r>
          </a:p>
          <a:p>
            <a:pPr marL="0" indent="0">
              <a:buNone/>
            </a:pPr>
            <a:endParaRPr lang="en-US" sz="2600" dirty="0"/>
          </a:p>
          <a:p>
            <a:r>
              <a:rPr lang="en-US" sz="2600" dirty="0"/>
              <a:t>Metadata is the road-map to a data warehouse.</a:t>
            </a:r>
          </a:p>
          <a:p>
            <a:r>
              <a:rPr lang="en-US" sz="2600" dirty="0"/>
              <a:t>Metadata in a data warehouse defines the warehouse objects.</a:t>
            </a:r>
          </a:p>
          <a:p>
            <a:r>
              <a:rPr lang="en-US" sz="2600" dirty="0"/>
              <a:t>Metadata acts as a directory.</a:t>
            </a:r>
          </a:p>
          <a:p>
            <a:pPr marL="0" indent="0">
              <a:buNone/>
            </a:pPr>
            <a:endParaRPr lang="en-US" dirty="0"/>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35621DE1-C062-5644-9167-3D2DF9A1E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D1F75419-1A61-A049-A091-1A763E4161DE}"/>
              </a:ext>
            </a:extLst>
          </p:cNvPr>
          <p:cNvSpPr>
            <a:spLocks noGrp="1"/>
          </p:cNvSpPr>
          <p:nvPr>
            <p:ph type="sldNum" sz="quarter" idx="12"/>
          </p:nvPr>
        </p:nvSpPr>
        <p:spPr/>
        <p:txBody>
          <a:bodyPr/>
          <a:lstStyle/>
          <a:p>
            <a:fld id="{FD58DAB5-CB49-440C-99FC-CF944ACFAA61}" type="slidenum">
              <a:rPr lang="en-US" smtClean="0"/>
              <a:pPr/>
              <a:t>103</a:t>
            </a:fld>
            <a:endParaRPr lang="en-US"/>
          </a:p>
        </p:txBody>
      </p:sp>
    </p:spTree>
    <p:extLst>
      <p:ext uri="{BB962C8B-B14F-4D97-AF65-F5344CB8AC3E}">
        <p14:creationId xmlns:p14="http://schemas.microsoft.com/office/powerpoint/2010/main" val="367922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Categories of Metadata</a:t>
            </a:r>
            <a:br>
              <a:rPr lang="en-US" dirty="0"/>
            </a:br>
            <a:endParaRPr lang="en-US" dirty="0"/>
          </a:p>
        </p:txBody>
      </p:sp>
      <p:sp>
        <p:nvSpPr>
          <p:cNvPr id="3" name="Content Placeholder 2"/>
          <p:cNvSpPr>
            <a:spLocks noGrp="1"/>
          </p:cNvSpPr>
          <p:nvPr>
            <p:ph idx="1"/>
          </p:nvPr>
        </p:nvSpPr>
        <p:spPr/>
        <p:txBody>
          <a:bodyPr/>
          <a:lstStyle/>
          <a:p>
            <a:pPr marL="0" indent="0">
              <a:buNone/>
            </a:pPr>
            <a:endParaRPr lang="en-US" sz="2400" dirty="0"/>
          </a:p>
          <a:p>
            <a:pPr marL="0" indent="0" algn="just">
              <a:buNone/>
            </a:pPr>
            <a:r>
              <a:rPr lang="en-US" sz="2400" dirty="0"/>
              <a:t>Metadata can be broadly categorized into three categories</a:t>
            </a:r>
          </a:p>
          <a:p>
            <a:pPr algn="just"/>
            <a:r>
              <a:rPr lang="en-US" sz="2400" b="1" dirty="0"/>
              <a:t>Business Metadata</a:t>
            </a:r>
          </a:p>
          <a:p>
            <a:pPr algn="just"/>
            <a:r>
              <a:rPr lang="en-US" sz="2400" b="1" dirty="0"/>
              <a:t>Technical Metadata</a:t>
            </a:r>
          </a:p>
          <a:p>
            <a:pPr algn="just"/>
            <a:r>
              <a:rPr lang="en-US" sz="2400" b="1" dirty="0"/>
              <a:t>Operational Metadata</a:t>
            </a:r>
            <a:endParaRPr lang="en-US" sz="2400" dirty="0"/>
          </a:p>
          <a:p>
            <a:pPr marL="0" indent="0">
              <a:buNone/>
            </a:pPr>
            <a:endParaRPr lang="en-US" dirty="0"/>
          </a:p>
        </p:txBody>
      </p:sp>
      <p:pic>
        <p:nvPicPr>
          <p:cNvPr id="4" name="Content Placeholder 3"/>
          <p:cNvPicPr>
            <a:picLocks noChangeAspect="1"/>
          </p:cNvPicPr>
          <p:nvPr/>
        </p:nvPicPr>
        <p:blipFill>
          <a:blip r:embed="rId2"/>
          <a:stretch>
            <a:fillRect/>
          </a:stretch>
        </p:blipFill>
        <p:spPr>
          <a:xfrm>
            <a:off x="1928812" y="3863181"/>
            <a:ext cx="5286375" cy="2552700"/>
          </a:xfrm>
          <a:prstGeom prst="rect">
            <a:avLst/>
          </a:prstGeom>
        </p:spPr>
      </p:pic>
      <p:sp>
        <p:nvSpPr>
          <p:cNvPr id="6" name="Footer Placeholder 5"/>
          <p:cNvSpPr>
            <a:spLocks noGrp="1"/>
          </p:cNvSpPr>
          <p:nvPr>
            <p:ph type="ftr" sz="quarter" idx="11"/>
          </p:nvPr>
        </p:nvSpPr>
        <p:spPr/>
        <p:txBody>
          <a:bodyPr/>
          <a:lstStyle/>
          <a:p>
            <a:r>
              <a:rPr lang="en-US"/>
              <a:t>Dr.Carmel Mary Belinda M J /CSE                                                            </a:t>
            </a:r>
          </a:p>
        </p:txBody>
      </p:sp>
      <p:pic>
        <p:nvPicPr>
          <p:cNvPr id="7" name="Picture 6">
            <a:extLst>
              <a:ext uri="{FF2B5EF4-FFF2-40B4-BE49-F238E27FC236}">
                <a16:creationId xmlns:a16="http://schemas.microsoft.com/office/drawing/2014/main" id="{0703754B-BA9C-CC4E-AA86-CCE91675A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5" name="Slide Number Placeholder 4">
            <a:extLst>
              <a:ext uri="{FF2B5EF4-FFF2-40B4-BE49-F238E27FC236}">
                <a16:creationId xmlns:a16="http://schemas.microsoft.com/office/drawing/2014/main" id="{94D09781-713B-7D47-A68B-470B3C0394AC}"/>
              </a:ext>
            </a:extLst>
          </p:cNvPr>
          <p:cNvSpPr>
            <a:spLocks noGrp="1"/>
          </p:cNvSpPr>
          <p:nvPr>
            <p:ph type="sldNum" sz="quarter" idx="12"/>
          </p:nvPr>
        </p:nvSpPr>
        <p:spPr/>
        <p:txBody>
          <a:bodyPr/>
          <a:lstStyle/>
          <a:p>
            <a:fld id="{FD58DAB5-CB49-440C-99FC-CF944ACFAA61}" type="slidenum">
              <a:rPr lang="en-US" smtClean="0"/>
              <a:pPr/>
              <a:t>104</a:t>
            </a:fld>
            <a:endParaRPr lang="en-US"/>
          </a:p>
        </p:txBody>
      </p:sp>
    </p:spTree>
    <p:extLst>
      <p:ext uri="{BB962C8B-B14F-4D97-AF65-F5344CB8AC3E}">
        <p14:creationId xmlns:p14="http://schemas.microsoft.com/office/powerpoint/2010/main" val="48915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33927A-1736-D54A-BC37-A9A0A336E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5" name="Content Placeholder 4"/>
          <p:cNvSpPr>
            <a:spLocks noGrp="1"/>
          </p:cNvSpPr>
          <p:nvPr>
            <p:ph idx="1"/>
          </p:nvPr>
        </p:nvSpPr>
        <p:spPr>
          <a:xfrm>
            <a:off x="990600" y="1371600"/>
            <a:ext cx="7696200" cy="4754563"/>
          </a:xfrm>
        </p:spPr>
        <p:txBody>
          <a:bodyPr>
            <a:normAutofit fontScale="92500" lnSpcReduction="10000"/>
          </a:bodyPr>
          <a:lstStyle/>
          <a:p>
            <a:pPr algn="just"/>
            <a:r>
              <a:rPr lang="en-US" sz="2600" b="1" dirty="0"/>
              <a:t>Business Metadata</a:t>
            </a:r>
            <a:r>
              <a:rPr lang="en-US" sz="2600" dirty="0"/>
              <a:t> − It has the data ownership information, business definition, and changing policies.</a:t>
            </a:r>
          </a:p>
          <a:p>
            <a:pPr algn="just"/>
            <a:r>
              <a:rPr lang="en-US" sz="2600" b="1" dirty="0"/>
              <a:t>Technical Metadata</a:t>
            </a:r>
            <a:r>
              <a:rPr lang="en-US" sz="2600" dirty="0"/>
              <a:t> − It includes database system names, table and column names and sizes, data types and allowed values. </a:t>
            </a:r>
          </a:p>
          <a:p>
            <a:pPr algn="just"/>
            <a:r>
              <a:rPr lang="en-US" sz="2600" dirty="0"/>
              <a:t>Technical metadata also includes structural information such as primary and foreign key attributes and indices.</a:t>
            </a:r>
          </a:p>
          <a:p>
            <a:pPr algn="just"/>
            <a:r>
              <a:rPr lang="en-US" sz="2600" b="1" dirty="0"/>
              <a:t>Operational Metadata</a:t>
            </a:r>
            <a:r>
              <a:rPr lang="en-US" sz="2600" dirty="0"/>
              <a:t> − It includes currency of data and data lineage. </a:t>
            </a:r>
          </a:p>
          <a:p>
            <a:pPr algn="just"/>
            <a:r>
              <a:rPr lang="en-US" sz="2600" dirty="0"/>
              <a:t>Currency of data means whether the data is active, archived, or purged. </a:t>
            </a:r>
          </a:p>
          <a:p>
            <a:pPr algn="just"/>
            <a:r>
              <a:rPr lang="en-US" sz="2600" dirty="0"/>
              <a:t>Lineage of data means the history of data migrated and transformation applied on it.</a:t>
            </a:r>
          </a:p>
          <a:p>
            <a:pPr marL="0" indent="0">
              <a:buNone/>
            </a:pPr>
            <a:endParaRPr lang="en-US" dirty="0"/>
          </a:p>
        </p:txBody>
      </p:sp>
      <p:sp>
        <p:nvSpPr>
          <p:cNvPr id="3" name="Footer Placeholder 2"/>
          <p:cNvSpPr>
            <a:spLocks noGrp="1"/>
          </p:cNvSpPr>
          <p:nvPr>
            <p:ph type="ftr" sz="quarter" idx="11"/>
          </p:nvPr>
        </p:nvSpPr>
        <p:spPr/>
        <p:txBody>
          <a:bodyPr/>
          <a:lstStyle/>
          <a:p>
            <a:r>
              <a:rPr lang="en-US"/>
              <a:t>Dr.Carmel Mary Belinda M J /CSE                                                            </a:t>
            </a:r>
          </a:p>
        </p:txBody>
      </p:sp>
      <p:sp>
        <p:nvSpPr>
          <p:cNvPr id="2" name="Slide Number Placeholder 1">
            <a:extLst>
              <a:ext uri="{FF2B5EF4-FFF2-40B4-BE49-F238E27FC236}">
                <a16:creationId xmlns:a16="http://schemas.microsoft.com/office/drawing/2014/main" id="{DEB4031B-97E3-5547-B4AE-F9CA0D5D2122}"/>
              </a:ext>
            </a:extLst>
          </p:cNvPr>
          <p:cNvSpPr>
            <a:spLocks noGrp="1"/>
          </p:cNvSpPr>
          <p:nvPr>
            <p:ph type="sldNum" sz="quarter" idx="12"/>
          </p:nvPr>
        </p:nvSpPr>
        <p:spPr/>
        <p:txBody>
          <a:bodyPr/>
          <a:lstStyle/>
          <a:p>
            <a:fld id="{FD58DAB5-CB49-440C-99FC-CF944ACFAA61}" type="slidenum">
              <a:rPr lang="en-US" smtClean="0"/>
              <a:pPr/>
              <a:t>105</a:t>
            </a:fld>
            <a:endParaRPr lang="en-US"/>
          </a:p>
        </p:txBody>
      </p:sp>
    </p:spTree>
    <p:extLst>
      <p:ext uri="{BB962C8B-B14F-4D97-AF65-F5344CB8AC3E}">
        <p14:creationId xmlns:p14="http://schemas.microsoft.com/office/powerpoint/2010/main" val="55247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Role of Metadata</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1371600" y="1600200"/>
            <a:ext cx="5867400" cy="3899694"/>
          </a:xfrm>
          <a:prstGeom prst="rect">
            <a:avLst/>
          </a:prstGeom>
        </p:spPr>
      </p:pic>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7A10297B-6E39-2949-8675-25A794808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F12A40F0-4CCD-3E49-B6C6-3138C8775B0B}"/>
              </a:ext>
            </a:extLst>
          </p:cNvPr>
          <p:cNvSpPr>
            <a:spLocks noGrp="1"/>
          </p:cNvSpPr>
          <p:nvPr>
            <p:ph type="sldNum" sz="quarter" idx="12"/>
          </p:nvPr>
        </p:nvSpPr>
        <p:spPr/>
        <p:txBody>
          <a:bodyPr/>
          <a:lstStyle/>
          <a:p>
            <a:fld id="{FD58DAB5-CB49-440C-99FC-CF944ACFAA61}" type="slidenum">
              <a:rPr lang="en-US" smtClean="0"/>
              <a:pPr/>
              <a:t>106</a:t>
            </a:fld>
            <a:endParaRPr lang="en-US"/>
          </a:p>
        </p:txBody>
      </p:sp>
    </p:spTree>
    <p:extLst>
      <p:ext uri="{BB962C8B-B14F-4D97-AF65-F5344CB8AC3E}">
        <p14:creationId xmlns:p14="http://schemas.microsoft.com/office/powerpoint/2010/main" val="6831586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1143000"/>
            <a:ext cx="7010400" cy="4983163"/>
          </a:xfrm>
        </p:spPr>
        <p:txBody>
          <a:bodyPr>
            <a:normAutofit fontScale="85000" lnSpcReduction="20000"/>
          </a:bodyPr>
          <a:lstStyle/>
          <a:p>
            <a:pPr algn="just"/>
            <a:r>
              <a:rPr lang="pt-BR" dirty="0"/>
              <a:t>Metadata acts as a directory.</a:t>
            </a:r>
          </a:p>
          <a:p>
            <a:pPr algn="just"/>
            <a:r>
              <a:rPr lang="en-US" dirty="0"/>
              <a:t>Metadata helps in decision support system for mapping of data</a:t>
            </a:r>
          </a:p>
          <a:p>
            <a:pPr algn="just"/>
            <a:r>
              <a:rPr lang="en-US" dirty="0"/>
              <a:t>Metadata helps in summarization between current detailed data and highly summarized data.</a:t>
            </a:r>
          </a:p>
          <a:p>
            <a:pPr algn="just"/>
            <a:r>
              <a:rPr lang="en-US" dirty="0"/>
              <a:t>Metadata is used for query tools.</a:t>
            </a:r>
          </a:p>
          <a:p>
            <a:pPr algn="just"/>
            <a:r>
              <a:rPr lang="en-US" dirty="0"/>
              <a:t>Metadata is used in extraction and cleansing tools.</a:t>
            </a:r>
          </a:p>
          <a:p>
            <a:pPr algn="just"/>
            <a:r>
              <a:rPr lang="en-US" dirty="0"/>
              <a:t>Metadata is used in reporting tools.</a:t>
            </a:r>
          </a:p>
          <a:p>
            <a:pPr algn="just"/>
            <a:r>
              <a:rPr lang="en-US" dirty="0"/>
              <a:t>Metadata is used in transformation tools.</a:t>
            </a:r>
          </a:p>
          <a:p>
            <a:pPr algn="just"/>
            <a:r>
              <a:rPr lang="en-US" dirty="0"/>
              <a:t>Metadata plays an important role in loading functions.</a:t>
            </a:r>
          </a:p>
          <a:p>
            <a:endParaRPr lang="en-US" dirty="0"/>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241F6ECA-AFBE-924C-A04A-D7432B1DE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Slide Number Placeholder 1">
            <a:extLst>
              <a:ext uri="{FF2B5EF4-FFF2-40B4-BE49-F238E27FC236}">
                <a16:creationId xmlns:a16="http://schemas.microsoft.com/office/drawing/2014/main" id="{D9872D59-7DCF-7C48-BFE4-3BAC29B442AA}"/>
              </a:ext>
            </a:extLst>
          </p:cNvPr>
          <p:cNvSpPr>
            <a:spLocks noGrp="1"/>
          </p:cNvSpPr>
          <p:nvPr>
            <p:ph type="sldNum" sz="quarter" idx="12"/>
          </p:nvPr>
        </p:nvSpPr>
        <p:spPr/>
        <p:txBody>
          <a:bodyPr/>
          <a:lstStyle/>
          <a:p>
            <a:fld id="{FD58DAB5-CB49-440C-99FC-CF944ACFAA61}" type="slidenum">
              <a:rPr lang="en-US" smtClean="0"/>
              <a:pPr/>
              <a:t>107</a:t>
            </a:fld>
            <a:endParaRPr lang="en-US"/>
          </a:p>
        </p:txBody>
      </p:sp>
    </p:spTree>
    <p:extLst>
      <p:ext uri="{BB962C8B-B14F-4D97-AF65-F5344CB8AC3E}">
        <p14:creationId xmlns:p14="http://schemas.microsoft.com/office/powerpoint/2010/main" val="386414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500"/>
                                        <p:tgtEl>
                                          <p:spTgt spid="3">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heckerboard(across)">
                                      <p:cBhvr>
                                        <p:cTn id="19" dur="500"/>
                                        <p:tgtEl>
                                          <p:spTgt spid="3">
                                            <p:txEl>
                                              <p:pRg st="4" end="4"/>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checkerboard(across)">
                                      <p:cBhvr>
                                        <p:cTn id="25" dur="500"/>
                                        <p:tgtEl>
                                          <p:spTgt spid="3">
                                            <p:txEl>
                                              <p:pRg st="6" end="6"/>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checkerboard(across)">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Metadata Repository</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a:t>Metadata repository is an integral part of a data warehouse system. </a:t>
            </a:r>
          </a:p>
          <a:p>
            <a:pPr marL="0" indent="0">
              <a:buNone/>
            </a:pPr>
            <a:r>
              <a:rPr lang="en-US" dirty="0"/>
              <a:t>It has the </a:t>
            </a:r>
            <a:r>
              <a:rPr lang="en-US" dirty="0" err="1"/>
              <a:t>followin</a:t>
            </a:r>
            <a:r>
              <a:rPr lang="en-US" dirty="0"/>
              <a:t> :</a:t>
            </a:r>
          </a:p>
          <a:p>
            <a:r>
              <a:rPr lang="en-US" dirty="0"/>
              <a:t>Definition of data warehouse</a:t>
            </a:r>
          </a:p>
          <a:p>
            <a:r>
              <a:rPr lang="en-US" dirty="0"/>
              <a:t>Business metadata</a:t>
            </a:r>
          </a:p>
          <a:p>
            <a:r>
              <a:rPr lang="en-US" dirty="0"/>
              <a:t>Operational Metadata</a:t>
            </a:r>
          </a:p>
          <a:p>
            <a:r>
              <a:rPr lang="en-US" dirty="0"/>
              <a:t>Data for mapping from operational environment to data warehouse</a:t>
            </a:r>
          </a:p>
          <a:p>
            <a:r>
              <a:rPr lang="en-US" dirty="0"/>
              <a:t>Algorithms for summarization</a:t>
            </a:r>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6C4C6CD2-F563-044D-8AE9-7B358CEB0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6CF13833-476A-804C-8943-9F9875FB888F}"/>
              </a:ext>
            </a:extLst>
          </p:cNvPr>
          <p:cNvSpPr>
            <a:spLocks noGrp="1"/>
          </p:cNvSpPr>
          <p:nvPr>
            <p:ph type="sldNum" sz="quarter" idx="12"/>
          </p:nvPr>
        </p:nvSpPr>
        <p:spPr/>
        <p:txBody>
          <a:bodyPr/>
          <a:lstStyle/>
          <a:p>
            <a:fld id="{FD58DAB5-CB49-440C-99FC-CF944ACFAA61}" type="slidenum">
              <a:rPr lang="en-US" smtClean="0"/>
              <a:pPr/>
              <a:t>108</a:t>
            </a:fld>
            <a:endParaRPr lang="en-US"/>
          </a:p>
        </p:txBody>
      </p:sp>
    </p:spTree>
    <p:extLst>
      <p:ext uri="{BB962C8B-B14F-4D97-AF65-F5344CB8AC3E}">
        <p14:creationId xmlns:p14="http://schemas.microsoft.com/office/powerpoint/2010/main" val="43293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0"/>
            <a:ext cx="8534400" cy="4602163"/>
          </a:xfrm>
        </p:spPr>
        <p:txBody>
          <a:bodyPr>
            <a:normAutofit lnSpcReduction="10000"/>
          </a:bodyPr>
          <a:lstStyle/>
          <a:p>
            <a:pPr algn="just"/>
            <a:r>
              <a:rPr lang="en-US" sz="2400" b="1" dirty="0"/>
              <a:t>Definition of data warehouse</a:t>
            </a:r>
            <a:r>
              <a:rPr lang="en-US" sz="2400" dirty="0"/>
              <a:t> − It includes the description of structure of data warehouse.</a:t>
            </a:r>
          </a:p>
          <a:p>
            <a:pPr algn="just"/>
            <a:r>
              <a:rPr lang="en-US" sz="2400" b="1" dirty="0"/>
              <a:t>Business metadata</a:t>
            </a:r>
            <a:r>
              <a:rPr lang="en-US" sz="2400" dirty="0"/>
              <a:t> − It contains has the data ownership information, business definition, and changing policies.</a:t>
            </a:r>
          </a:p>
          <a:p>
            <a:pPr algn="just"/>
            <a:r>
              <a:rPr lang="en-US" sz="2400" b="1" dirty="0"/>
              <a:t>Operational Metadata</a:t>
            </a:r>
            <a:r>
              <a:rPr lang="en-US" sz="2400" dirty="0"/>
              <a:t> − It includes currency of data and data lineage.</a:t>
            </a:r>
          </a:p>
          <a:p>
            <a:pPr algn="just"/>
            <a:r>
              <a:rPr lang="en-US" sz="2400" b="1" dirty="0"/>
              <a:t>Data for mapping from operational environment to data warehouse</a:t>
            </a:r>
            <a:r>
              <a:rPr lang="en-US" sz="2400" dirty="0"/>
              <a:t> − It includes the source databases and their contents, data extraction, data partition cleaning, transformation rules, data refresh and purging rules.</a:t>
            </a:r>
          </a:p>
          <a:p>
            <a:pPr algn="just"/>
            <a:r>
              <a:rPr lang="en-US" sz="2400" b="1" dirty="0"/>
              <a:t>Algorithms for summarization</a:t>
            </a:r>
            <a:r>
              <a:rPr lang="en-US" sz="2400" dirty="0"/>
              <a:t> − It includes dimension algorithms, data on granularity, aggregation, summarizing, </a:t>
            </a:r>
            <a:r>
              <a:rPr lang="en-US" sz="2400" dirty="0" err="1"/>
              <a:t>etc</a:t>
            </a:r>
            <a:endParaRPr lang="en-US" sz="2400" dirty="0"/>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13A287E0-871A-4948-AA94-BA55F9697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Slide Number Placeholder 1">
            <a:extLst>
              <a:ext uri="{FF2B5EF4-FFF2-40B4-BE49-F238E27FC236}">
                <a16:creationId xmlns:a16="http://schemas.microsoft.com/office/drawing/2014/main" id="{AAEE79F5-349B-514F-BCFA-D0BC3A7790D1}"/>
              </a:ext>
            </a:extLst>
          </p:cNvPr>
          <p:cNvSpPr>
            <a:spLocks noGrp="1"/>
          </p:cNvSpPr>
          <p:nvPr>
            <p:ph type="sldNum" sz="quarter" idx="12"/>
          </p:nvPr>
        </p:nvSpPr>
        <p:spPr/>
        <p:txBody>
          <a:bodyPr/>
          <a:lstStyle/>
          <a:p>
            <a:fld id="{FD58DAB5-CB49-440C-99FC-CF944ACFAA61}" type="slidenum">
              <a:rPr lang="en-US" smtClean="0"/>
              <a:pPr/>
              <a:t>109</a:t>
            </a:fld>
            <a:endParaRPr lang="en-US"/>
          </a:p>
        </p:txBody>
      </p:sp>
    </p:spTree>
    <p:extLst>
      <p:ext uri="{BB962C8B-B14F-4D97-AF65-F5344CB8AC3E}">
        <p14:creationId xmlns:p14="http://schemas.microsoft.com/office/powerpoint/2010/main" val="42564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Opportunities</a:t>
            </a:r>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5C849DA2-698B-4D45-9845-E96190A2D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C0DB9C82-745F-E84A-AB46-A6E4FBDCDC9B}"/>
              </a:ext>
            </a:extLst>
          </p:cNvPr>
          <p:cNvSpPr>
            <a:spLocks noGrp="1"/>
          </p:cNvSpPr>
          <p:nvPr>
            <p:ph type="sldNum" sz="quarter" idx="12"/>
          </p:nvPr>
        </p:nvSpPr>
        <p:spPr/>
        <p:txBody>
          <a:bodyPr/>
          <a:lstStyle/>
          <a:p>
            <a:fld id="{FD58DAB5-CB49-440C-99FC-CF944ACFAA61}" type="slidenum">
              <a:rPr lang="en-US" smtClean="0"/>
              <a:pPr/>
              <a:t>11</a:t>
            </a:fld>
            <a:endParaRPr lang="en-US"/>
          </a:p>
        </p:txBody>
      </p:sp>
      <p:pic>
        <p:nvPicPr>
          <p:cNvPr id="8" name="Picture 2" descr="Oracle for Data Warehousing - ppt video online download"/>
          <p:cNvPicPr>
            <a:picLocks noGrp="1" noChangeAspect="1" noChangeArrowheads="1"/>
          </p:cNvPicPr>
          <p:nvPr>
            <p:ph idx="1"/>
          </p:nvPr>
        </p:nvPicPr>
        <p:blipFill>
          <a:blip r:embed="rId3"/>
          <a:srcRect/>
          <a:stretch>
            <a:fillRect/>
          </a:stretch>
        </p:blipFill>
        <p:spPr bwMode="auto">
          <a:xfrm>
            <a:off x="990600" y="1600200"/>
            <a:ext cx="6934199" cy="4525963"/>
          </a:xfrm>
          <a:prstGeom prst="rect">
            <a:avLst/>
          </a:prstGeom>
          <a:noFill/>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Metadata</a:t>
            </a:r>
            <a:br>
              <a:rPr lang="en-US" sz="3600" dirty="0"/>
            </a:br>
            <a:r>
              <a:rPr lang="en-US" sz="3600" dirty="0"/>
              <a:t> Interchange Standard Framework</a:t>
            </a:r>
            <a:r>
              <a:rPr lang="en-US" dirty="0"/>
              <a:t/>
            </a:r>
            <a:br>
              <a:rPr lang="en-US" dirty="0"/>
            </a:br>
            <a:endParaRPr lang="en-US" dirty="0"/>
          </a:p>
        </p:txBody>
      </p:sp>
      <p:pic>
        <p:nvPicPr>
          <p:cNvPr id="5" name="Content Placeholder 4"/>
          <p:cNvPicPr>
            <a:picLocks noGrp="1" noChangeAspect="1"/>
          </p:cNvPicPr>
          <p:nvPr>
            <p:ph idx="1"/>
          </p:nvPr>
        </p:nvPicPr>
        <p:blipFill>
          <a:blip r:embed="rId2"/>
          <a:stretch>
            <a:fillRect/>
          </a:stretch>
        </p:blipFill>
        <p:spPr>
          <a:xfrm>
            <a:off x="1066800" y="1417639"/>
            <a:ext cx="6400800" cy="4507706"/>
          </a:xfrm>
          <a:prstGeom prst="rect">
            <a:avLst/>
          </a:prstGeom>
        </p:spPr>
      </p:pic>
      <p:sp>
        <p:nvSpPr>
          <p:cNvPr id="4" name="Footer Placeholder 3"/>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7B889D86-C39C-1A47-BFC2-E85F39B07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4BA78D7A-1403-DD43-92C8-C2BC8FB427FC}"/>
              </a:ext>
            </a:extLst>
          </p:cNvPr>
          <p:cNvSpPr>
            <a:spLocks noGrp="1"/>
          </p:cNvSpPr>
          <p:nvPr>
            <p:ph type="sldNum" sz="quarter" idx="12"/>
          </p:nvPr>
        </p:nvSpPr>
        <p:spPr/>
        <p:txBody>
          <a:bodyPr/>
          <a:lstStyle/>
          <a:p>
            <a:fld id="{FD58DAB5-CB49-440C-99FC-CF944ACFAA61}" type="slidenum">
              <a:rPr lang="en-US" smtClean="0"/>
              <a:pPr/>
              <a:t>110</a:t>
            </a:fld>
            <a:endParaRPr lang="en-US"/>
          </a:p>
        </p:txBody>
      </p:sp>
    </p:spTree>
    <p:extLst>
      <p:ext uri="{BB962C8B-B14F-4D97-AF65-F5344CB8AC3E}">
        <p14:creationId xmlns:p14="http://schemas.microsoft.com/office/powerpoint/2010/main" val="422208473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7493"/>
            <a:ext cx="8229600" cy="1256507"/>
          </a:xfrm>
        </p:spPr>
        <p:txBody>
          <a:bodyPr>
            <a:normAutofit fontScale="90000"/>
          </a:bodyPr>
          <a:lstStyle/>
          <a:p>
            <a:r>
              <a:rPr lang="en-US" sz="3600" dirty="0"/>
              <a:t/>
            </a:r>
            <a:br>
              <a:rPr lang="en-US" sz="3600" dirty="0"/>
            </a:br>
            <a:r>
              <a:rPr lang="en-US" sz="3600" dirty="0"/>
              <a:t>Components of </a:t>
            </a:r>
            <a:br>
              <a:rPr lang="en-US" sz="3600" dirty="0"/>
            </a:br>
            <a:r>
              <a:rPr lang="en-US" sz="3600" dirty="0"/>
              <a:t>Metadata Interchange Standard Frameworks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algn="just"/>
            <a:r>
              <a:rPr lang="en-US" sz="2600" b="1" dirty="0"/>
              <a:t>Standard Metadata Model</a:t>
            </a:r>
            <a:r>
              <a:rPr lang="en-US" sz="2600" dirty="0"/>
              <a:t>: It refers to the ASCII file format, which is used to represent metadata that is being exchanged.</a:t>
            </a:r>
          </a:p>
          <a:p>
            <a:pPr algn="just"/>
            <a:r>
              <a:rPr lang="en-US" sz="2600" dirty="0"/>
              <a:t>The </a:t>
            </a:r>
            <a:r>
              <a:rPr lang="en-US" sz="2600" b="1" dirty="0"/>
              <a:t>standard access framework</a:t>
            </a:r>
            <a:r>
              <a:rPr lang="en-US" sz="2600" dirty="0"/>
              <a:t> that describes the minimum number of API functions.</a:t>
            </a:r>
          </a:p>
          <a:p>
            <a:pPr algn="just"/>
            <a:r>
              <a:rPr lang="en-US" sz="2600" dirty="0"/>
              <a:t>Tool profile, which is provided by each tool vendor.</a:t>
            </a:r>
          </a:p>
          <a:p>
            <a:pPr algn="just"/>
            <a:r>
              <a:rPr lang="en-US" sz="2600" dirty="0"/>
              <a:t>The user configuration is a file explaining the legal interchange paths for metadata in the user's environment.</a:t>
            </a:r>
          </a:p>
          <a:p>
            <a:pPr marL="0" indent="0">
              <a:buNone/>
            </a:pPr>
            <a:endParaRPr lang="en-US" dirty="0"/>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A3FF2BF7-9EFC-1440-B8C5-B88296FB5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6" name="Slide Number Placeholder 5">
            <a:extLst>
              <a:ext uri="{FF2B5EF4-FFF2-40B4-BE49-F238E27FC236}">
                <a16:creationId xmlns:a16="http://schemas.microsoft.com/office/drawing/2014/main" id="{FACE9891-821A-F94A-B97B-AD16FD0FC5FF}"/>
              </a:ext>
            </a:extLst>
          </p:cNvPr>
          <p:cNvSpPr>
            <a:spLocks noGrp="1"/>
          </p:cNvSpPr>
          <p:nvPr>
            <p:ph type="sldNum" sz="quarter" idx="12"/>
          </p:nvPr>
        </p:nvSpPr>
        <p:spPr/>
        <p:txBody>
          <a:bodyPr/>
          <a:lstStyle/>
          <a:p>
            <a:fld id="{FD58DAB5-CB49-440C-99FC-CF944ACFAA61}" type="slidenum">
              <a:rPr lang="en-US" smtClean="0"/>
              <a:pPr/>
              <a:t>111</a:t>
            </a:fld>
            <a:endParaRPr lang="en-US"/>
          </a:p>
        </p:txBody>
      </p:sp>
    </p:spTree>
    <p:extLst>
      <p:ext uri="{BB962C8B-B14F-4D97-AF65-F5344CB8AC3E}">
        <p14:creationId xmlns:p14="http://schemas.microsoft.com/office/powerpoint/2010/main" val="156067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Questions</a:t>
            </a:r>
          </a:p>
        </p:txBody>
      </p:sp>
      <p:sp>
        <p:nvSpPr>
          <p:cNvPr id="3" name="Content Placeholder 2"/>
          <p:cNvSpPr>
            <a:spLocks noGrp="1"/>
          </p:cNvSpPr>
          <p:nvPr>
            <p:ph idx="1"/>
          </p:nvPr>
        </p:nvSpPr>
        <p:spPr/>
        <p:txBody>
          <a:bodyPr/>
          <a:lstStyle/>
          <a:p>
            <a:pPr>
              <a:buNone/>
            </a:pPr>
            <a:r>
              <a:rPr lang="en-US" dirty="0"/>
              <a:t>Data Warehouse data model</a:t>
            </a:r>
          </a:p>
          <a:p>
            <a:pPr>
              <a:buNone/>
            </a:pPr>
            <a:r>
              <a:rPr lang="en-US" dirty="0"/>
              <a:t>Architecture and components</a:t>
            </a:r>
          </a:p>
          <a:p>
            <a:pPr>
              <a:buNone/>
            </a:pPr>
            <a:r>
              <a:rPr lang="en-US" dirty="0"/>
              <a:t>Meta data</a:t>
            </a:r>
          </a:p>
          <a:p>
            <a:pPr>
              <a:buNone/>
            </a:pPr>
            <a:r>
              <a:rPr lang="en-US" dirty="0"/>
              <a:t>Granularity</a:t>
            </a:r>
          </a:p>
          <a:p>
            <a:pPr>
              <a:buNone/>
            </a:pPr>
            <a:endParaRPr lang="en-US" dirty="0"/>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69D81CE5-6F8E-7C4B-97A5-7DF53E96B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6" name="Slide Number Placeholder 5">
            <a:extLst>
              <a:ext uri="{FF2B5EF4-FFF2-40B4-BE49-F238E27FC236}">
                <a16:creationId xmlns:a16="http://schemas.microsoft.com/office/drawing/2014/main" id="{83D44064-1B22-C841-B26A-158681726738}"/>
              </a:ext>
            </a:extLst>
          </p:cNvPr>
          <p:cNvSpPr>
            <a:spLocks noGrp="1"/>
          </p:cNvSpPr>
          <p:nvPr>
            <p:ph type="sldNum" sz="quarter" idx="12"/>
          </p:nvPr>
        </p:nvSpPr>
        <p:spPr/>
        <p:txBody>
          <a:bodyPr/>
          <a:lstStyle/>
          <a:p>
            <a:fld id="{FD58DAB5-CB49-440C-99FC-CF944ACFAA61}" type="slidenum">
              <a:rPr lang="en-US" smtClean="0"/>
              <a:pPr/>
              <a:t>112</a:t>
            </a:fld>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a:buNone/>
            </a:pPr>
            <a:r>
              <a:rPr lang="en-US" dirty="0"/>
              <a:t>.https://www.javatpoint.com/data-warehouse-components</a:t>
            </a:r>
          </a:p>
          <a:p>
            <a:pPr>
              <a:buNone/>
            </a:pPr>
            <a:r>
              <a:rPr lang="en-US" dirty="0"/>
              <a:t>PPT of text books</a:t>
            </a:r>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5F9C9D6C-B2E8-7F48-9EDF-6C8D3289F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6" name="Slide Number Placeholder 5">
            <a:extLst>
              <a:ext uri="{FF2B5EF4-FFF2-40B4-BE49-F238E27FC236}">
                <a16:creationId xmlns:a16="http://schemas.microsoft.com/office/drawing/2014/main" id="{1D5D4B11-B37B-CE48-8893-4869E42428C6}"/>
              </a:ext>
            </a:extLst>
          </p:cNvPr>
          <p:cNvSpPr>
            <a:spLocks noGrp="1"/>
          </p:cNvSpPr>
          <p:nvPr>
            <p:ph type="sldNum" sz="quarter" idx="12"/>
          </p:nvPr>
        </p:nvSpPr>
        <p:spPr/>
        <p:txBody>
          <a:bodyPr/>
          <a:lstStyle/>
          <a:p>
            <a:fld id="{FD58DAB5-CB49-440C-99FC-CF944ACFAA61}" type="slidenum">
              <a:rPr lang="en-US" smtClean="0"/>
              <a:pPr/>
              <a:t>113</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62000"/>
            <a:ext cx="7772400" cy="1470025"/>
          </a:xfrm>
        </p:spPr>
        <p:txBody>
          <a:bodyPr>
            <a:normAutofit/>
          </a:bodyPr>
          <a:lstStyle/>
          <a:p>
            <a:r>
              <a:rPr lang="en-US" sz="3200" b="1" dirty="0"/>
              <a:t>Unit I Data Warehousing</a:t>
            </a:r>
            <a:endParaRPr lang="en-US" sz="3200" dirty="0"/>
          </a:p>
        </p:txBody>
      </p:sp>
      <p:sp>
        <p:nvSpPr>
          <p:cNvPr id="3" name="Subtitle 2"/>
          <p:cNvSpPr>
            <a:spLocks noGrp="1"/>
          </p:cNvSpPr>
          <p:nvPr>
            <p:ph type="subTitle" idx="1"/>
          </p:nvPr>
        </p:nvSpPr>
        <p:spPr>
          <a:xfrm>
            <a:off x="914400" y="2057400"/>
            <a:ext cx="7391400" cy="3581400"/>
          </a:xfrm>
        </p:spPr>
        <p:txBody>
          <a:bodyPr>
            <a:normAutofit fontScale="62500" lnSpcReduction="20000"/>
          </a:bodyPr>
          <a:lstStyle/>
          <a:p>
            <a:r>
              <a:rPr lang="en-US" dirty="0">
                <a:solidFill>
                  <a:schemeClr val="tx1"/>
                </a:solidFill>
              </a:rPr>
              <a:t>Topics Covered:</a:t>
            </a:r>
          </a:p>
          <a:p>
            <a:pPr algn="l">
              <a:spcAft>
                <a:spcPts val="600"/>
              </a:spcAft>
              <a:buFont typeface="Arial" pitchFamily="34" charset="0"/>
              <a:buChar char="•"/>
            </a:pPr>
            <a:r>
              <a:rPr lang="en-US" sz="3400" dirty="0">
                <a:solidFill>
                  <a:schemeClr val="tx1"/>
                </a:solidFill>
              </a:rPr>
              <a:t>Introduction to Data warehousing </a:t>
            </a:r>
          </a:p>
          <a:p>
            <a:pPr algn="l">
              <a:spcAft>
                <a:spcPts val="600"/>
              </a:spcAft>
              <a:buFont typeface="Arial" pitchFamily="34" charset="0"/>
              <a:buChar char="•"/>
            </a:pPr>
            <a:r>
              <a:rPr lang="en-US" sz="3400" dirty="0">
                <a:solidFill>
                  <a:schemeClr val="tx1"/>
                </a:solidFill>
              </a:rPr>
              <a:t>Evolution of Decision Support systems </a:t>
            </a:r>
          </a:p>
          <a:p>
            <a:pPr algn="l">
              <a:spcAft>
                <a:spcPts val="600"/>
              </a:spcAft>
              <a:buFont typeface="Arial" pitchFamily="34" charset="0"/>
              <a:buChar char="•"/>
            </a:pPr>
            <a:r>
              <a:rPr lang="en-US" sz="3400" dirty="0">
                <a:solidFill>
                  <a:schemeClr val="tx1"/>
                </a:solidFill>
              </a:rPr>
              <a:t>Modeling a Data Warehouse </a:t>
            </a:r>
          </a:p>
          <a:p>
            <a:pPr algn="l">
              <a:spcAft>
                <a:spcPts val="600"/>
              </a:spcAft>
              <a:buFont typeface="Arial" pitchFamily="34" charset="0"/>
              <a:buChar char="•"/>
            </a:pPr>
            <a:r>
              <a:rPr lang="en-US" sz="3400" dirty="0">
                <a:solidFill>
                  <a:schemeClr val="tx1"/>
                </a:solidFill>
              </a:rPr>
              <a:t>Granularity in the Data Warehouse  </a:t>
            </a:r>
          </a:p>
          <a:p>
            <a:pPr algn="l">
              <a:spcAft>
                <a:spcPts val="600"/>
              </a:spcAft>
              <a:buFont typeface="Arial" pitchFamily="34" charset="0"/>
              <a:buChar char="•"/>
            </a:pPr>
            <a:r>
              <a:rPr lang="en-US" sz="3400" dirty="0">
                <a:solidFill>
                  <a:schemeClr val="tx1"/>
                </a:solidFill>
              </a:rPr>
              <a:t>Building a Data Warehouse </a:t>
            </a:r>
          </a:p>
          <a:p>
            <a:pPr algn="l">
              <a:spcAft>
                <a:spcPts val="600"/>
              </a:spcAft>
              <a:buFont typeface="Arial" pitchFamily="34" charset="0"/>
              <a:buChar char="•"/>
            </a:pPr>
            <a:r>
              <a:rPr lang="en-US" sz="3400" dirty="0">
                <a:solidFill>
                  <a:schemeClr val="tx1"/>
                </a:solidFill>
              </a:rPr>
              <a:t>Data Warehouse Components </a:t>
            </a:r>
          </a:p>
          <a:p>
            <a:pPr algn="l">
              <a:spcAft>
                <a:spcPts val="600"/>
              </a:spcAft>
              <a:buFont typeface="Arial" pitchFamily="34" charset="0"/>
              <a:buChar char="•"/>
            </a:pPr>
            <a:r>
              <a:rPr lang="en-US" sz="3400" dirty="0">
                <a:solidFill>
                  <a:schemeClr val="tx1"/>
                </a:solidFill>
              </a:rPr>
              <a:t>Data Warehouse Architecture</a:t>
            </a:r>
          </a:p>
          <a:p>
            <a:pPr algn="l">
              <a:spcAft>
                <a:spcPts val="600"/>
              </a:spcAft>
              <a:buFont typeface="Arial" pitchFamily="34" charset="0"/>
              <a:buChar char="•"/>
            </a:pPr>
            <a:r>
              <a:rPr lang="en-US" sz="3400" dirty="0">
                <a:solidFill>
                  <a:schemeClr val="tx1"/>
                </a:solidFill>
              </a:rPr>
              <a:t>Metadata</a:t>
            </a:r>
          </a:p>
        </p:txBody>
      </p:sp>
      <p:pic>
        <p:nvPicPr>
          <p:cNvPr id="4" name="Picture 3">
            <a:extLst>
              <a:ext uri="{FF2B5EF4-FFF2-40B4-BE49-F238E27FC236}">
                <a16:creationId xmlns:a16="http://schemas.microsoft.com/office/drawing/2014/main" id="{D789A376-39FE-3D43-8B3C-7252EBF6A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0" y="228600"/>
            <a:ext cx="1511300"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43000" y="0"/>
            <a:ext cx="7334272" cy="1143000"/>
          </a:xfrm>
        </p:spPr>
        <p:txBody>
          <a:bodyPr>
            <a:normAutofit fontScale="90000"/>
          </a:bodyPr>
          <a:lstStyle/>
          <a:p>
            <a:pPr algn="ctr"/>
            <a:r>
              <a:rPr lang="en-US" altLang="en-GB" dirty="0">
                <a:latin typeface="Times New Roman" pitchFamily="18" charset="0"/>
                <a:cs typeface="Times New Roman" pitchFamily="18" charset="0"/>
              </a:rPr>
              <a:t>Heterogeneous Information Sources</a:t>
            </a:r>
          </a:p>
        </p:txBody>
      </p:sp>
      <p:sp>
        <p:nvSpPr>
          <p:cNvPr id="245" name="Footer Placeholder 244"/>
          <p:cNvSpPr>
            <a:spLocks noGrp="1"/>
          </p:cNvSpPr>
          <p:nvPr>
            <p:ph type="ftr" sz="quarter" idx="11"/>
          </p:nvPr>
        </p:nvSpPr>
        <p:spPr/>
        <p:txBody>
          <a:bodyPr/>
          <a:lstStyle/>
          <a:p>
            <a:r>
              <a:rPr lang="en-US" dirty="0" err="1"/>
              <a:t>Dr.Carmel</a:t>
            </a:r>
            <a:r>
              <a:rPr lang="en-US" dirty="0"/>
              <a:t> Mary Belinda/ DCSE</a:t>
            </a:r>
          </a:p>
        </p:txBody>
      </p:sp>
      <p:sp>
        <p:nvSpPr>
          <p:cNvPr id="5" name="Slide Number Placeholder 5"/>
          <p:cNvSpPr>
            <a:spLocks noGrp="1"/>
          </p:cNvSpPr>
          <p:nvPr>
            <p:ph type="sldNum" sz="quarter" idx="12"/>
          </p:nvPr>
        </p:nvSpPr>
        <p:spPr>
          <a:xfrm>
            <a:off x="7239000" y="6400800"/>
            <a:ext cx="1905000" cy="457200"/>
          </a:xfrm>
        </p:spPr>
        <p:txBody>
          <a:bodyPr/>
          <a:lstStyle/>
          <a:p>
            <a:fld id="{3C08E4ED-259A-41F7-8C7D-2DE8E8EFBAC8}" type="slidenum">
              <a:rPr lang="en-US" altLang="en-GB">
                <a:latin typeface="Times New Roman" pitchFamily="18" charset="0"/>
                <a:cs typeface="Times New Roman" pitchFamily="18" charset="0"/>
              </a:rPr>
              <a:pPr/>
              <a:t>13</a:t>
            </a:fld>
            <a:endParaRPr lang="en-US" altLang="en-GB">
              <a:latin typeface="Times New Roman" pitchFamily="18" charset="0"/>
              <a:cs typeface="Times New Roman" pitchFamily="18" charset="0"/>
            </a:endParaRPr>
          </a:p>
        </p:txBody>
      </p:sp>
      <p:sp>
        <p:nvSpPr>
          <p:cNvPr id="7" name="Rectangle 5"/>
          <p:cNvSpPr>
            <a:spLocks noChangeArrowheads="1"/>
          </p:cNvSpPr>
          <p:nvPr/>
        </p:nvSpPr>
        <p:spPr bwMode="auto">
          <a:xfrm>
            <a:off x="0" y="1839913"/>
            <a:ext cx="3887788" cy="533400"/>
          </a:xfrm>
          <a:prstGeom prst="rect">
            <a:avLst/>
          </a:prstGeom>
          <a:noFill/>
          <a:ln w="9525">
            <a:noFill/>
            <a:miter lim="800000"/>
            <a:headEnd/>
            <a:tailEnd/>
          </a:ln>
          <a:effectLst/>
        </p:spPr>
        <p:txBody>
          <a:bodyPr lIns="92075" tIns="46038" rIns="92075" bIns="46038"/>
          <a:lstStyle/>
          <a:p>
            <a:pPr marL="342900" indent="-342900">
              <a:spcBef>
                <a:spcPct val="20000"/>
              </a:spcBef>
              <a:buFont typeface="Symbol" charset="2"/>
              <a:buNone/>
            </a:pPr>
            <a:r>
              <a:rPr lang="en-US" altLang="en-GB" sz="2000" i="1" dirty="0">
                <a:latin typeface="Times New Roman" pitchFamily="18" charset="0"/>
                <a:cs typeface="Times New Roman" pitchFamily="18" charset="0"/>
              </a:rPr>
              <a:t>“Heterogeneities are everywhere”</a:t>
            </a:r>
          </a:p>
        </p:txBody>
      </p:sp>
      <p:sp>
        <p:nvSpPr>
          <p:cNvPr id="8" name="Rectangle 6"/>
          <p:cNvSpPr>
            <a:spLocks noChangeArrowheads="1"/>
          </p:cNvSpPr>
          <p:nvPr/>
        </p:nvSpPr>
        <p:spPr bwMode="auto">
          <a:xfrm>
            <a:off x="1295400" y="5181600"/>
            <a:ext cx="7772400" cy="15240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1"/>
              </a:buClr>
              <a:buSzPct val="80000"/>
              <a:buFont typeface="Dingbats" charset="2"/>
              <a:buChar char="l"/>
            </a:pPr>
            <a:r>
              <a:rPr lang="en-US" altLang="en-GB" dirty="0">
                <a:latin typeface="Times New Roman" pitchFamily="18" charset="0"/>
                <a:cs typeface="Times New Roman" pitchFamily="18" charset="0"/>
              </a:rPr>
              <a:t>Different interfaces</a:t>
            </a:r>
          </a:p>
          <a:p>
            <a:pPr marL="342900" indent="-342900">
              <a:spcBef>
                <a:spcPct val="20000"/>
              </a:spcBef>
              <a:buClr>
                <a:schemeClr val="tx1"/>
              </a:buClr>
              <a:buSzPct val="80000"/>
              <a:buFont typeface="Dingbats" charset="2"/>
              <a:buChar char="l"/>
            </a:pPr>
            <a:r>
              <a:rPr lang="en-US" altLang="en-GB" dirty="0">
                <a:latin typeface="Times New Roman" pitchFamily="18" charset="0"/>
                <a:cs typeface="Times New Roman" pitchFamily="18" charset="0"/>
              </a:rPr>
              <a:t>Different data representations</a:t>
            </a:r>
          </a:p>
          <a:p>
            <a:pPr marL="342900" indent="-342900">
              <a:spcBef>
                <a:spcPct val="20000"/>
              </a:spcBef>
              <a:buClr>
                <a:schemeClr val="tx1"/>
              </a:buClr>
              <a:buSzPct val="80000"/>
              <a:buFont typeface="Dingbats" charset="2"/>
              <a:buChar char="l"/>
            </a:pPr>
            <a:r>
              <a:rPr lang="en-US" altLang="en-GB" dirty="0">
                <a:latin typeface="Times New Roman" pitchFamily="18" charset="0"/>
                <a:cs typeface="Times New Roman" pitchFamily="18" charset="0"/>
              </a:rPr>
              <a:t>Duplicate and inconsistent information</a:t>
            </a:r>
          </a:p>
        </p:txBody>
      </p:sp>
      <p:grpSp>
        <p:nvGrpSpPr>
          <p:cNvPr id="2" name="Group 7"/>
          <p:cNvGrpSpPr>
            <a:grpSpLocks/>
          </p:cNvGrpSpPr>
          <p:nvPr/>
        </p:nvGrpSpPr>
        <p:grpSpPr bwMode="auto">
          <a:xfrm>
            <a:off x="3471863" y="2409825"/>
            <a:ext cx="730250" cy="511175"/>
            <a:chOff x="2187" y="1367"/>
            <a:chExt cx="460" cy="322"/>
          </a:xfrm>
        </p:grpSpPr>
        <p:grpSp>
          <p:nvGrpSpPr>
            <p:cNvPr id="3" name="Group 8"/>
            <p:cNvGrpSpPr>
              <a:grpSpLocks/>
            </p:cNvGrpSpPr>
            <p:nvPr/>
          </p:nvGrpSpPr>
          <p:grpSpPr bwMode="auto">
            <a:xfrm>
              <a:off x="2187" y="1367"/>
              <a:ext cx="356" cy="292"/>
              <a:chOff x="2187" y="1367"/>
              <a:chExt cx="356" cy="292"/>
            </a:xfrm>
          </p:grpSpPr>
          <p:grpSp>
            <p:nvGrpSpPr>
              <p:cNvPr id="4" name="Group 9"/>
              <p:cNvGrpSpPr>
                <a:grpSpLocks/>
              </p:cNvGrpSpPr>
              <p:nvPr/>
            </p:nvGrpSpPr>
            <p:grpSpPr bwMode="auto">
              <a:xfrm>
                <a:off x="2187" y="1367"/>
                <a:ext cx="356" cy="292"/>
                <a:chOff x="2187" y="1367"/>
                <a:chExt cx="356" cy="292"/>
              </a:xfrm>
            </p:grpSpPr>
            <p:grpSp>
              <p:nvGrpSpPr>
                <p:cNvPr id="9" name="Group 10"/>
                <p:cNvGrpSpPr>
                  <a:grpSpLocks/>
                </p:cNvGrpSpPr>
                <p:nvPr/>
              </p:nvGrpSpPr>
              <p:grpSpPr bwMode="auto">
                <a:xfrm>
                  <a:off x="2187" y="1532"/>
                  <a:ext cx="356" cy="127"/>
                  <a:chOff x="2187" y="1532"/>
                  <a:chExt cx="356" cy="127"/>
                </a:xfrm>
              </p:grpSpPr>
              <p:sp>
                <p:nvSpPr>
                  <p:cNvPr id="58" name="Freeform 11"/>
                  <p:cNvSpPr>
                    <a:spLocks/>
                  </p:cNvSpPr>
                  <p:nvPr/>
                </p:nvSpPr>
                <p:spPr bwMode="auto">
                  <a:xfrm>
                    <a:off x="2338" y="1532"/>
                    <a:ext cx="204" cy="127"/>
                  </a:xfrm>
                  <a:custGeom>
                    <a:avLst/>
                    <a:gdLst/>
                    <a:ahLst/>
                    <a:cxnLst>
                      <a:cxn ang="0">
                        <a:pos x="0" y="37"/>
                      </a:cxn>
                      <a:cxn ang="0">
                        <a:pos x="0" y="126"/>
                      </a:cxn>
                      <a:cxn ang="0">
                        <a:pos x="203" y="61"/>
                      </a:cxn>
                      <a:cxn ang="0">
                        <a:pos x="203" y="0"/>
                      </a:cxn>
                      <a:cxn ang="0">
                        <a:pos x="0" y="37"/>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59" name="Freeform 12"/>
                  <p:cNvSpPr>
                    <a:spLocks/>
                  </p:cNvSpPr>
                  <p:nvPr/>
                </p:nvSpPr>
                <p:spPr bwMode="auto">
                  <a:xfrm>
                    <a:off x="2187" y="1561"/>
                    <a:ext cx="152" cy="98"/>
                  </a:xfrm>
                  <a:custGeom>
                    <a:avLst/>
                    <a:gdLst/>
                    <a:ahLst/>
                    <a:cxnLst>
                      <a:cxn ang="0">
                        <a:pos x="151" y="8"/>
                      </a:cxn>
                      <a:cxn ang="0">
                        <a:pos x="151" y="97"/>
                      </a:cxn>
                      <a:cxn ang="0">
                        <a:pos x="0" y="75"/>
                      </a:cxn>
                      <a:cxn ang="0">
                        <a:pos x="0" y="0"/>
                      </a:cxn>
                      <a:cxn ang="0">
                        <a:pos x="151" y="8"/>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60" name="Freeform 13"/>
                  <p:cNvSpPr>
                    <a:spLocks/>
                  </p:cNvSpPr>
                  <p:nvPr/>
                </p:nvSpPr>
                <p:spPr bwMode="auto">
                  <a:xfrm>
                    <a:off x="2188" y="1533"/>
                    <a:ext cx="355" cy="39"/>
                  </a:xfrm>
                  <a:custGeom>
                    <a:avLst/>
                    <a:gdLst/>
                    <a:ahLst/>
                    <a:cxnLst>
                      <a:cxn ang="0">
                        <a:pos x="0" y="29"/>
                      </a:cxn>
                      <a:cxn ang="0">
                        <a:pos x="152" y="38"/>
                      </a:cxn>
                      <a:cxn ang="0">
                        <a:pos x="354" y="0"/>
                      </a:cxn>
                      <a:cxn ang="0">
                        <a:pos x="205" y="0"/>
                      </a:cxn>
                      <a:cxn ang="0">
                        <a:pos x="0" y="2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sp>
              <p:nvSpPr>
                <p:cNvPr id="53" name="Freeform 14"/>
                <p:cNvSpPr>
                  <a:spLocks/>
                </p:cNvSpPr>
                <p:nvPr/>
              </p:nvSpPr>
              <p:spPr bwMode="auto">
                <a:xfrm>
                  <a:off x="2302" y="1521"/>
                  <a:ext cx="129" cy="37"/>
                </a:xfrm>
                <a:custGeom>
                  <a:avLst/>
                  <a:gdLst/>
                  <a:ahLst/>
                  <a:cxnLst>
                    <a:cxn ang="0">
                      <a:pos x="0" y="20"/>
                    </a:cxn>
                    <a:cxn ang="0">
                      <a:pos x="0" y="31"/>
                    </a:cxn>
                    <a:cxn ang="0">
                      <a:pos x="59" y="36"/>
                    </a:cxn>
                    <a:cxn ang="0">
                      <a:pos x="128" y="23"/>
                    </a:cxn>
                    <a:cxn ang="0">
                      <a:pos x="128" y="0"/>
                    </a:cxn>
                    <a:cxn ang="0">
                      <a:pos x="0" y="20"/>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nvGrpSpPr>
                <p:cNvPr id="10" name="Group 15"/>
                <p:cNvGrpSpPr>
                  <a:grpSpLocks/>
                </p:cNvGrpSpPr>
                <p:nvPr/>
              </p:nvGrpSpPr>
              <p:grpSpPr bwMode="auto">
                <a:xfrm>
                  <a:off x="2215" y="1367"/>
                  <a:ext cx="286" cy="183"/>
                  <a:chOff x="2215" y="1367"/>
                  <a:chExt cx="286" cy="183"/>
                </a:xfrm>
              </p:grpSpPr>
              <p:sp>
                <p:nvSpPr>
                  <p:cNvPr id="55" name="Freeform 16"/>
                  <p:cNvSpPr>
                    <a:spLocks/>
                  </p:cNvSpPr>
                  <p:nvPr/>
                </p:nvSpPr>
                <p:spPr bwMode="auto">
                  <a:xfrm>
                    <a:off x="2337" y="1367"/>
                    <a:ext cx="164" cy="178"/>
                  </a:xfrm>
                  <a:custGeom>
                    <a:avLst/>
                    <a:gdLst/>
                    <a:ahLst/>
                    <a:cxnLst>
                      <a:cxn ang="0">
                        <a:pos x="23" y="177"/>
                      </a:cxn>
                      <a:cxn ang="0">
                        <a:pos x="0" y="5"/>
                      </a:cxn>
                      <a:cxn ang="0">
                        <a:pos x="140" y="0"/>
                      </a:cxn>
                      <a:cxn ang="0">
                        <a:pos x="163" y="153"/>
                      </a:cxn>
                      <a:cxn ang="0">
                        <a:pos x="23" y="177"/>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56" name="Freeform 17"/>
                  <p:cNvSpPr>
                    <a:spLocks/>
                  </p:cNvSpPr>
                  <p:nvPr/>
                </p:nvSpPr>
                <p:spPr bwMode="auto">
                  <a:xfrm>
                    <a:off x="2215" y="1374"/>
                    <a:ext cx="147" cy="176"/>
                  </a:xfrm>
                  <a:custGeom>
                    <a:avLst/>
                    <a:gdLst/>
                    <a:ahLst/>
                    <a:cxnLst>
                      <a:cxn ang="0">
                        <a:pos x="122" y="0"/>
                      </a:cxn>
                      <a:cxn ang="0">
                        <a:pos x="0" y="39"/>
                      </a:cxn>
                      <a:cxn ang="0">
                        <a:pos x="16" y="175"/>
                      </a:cxn>
                      <a:cxn ang="0">
                        <a:pos x="146" y="170"/>
                      </a:cxn>
                      <a:cxn ang="0">
                        <a:pos x="122" y="0"/>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57" name="Freeform 18"/>
                  <p:cNvSpPr>
                    <a:spLocks/>
                  </p:cNvSpPr>
                  <p:nvPr/>
                </p:nvSpPr>
                <p:spPr bwMode="auto">
                  <a:xfrm>
                    <a:off x="2364" y="1385"/>
                    <a:ext cx="119" cy="134"/>
                  </a:xfrm>
                  <a:custGeom>
                    <a:avLst/>
                    <a:gdLst/>
                    <a:ahLst/>
                    <a:cxnLst>
                      <a:cxn ang="0">
                        <a:pos x="0" y="7"/>
                      </a:cxn>
                      <a:cxn ang="0">
                        <a:pos x="16" y="133"/>
                      </a:cxn>
                      <a:cxn ang="0">
                        <a:pos x="118" y="119"/>
                      </a:cxn>
                      <a:cxn ang="0">
                        <a:pos x="99" y="0"/>
                      </a:cxn>
                      <a:cxn ang="0">
                        <a:pos x="0" y="7"/>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grpSp>
            <p:nvGrpSpPr>
              <p:cNvPr id="11" name="Group 19"/>
              <p:cNvGrpSpPr>
                <a:grpSpLocks/>
              </p:cNvGrpSpPr>
              <p:nvPr/>
            </p:nvGrpSpPr>
            <p:grpSpPr bwMode="auto">
              <a:xfrm>
                <a:off x="2412" y="1546"/>
                <a:ext cx="117" cy="83"/>
                <a:chOff x="2412" y="1546"/>
                <a:chExt cx="117" cy="83"/>
              </a:xfrm>
            </p:grpSpPr>
            <p:sp>
              <p:nvSpPr>
                <p:cNvPr id="45" name="Freeform 20"/>
                <p:cNvSpPr>
                  <a:spLocks/>
                </p:cNvSpPr>
                <p:nvPr/>
              </p:nvSpPr>
              <p:spPr bwMode="auto">
                <a:xfrm>
                  <a:off x="2412" y="1546"/>
                  <a:ext cx="117" cy="83"/>
                </a:xfrm>
                <a:custGeom>
                  <a:avLst/>
                  <a:gdLst/>
                  <a:ahLst/>
                  <a:cxnLst>
                    <a:cxn ang="0">
                      <a:pos x="116" y="0"/>
                    </a:cxn>
                    <a:cxn ang="0">
                      <a:pos x="0" y="25"/>
                    </a:cxn>
                    <a:cxn ang="0">
                      <a:pos x="0" y="82"/>
                    </a:cxn>
                    <a:cxn ang="0">
                      <a:pos x="116" y="47"/>
                    </a:cxn>
                    <a:cxn ang="0">
                      <a:pos x="116" y="0"/>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46" name="Line 21"/>
                <p:cNvSpPr>
                  <a:spLocks noChangeShapeType="1"/>
                </p:cNvSpPr>
                <p:nvPr/>
              </p:nvSpPr>
              <p:spPr bwMode="auto">
                <a:xfrm flipV="1">
                  <a:off x="2488" y="1563"/>
                  <a:ext cx="28" cy="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47" name="Line 22"/>
                <p:cNvSpPr>
                  <a:spLocks noChangeShapeType="1"/>
                </p:cNvSpPr>
                <p:nvPr/>
              </p:nvSpPr>
              <p:spPr bwMode="auto">
                <a:xfrm flipH="1">
                  <a:off x="2433" y="1577"/>
                  <a:ext cx="38" cy="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48" name="Line 23"/>
                <p:cNvSpPr>
                  <a:spLocks noChangeShapeType="1"/>
                </p:cNvSpPr>
                <p:nvPr/>
              </p:nvSpPr>
              <p:spPr bwMode="auto">
                <a:xfrm>
                  <a:off x="2478" y="1557"/>
                  <a:ext cx="0" cy="52"/>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49" name="Line 24"/>
                <p:cNvSpPr>
                  <a:spLocks noChangeShapeType="1"/>
                </p:cNvSpPr>
                <p:nvPr/>
              </p:nvSpPr>
              <p:spPr bwMode="auto">
                <a:xfrm>
                  <a:off x="2422" y="1567"/>
                  <a:ext cx="0" cy="5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50" name="Line 25"/>
                <p:cNvSpPr>
                  <a:spLocks noChangeShapeType="1"/>
                </p:cNvSpPr>
                <p:nvPr/>
              </p:nvSpPr>
              <p:spPr bwMode="auto">
                <a:xfrm flipH="1">
                  <a:off x="2422" y="1567"/>
                  <a:ext cx="104" cy="2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51" name="Line 26"/>
                <p:cNvSpPr>
                  <a:spLocks noChangeShapeType="1"/>
                </p:cNvSpPr>
                <p:nvPr/>
              </p:nvSpPr>
              <p:spPr bwMode="auto">
                <a:xfrm flipV="1">
                  <a:off x="2422" y="1556"/>
                  <a:ext cx="105" cy="25"/>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nvGrpSpPr>
            <p:cNvPr id="12" name="Group 27"/>
            <p:cNvGrpSpPr>
              <a:grpSpLocks/>
            </p:cNvGrpSpPr>
            <p:nvPr/>
          </p:nvGrpSpPr>
          <p:grpSpPr bwMode="auto">
            <a:xfrm>
              <a:off x="2370" y="1547"/>
              <a:ext cx="277" cy="142"/>
              <a:chOff x="2370" y="1547"/>
              <a:chExt cx="277" cy="142"/>
            </a:xfrm>
          </p:grpSpPr>
          <p:grpSp>
            <p:nvGrpSpPr>
              <p:cNvPr id="13" name="Group 28"/>
              <p:cNvGrpSpPr>
                <a:grpSpLocks/>
              </p:cNvGrpSpPr>
              <p:nvPr/>
            </p:nvGrpSpPr>
            <p:grpSpPr bwMode="auto">
              <a:xfrm>
                <a:off x="2387" y="1624"/>
                <a:ext cx="46" cy="35"/>
                <a:chOff x="2387" y="1624"/>
                <a:chExt cx="46" cy="35"/>
              </a:xfrm>
            </p:grpSpPr>
            <p:sp>
              <p:nvSpPr>
                <p:cNvPr id="41" name="Freeform 29"/>
                <p:cNvSpPr>
                  <a:spLocks/>
                </p:cNvSpPr>
                <p:nvPr/>
              </p:nvSpPr>
              <p:spPr bwMode="auto">
                <a:xfrm>
                  <a:off x="2387" y="1624"/>
                  <a:ext cx="24" cy="34"/>
                </a:xfrm>
                <a:custGeom>
                  <a:avLst/>
                  <a:gdLst/>
                  <a:ahLst/>
                  <a:cxnLst>
                    <a:cxn ang="0">
                      <a:pos x="7" y="0"/>
                    </a:cxn>
                    <a:cxn ang="0">
                      <a:pos x="0" y="30"/>
                    </a:cxn>
                    <a:cxn ang="0">
                      <a:pos x="17" y="33"/>
                    </a:cxn>
                    <a:cxn ang="0">
                      <a:pos x="23" y="1"/>
                    </a:cxn>
                    <a:cxn ang="0">
                      <a:pos x="7" y="0"/>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42" name="Freeform 30"/>
                <p:cNvSpPr>
                  <a:spLocks/>
                </p:cNvSpPr>
                <p:nvPr/>
              </p:nvSpPr>
              <p:spPr bwMode="auto">
                <a:xfrm>
                  <a:off x="2397" y="1629"/>
                  <a:ext cx="36" cy="30"/>
                </a:xfrm>
                <a:custGeom>
                  <a:avLst/>
                  <a:gdLst/>
                  <a:ahLst/>
                  <a:cxnLst>
                    <a:cxn ang="0">
                      <a:pos x="2" y="1"/>
                    </a:cxn>
                    <a:cxn ang="0">
                      <a:pos x="0" y="29"/>
                    </a:cxn>
                    <a:cxn ang="0">
                      <a:pos x="35" y="13"/>
                    </a:cxn>
                    <a:cxn ang="0">
                      <a:pos x="21" y="9"/>
                    </a:cxn>
                    <a:cxn ang="0">
                      <a:pos x="8" y="16"/>
                    </a:cxn>
                    <a:cxn ang="0">
                      <a:pos x="12" y="0"/>
                    </a:cxn>
                    <a:cxn ang="0">
                      <a:pos x="2" y="1"/>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224" name="Group 31"/>
              <p:cNvGrpSpPr>
                <a:grpSpLocks/>
              </p:cNvGrpSpPr>
              <p:nvPr/>
            </p:nvGrpSpPr>
            <p:grpSpPr bwMode="auto">
              <a:xfrm>
                <a:off x="2370" y="1547"/>
                <a:ext cx="277" cy="142"/>
                <a:chOff x="2370" y="1547"/>
                <a:chExt cx="277" cy="142"/>
              </a:xfrm>
            </p:grpSpPr>
            <p:sp>
              <p:nvSpPr>
                <p:cNvPr id="14" name="Freeform 32"/>
                <p:cNvSpPr>
                  <a:spLocks/>
                </p:cNvSpPr>
                <p:nvPr/>
              </p:nvSpPr>
              <p:spPr bwMode="auto">
                <a:xfrm>
                  <a:off x="2376" y="1547"/>
                  <a:ext cx="271" cy="126"/>
                </a:xfrm>
                <a:custGeom>
                  <a:avLst/>
                  <a:gdLst/>
                  <a:ahLst/>
                  <a:cxnLst>
                    <a:cxn ang="0">
                      <a:pos x="0" y="53"/>
                    </a:cxn>
                    <a:cxn ang="0">
                      <a:pos x="128" y="125"/>
                    </a:cxn>
                    <a:cxn ang="0">
                      <a:pos x="270" y="54"/>
                    </a:cxn>
                    <a:cxn ang="0">
                      <a:pos x="162" y="0"/>
                    </a:cxn>
                    <a:cxn ang="0">
                      <a:pos x="0" y="53"/>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5" name="Freeform 33"/>
                <p:cNvSpPr>
                  <a:spLocks/>
                </p:cNvSpPr>
                <p:nvPr/>
              </p:nvSpPr>
              <p:spPr bwMode="auto">
                <a:xfrm>
                  <a:off x="2370" y="1599"/>
                  <a:ext cx="137" cy="90"/>
                </a:xfrm>
                <a:custGeom>
                  <a:avLst/>
                  <a:gdLst/>
                  <a:ahLst/>
                  <a:cxnLst>
                    <a:cxn ang="0">
                      <a:pos x="5" y="0"/>
                    </a:cxn>
                    <a:cxn ang="0">
                      <a:pos x="136" y="73"/>
                    </a:cxn>
                    <a:cxn ang="0">
                      <a:pos x="131" y="89"/>
                    </a:cxn>
                    <a:cxn ang="0">
                      <a:pos x="0" y="14"/>
                    </a:cxn>
                    <a:cxn ang="0">
                      <a:pos x="5" y="0"/>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6" name="Freeform 34"/>
                <p:cNvSpPr>
                  <a:spLocks/>
                </p:cNvSpPr>
                <p:nvPr/>
              </p:nvSpPr>
              <p:spPr bwMode="auto">
                <a:xfrm>
                  <a:off x="2500" y="1601"/>
                  <a:ext cx="147" cy="88"/>
                </a:xfrm>
                <a:custGeom>
                  <a:avLst/>
                  <a:gdLst/>
                  <a:ahLst/>
                  <a:cxnLst>
                    <a:cxn ang="0">
                      <a:pos x="0" y="87"/>
                    </a:cxn>
                    <a:cxn ang="0">
                      <a:pos x="4" y="70"/>
                    </a:cxn>
                    <a:cxn ang="0">
                      <a:pos x="146" y="0"/>
                    </a:cxn>
                    <a:cxn ang="0">
                      <a:pos x="140" y="12"/>
                    </a:cxn>
                    <a:cxn ang="0">
                      <a:pos x="0" y="87"/>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7" name="Freeform 35"/>
                <p:cNvSpPr>
                  <a:spLocks/>
                </p:cNvSpPr>
                <p:nvPr/>
              </p:nvSpPr>
              <p:spPr bwMode="auto">
                <a:xfrm>
                  <a:off x="2426" y="1606"/>
                  <a:ext cx="110" cy="57"/>
                </a:xfrm>
                <a:custGeom>
                  <a:avLst/>
                  <a:gdLst/>
                  <a:ahLst/>
                  <a:cxnLst>
                    <a:cxn ang="0">
                      <a:pos x="0" y="14"/>
                    </a:cxn>
                    <a:cxn ang="0">
                      <a:pos x="37" y="0"/>
                    </a:cxn>
                    <a:cxn ang="0">
                      <a:pos x="109" y="37"/>
                    </a:cxn>
                    <a:cxn ang="0">
                      <a:pos x="72" y="56"/>
                    </a:cxn>
                    <a:cxn ang="0">
                      <a:pos x="0" y="14"/>
                    </a:cxn>
                  </a:cxnLst>
                  <a:rect l="0" t="0" r="r" b="b"/>
                  <a:pathLst>
                    <a:path w="110" h="57">
                      <a:moveTo>
                        <a:pt x="0" y="14"/>
                      </a:moveTo>
                      <a:lnTo>
                        <a:pt x="37" y="0"/>
                      </a:lnTo>
                      <a:lnTo>
                        <a:pt x="109" y="37"/>
                      </a:lnTo>
                      <a:lnTo>
                        <a:pt x="72" y="56"/>
                      </a:lnTo>
                      <a:lnTo>
                        <a:pt x="0" y="14"/>
                      </a:lnTo>
                    </a:path>
                  </a:pathLst>
                </a:custGeom>
                <a:solidFill>
                  <a:srgbClr val="A0A0A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8" name="Freeform 36"/>
                <p:cNvSpPr>
                  <a:spLocks/>
                </p:cNvSpPr>
                <p:nvPr/>
              </p:nvSpPr>
              <p:spPr bwMode="auto">
                <a:xfrm>
                  <a:off x="2471" y="1568"/>
                  <a:ext cx="162" cy="75"/>
                </a:xfrm>
                <a:custGeom>
                  <a:avLst/>
                  <a:gdLst/>
                  <a:ahLst/>
                  <a:cxnLst>
                    <a:cxn ang="0">
                      <a:pos x="0" y="36"/>
                    </a:cxn>
                    <a:cxn ang="0">
                      <a:pos x="70" y="74"/>
                    </a:cxn>
                    <a:cxn ang="0">
                      <a:pos x="161" y="32"/>
                    </a:cxn>
                    <a:cxn ang="0">
                      <a:pos x="95" y="0"/>
                    </a:cxn>
                    <a:cxn ang="0">
                      <a:pos x="0" y="36"/>
                    </a:cxn>
                  </a:cxnLst>
                  <a:rect l="0" t="0" r="r" b="b"/>
                  <a:pathLst>
                    <a:path w="162" h="75">
                      <a:moveTo>
                        <a:pt x="0" y="36"/>
                      </a:moveTo>
                      <a:lnTo>
                        <a:pt x="70" y="74"/>
                      </a:lnTo>
                      <a:lnTo>
                        <a:pt x="161" y="32"/>
                      </a:lnTo>
                      <a:lnTo>
                        <a:pt x="95" y="0"/>
                      </a:lnTo>
                      <a:lnTo>
                        <a:pt x="0" y="36"/>
                      </a:lnTo>
                    </a:path>
                  </a:pathLst>
                </a:custGeom>
                <a:solidFill>
                  <a:srgbClr val="A0A0A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9" name="Freeform 37"/>
                <p:cNvSpPr>
                  <a:spLocks/>
                </p:cNvSpPr>
                <p:nvPr/>
              </p:nvSpPr>
              <p:spPr bwMode="auto">
                <a:xfrm>
                  <a:off x="2387" y="1551"/>
                  <a:ext cx="177" cy="68"/>
                </a:xfrm>
                <a:custGeom>
                  <a:avLst/>
                  <a:gdLst/>
                  <a:ahLst/>
                  <a:cxnLst>
                    <a:cxn ang="0">
                      <a:pos x="36" y="67"/>
                    </a:cxn>
                    <a:cxn ang="0">
                      <a:pos x="0" y="48"/>
                    </a:cxn>
                    <a:cxn ang="0">
                      <a:pos x="148" y="0"/>
                    </a:cxn>
                    <a:cxn ang="0">
                      <a:pos x="176" y="13"/>
                    </a:cxn>
                    <a:cxn ang="0">
                      <a:pos x="36" y="67"/>
                    </a:cxn>
                  </a:cxnLst>
                  <a:rect l="0" t="0" r="r" b="b"/>
                  <a:pathLst>
                    <a:path w="177" h="68">
                      <a:moveTo>
                        <a:pt x="36" y="67"/>
                      </a:moveTo>
                      <a:lnTo>
                        <a:pt x="0" y="48"/>
                      </a:lnTo>
                      <a:lnTo>
                        <a:pt x="148" y="0"/>
                      </a:lnTo>
                      <a:lnTo>
                        <a:pt x="176" y="13"/>
                      </a:lnTo>
                      <a:lnTo>
                        <a:pt x="36" y="67"/>
                      </a:lnTo>
                    </a:path>
                  </a:pathLst>
                </a:custGeom>
                <a:solidFill>
                  <a:srgbClr val="A0A0A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20" name="Line 38"/>
                <p:cNvSpPr>
                  <a:spLocks noChangeShapeType="1"/>
                </p:cNvSpPr>
                <p:nvPr/>
              </p:nvSpPr>
              <p:spPr bwMode="auto">
                <a:xfrm flipV="1">
                  <a:off x="2390" y="1552"/>
                  <a:ext cx="151" cy="53"/>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1" name="Line 39"/>
                <p:cNvSpPr>
                  <a:spLocks noChangeShapeType="1"/>
                </p:cNvSpPr>
                <p:nvPr/>
              </p:nvSpPr>
              <p:spPr bwMode="auto">
                <a:xfrm flipV="1">
                  <a:off x="2405" y="1557"/>
                  <a:ext cx="146" cy="54"/>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2" name="Line 40"/>
                <p:cNvSpPr>
                  <a:spLocks noChangeShapeType="1"/>
                </p:cNvSpPr>
                <p:nvPr/>
              </p:nvSpPr>
              <p:spPr bwMode="auto">
                <a:xfrm flipV="1">
                  <a:off x="2414" y="1561"/>
                  <a:ext cx="142" cy="55"/>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3" name="Line 41"/>
                <p:cNvSpPr>
                  <a:spLocks noChangeShapeType="1"/>
                </p:cNvSpPr>
                <p:nvPr/>
              </p:nvSpPr>
              <p:spPr bwMode="auto">
                <a:xfrm flipV="1">
                  <a:off x="2435" y="1570"/>
                  <a:ext cx="141" cy="57"/>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4" name="Line 42"/>
                <p:cNvSpPr>
                  <a:spLocks noChangeShapeType="1"/>
                </p:cNvSpPr>
                <p:nvPr/>
              </p:nvSpPr>
              <p:spPr bwMode="auto">
                <a:xfrm flipV="1">
                  <a:off x="2447" y="1577"/>
                  <a:ext cx="139" cy="57"/>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5" name="Line 43"/>
                <p:cNvSpPr>
                  <a:spLocks noChangeShapeType="1"/>
                </p:cNvSpPr>
                <p:nvPr/>
              </p:nvSpPr>
              <p:spPr bwMode="auto">
                <a:xfrm flipV="1">
                  <a:off x="2457" y="1582"/>
                  <a:ext cx="140" cy="60"/>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6" name="Line 44"/>
                <p:cNvSpPr>
                  <a:spLocks noChangeShapeType="1"/>
                </p:cNvSpPr>
                <p:nvPr/>
              </p:nvSpPr>
              <p:spPr bwMode="auto">
                <a:xfrm flipV="1">
                  <a:off x="2472" y="1588"/>
                  <a:ext cx="136" cy="60"/>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7" name="Line 45"/>
                <p:cNvSpPr>
                  <a:spLocks noChangeShapeType="1"/>
                </p:cNvSpPr>
                <p:nvPr/>
              </p:nvSpPr>
              <p:spPr bwMode="auto">
                <a:xfrm flipV="1">
                  <a:off x="2485" y="1595"/>
                  <a:ext cx="133" cy="60"/>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8" name="Line 46"/>
                <p:cNvSpPr>
                  <a:spLocks noChangeShapeType="1"/>
                </p:cNvSpPr>
                <p:nvPr/>
              </p:nvSpPr>
              <p:spPr bwMode="auto">
                <a:xfrm>
                  <a:off x="2439" y="1616"/>
                  <a:ext cx="73" cy="41"/>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9" name="Line 47"/>
                <p:cNvSpPr>
                  <a:spLocks noChangeShapeType="1"/>
                </p:cNvSpPr>
                <p:nvPr/>
              </p:nvSpPr>
              <p:spPr bwMode="auto">
                <a:xfrm>
                  <a:off x="2455" y="1610"/>
                  <a:ext cx="72" cy="39"/>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0" name="Line 48"/>
                <p:cNvSpPr>
                  <a:spLocks noChangeShapeType="1"/>
                </p:cNvSpPr>
                <p:nvPr/>
              </p:nvSpPr>
              <p:spPr bwMode="auto">
                <a:xfrm>
                  <a:off x="2486" y="1599"/>
                  <a:ext cx="69" cy="38"/>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1" name="Line 49"/>
                <p:cNvSpPr>
                  <a:spLocks noChangeShapeType="1"/>
                </p:cNvSpPr>
                <p:nvPr/>
              </p:nvSpPr>
              <p:spPr bwMode="auto">
                <a:xfrm>
                  <a:off x="2503" y="1591"/>
                  <a:ext cx="68" cy="37"/>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2" name="Line 50"/>
                <p:cNvSpPr>
                  <a:spLocks noChangeShapeType="1"/>
                </p:cNvSpPr>
                <p:nvPr/>
              </p:nvSpPr>
              <p:spPr bwMode="auto">
                <a:xfrm>
                  <a:off x="2518" y="1586"/>
                  <a:ext cx="67" cy="38"/>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3" name="Line 51"/>
                <p:cNvSpPr>
                  <a:spLocks noChangeShapeType="1"/>
                </p:cNvSpPr>
                <p:nvPr/>
              </p:nvSpPr>
              <p:spPr bwMode="auto">
                <a:xfrm>
                  <a:off x="2534" y="1580"/>
                  <a:ext cx="64" cy="35"/>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4" name="Line 52"/>
                <p:cNvSpPr>
                  <a:spLocks noChangeShapeType="1"/>
                </p:cNvSpPr>
                <p:nvPr/>
              </p:nvSpPr>
              <p:spPr bwMode="auto">
                <a:xfrm>
                  <a:off x="2549" y="1574"/>
                  <a:ext cx="66" cy="34"/>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5" name="Line 53"/>
                <p:cNvSpPr>
                  <a:spLocks noChangeShapeType="1"/>
                </p:cNvSpPr>
                <p:nvPr/>
              </p:nvSpPr>
              <p:spPr bwMode="auto">
                <a:xfrm>
                  <a:off x="2408" y="1592"/>
                  <a:ext cx="35" cy="19"/>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6" name="Line 54"/>
                <p:cNvSpPr>
                  <a:spLocks noChangeShapeType="1"/>
                </p:cNvSpPr>
                <p:nvPr/>
              </p:nvSpPr>
              <p:spPr bwMode="auto">
                <a:xfrm>
                  <a:off x="2433" y="1586"/>
                  <a:ext cx="32" cy="18"/>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7" name="Line 55"/>
                <p:cNvSpPr>
                  <a:spLocks noChangeShapeType="1"/>
                </p:cNvSpPr>
                <p:nvPr/>
              </p:nvSpPr>
              <p:spPr bwMode="auto">
                <a:xfrm>
                  <a:off x="2451" y="1579"/>
                  <a:ext cx="34" cy="18"/>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8" name="Line 56"/>
                <p:cNvSpPr>
                  <a:spLocks noChangeShapeType="1"/>
                </p:cNvSpPr>
                <p:nvPr/>
              </p:nvSpPr>
              <p:spPr bwMode="auto">
                <a:xfrm>
                  <a:off x="2471" y="1570"/>
                  <a:ext cx="34" cy="17"/>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9" name="Line 57"/>
                <p:cNvSpPr>
                  <a:spLocks noChangeShapeType="1"/>
                </p:cNvSpPr>
                <p:nvPr/>
              </p:nvSpPr>
              <p:spPr bwMode="auto">
                <a:xfrm>
                  <a:off x="2494" y="1563"/>
                  <a:ext cx="30" cy="17"/>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40" name="Line 58"/>
                <p:cNvSpPr>
                  <a:spLocks noChangeShapeType="1"/>
                </p:cNvSpPr>
                <p:nvPr/>
              </p:nvSpPr>
              <p:spPr bwMode="auto">
                <a:xfrm>
                  <a:off x="2516" y="1558"/>
                  <a:ext cx="29" cy="16"/>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sp>
        <p:nvSpPr>
          <p:cNvPr id="61" name="Line 59"/>
          <p:cNvSpPr>
            <a:spLocks noChangeShapeType="1"/>
          </p:cNvSpPr>
          <p:nvPr/>
        </p:nvSpPr>
        <p:spPr bwMode="auto">
          <a:xfrm flipV="1">
            <a:off x="5867400" y="1981200"/>
            <a:ext cx="1676400" cy="239713"/>
          </a:xfrm>
          <a:prstGeom prst="line">
            <a:avLst/>
          </a:prstGeom>
          <a:noFill/>
          <a:ln w="12700">
            <a:solidFill>
              <a:schemeClr val="tx1"/>
            </a:solidFill>
            <a:round/>
            <a:headEnd type="stealth" w="med" len="lg"/>
            <a:tailEnd type="stealth" w="med" len="lg"/>
          </a:ln>
          <a:effectLst/>
        </p:spPr>
        <p:txBody>
          <a:bodyPr wrap="none" anchor="ctr"/>
          <a:lstStyle/>
          <a:p>
            <a:endParaRPr lang="en-US">
              <a:latin typeface="Times New Roman" pitchFamily="18" charset="0"/>
              <a:cs typeface="Times New Roman" pitchFamily="18" charset="0"/>
            </a:endParaRPr>
          </a:p>
        </p:txBody>
      </p:sp>
      <p:sp>
        <p:nvSpPr>
          <p:cNvPr id="62" name="Rectangle 60"/>
          <p:cNvSpPr>
            <a:spLocks noChangeArrowheads="1"/>
          </p:cNvSpPr>
          <p:nvPr/>
        </p:nvSpPr>
        <p:spPr bwMode="auto">
          <a:xfrm>
            <a:off x="7485063" y="2209800"/>
            <a:ext cx="1122102" cy="646973"/>
          </a:xfrm>
          <a:prstGeom prst="rect">
            <a:avLst/>
          </a:prstGeom>
          <a:noFill/>
          <a:ln w="9525">
            <a:noFill/>
            <a:miter lim="800000"/>
            <a:headEnd/>
            <a:tailEnd/>
          </a:ln>
          <a:effectLst/>
        </p:spPr>
        <p:txBody>
          <a:bodyPr wrap="none" lIns="92075" tIns="46038" rIns="92075" bIns="46038">
            <a:spAutoFit/>
          </a:bodyPr>
          <a:lstStyle/>
          <a:p>
            <a:pPr algn="ctr"/>
            <a:r>
              <a:rPr lang="en-US" altLang="en-GB" sz="1800">
                <a:latin typeface="Times New Roman" pitchFamily="18" charset="0"/>
                <a:cs typeface="Times New Roman" pitchFamily="18" charset="0"/>
              </a:rPr>
              <a:t>Personal</a:t>
            </a:r>
          </a:p>
          <a:p>
            <a:pPr algn="ctr"/>
            <a:r>
              <a:rPr lang="en-US" altLang="en-GB" sz="1800">
                <a:latin typeface="Times New Roman" pitchFamily="18" charset="0"/>
                <a:cs typeface="Times New Roman" pitchFamily="18" charset="0"/>
              </a:rPr>
              <a:t>Databases</a:t>
            </a:r>
          </a:p>
        </p:txBody>
      </p:sp>
      <p:sp>
        <p:nvSpPr>
          <p:cNvPr id="63" name="Line 61"/>
          <p:cNvSpPr>
            <a:spLocks noChangeShapeType="1"/>
          </p:cNvSpPr>
          <p:nvPr/>
        </p:nvSpPr>
        <p:spPr bwMode="auto">
          <a:xfrm flipH="1" flipV="1">
            <a:off x="5715000" y="2982913"/>
            <a:ext cx="228600" cy="914400"/>
          </a:xfrm>
          <a:prstGeom prst="line">
            <a:avLst/>
          </a:prstGeom>
          <a:noFill/>
          <a:ln w="12700">
            <a:solidFill>
              <a:schemeClr val="tx1"/>
            </a:solidFill>
            <a:round/>
            <a:headEnd type="stealth" w="med" len="lg"/>
            <a:tailEnd type="stealth" w="med" len="lg"/>
          </a:ln>
          <a:effectLst/>
        </p:spPr>
        <p:txBody>
          <a:bodyPr wrap="none" anchor="ctr"/>
          <a:lstStyle/>
          <a:p>
            <a:endParaRPr lang="en-US">
              <a:latin typeface="Times New Roman" pitchFamily="18" charset="0"/>
              <a:cs typeface="Times New Roman" pitchFamily="18" charset="0"/>
            </a:endParaRPr>
          </a:p>
        </p:txBody>
      </p:sp>
      <p:sp>
        <p:nvSpPr>
          <p:cNvPr id="64" name="Rectangle 62"/>
          <p:cNvSpPr>
            <a:spLocks noChangeArrowheads="1"/>
          </p:cNvSpPr>
          <p:nvPr/>
        </p:nvSpPr>
        <p:spPr bwMode="auto">
          <a:xfrm>
            <a:off x="5110163" y="4789488"/>
            <a:ext cx="1746250" cy="366712"/>
          </a:xfrm>
          <a:prstGeom prst="rect">
            <a:avLst/>
          </a:prstGeom>
          <a:noFill/>
          <a:ln w="9525">
            <a:noFill/>
            <a:miter lim="800000"/>
            <a:headEnd/>
            <a:tailEnd/>
          </a:ln>
          <a:effectLst/>
        </p:spPr>
        <p:txBody>
          <a:bodyPr wrap="none" lIns="92075" tIns="46038" rIns="92075" bIns="46038">
            <a:spAutoFit/>
          </a:bodyPr>
          <a:lstStyle/>
          <a:p>
            <a:pPr algn="ctr"/>
            <a:r>
              <a:rPr lang="en-US" altLang="en-GB" sz="1800">
                <a:latin typeface="Times New Roman" pitchFamily="18" charset="0"/>
                <a:cs typeface="Times New Roman" pitchFamily="18" charset="0"/>
              </a:rPr>
              <a:t>Digital Libraries</a:t>
            </a:r>
          </a:p>
        </p:txBody>
      </p:sp>
      <p:sp>
        <p:nvSpPr>
          <p:cNvPr id="65" name="Line 63"/>
          <p:cNvSpPr>
            <a:spLocks noChangeShapeType="1"/>
          </p:cNvSpPr>
          <p:nvPr/>
        </p:nvSpPr>
        <p:spPr bwMode="auto">
          <a:xfrm>
            <a:off x="5867400" y="2678113"/>
            <a:ext cx="1219200" cy="750887"/>
          </a:xfrm>
          <a:prstGeom prst="line">
            <a:avLst/>
          </a:prstGeom>
          <a:noFill/>
          <a:ln w="12700">
            <a:solidFill>
              <a:schemeClr val="tx1"/>
            </a:solidFill>
            <a:round/>
            <a:headEnd type="stealth" w="med" len="lg"/>
            <a:tailEnd type="stealth" w="med" len="lg"/>
          </a:ln>
          <a:effectLst/>
        </p:spPr>
        <p:txBody>
          <a:bodyPr wrap="none" anchor="ctr"/>
          <a:lstStyle/>
          <a:p>
            <a:endParaRPr lang="en-US">
              <a:latin typeface="Times New Roman" pitchFamily="18" charset="0"/>
              <a:cs typeface="Times New Roman" pitchFamily="18" charset="0"/>
            </a:endParaRPr>
          </a:p>
        </p:txBody>
      </p:sp>
      <p:sp>
        <p:nvSpPr>
          <p:cNvPr id="66" name="Rectangle 64"/>
          <p:cNvSpPr>
            <a:spLocks noChangeArrowheads="1"/>
          </p:cNvSpPr>
          <p:nvPr/>
        </p:nvSpPr>
        <p:spPr bwMode="auto">
          <a:xfrm>
            <a:off x="1922463" y="4103688"/>
            <a:ext cx="2064668" cy="369974"/>
          </a:xfrm>
          <a:prstGeom prst="rect">
            <a:avLst/>
          </a:prstGeom>
          <a:noFill/>
          <a:ln w="9525">
            <a:noFill/>
            <a:miter lim="800000"/>
            <a:headEnd/>
            <a:tailEnd/>
          </a:ln>
          <a:effectLst/>
        </p:spPr>
        <p:txBody>
          <a:bodyPr wrap="none" lIns="92075" tIns="46038" rIns="92075" bIns="46038">
            <a:spAutoFit/>
          </a:bodyPr>
          <a:lstStyle/>
          <a:p>
            <a:pPr algn="ctr"/>
            <a:r>
              <a:rPr lang="en-US" altLang="en-GB" sz="1800">
                <a:latin typeface="Times New Roman" pitchFamily="18" charset="0"/>
                <a:cs typeface="Times New Roman" pitchFamily="18" charset="0"/>
              </a:rPr>
              <a:t>Scientific Databases</a:t>
            </a:r>
          </a:p>
        </p:txBody>
      </p:sp>
      <p:grpSp>
        <p:nvGrpSpPr>
          <p:cNvPr id="230" name="Group 65"/>
          <p:cNvGrpSpPr>
            <a:grpSpLocks/>
          </p:cNvGrpSpPr>
          <p:nvPr/>
        </p:nvGrpSpPr>
        <p:grpSpPr bwMode="auto">
          <a:xfrm>
            <a:off x="5338763" y="4114800"/>
            <a:ext cx="874712" cy="706438"/>
            <a:chOff x="3363" y="2441"/>
            <a:chExt cx="551" cy="445"/>
          </a:xfrm>
        </p:grpSpPr>
        <p:grpSp>
          <p:nvGrpSpPr>
            <p:cNvPr id="231" name="Group 66"/>
            <p:cNvGrpSpPr>
              <a:grpSpLocks/>
            </p:cNvGrpSpPr>
            <p:nvPr/>
          </p:nvGrpSpPr>
          <p:grpSpPr bwMode="auto">
            <a:xfrm>
              <a:off x="3363" y="2605"/>
              <a:ext cx="471" cy="281"/>
              <a:chOff x="3363" y="2605"/>
              <a:chExt cx="471" cy="281"/>
            </a:xfrm>
          </p:grpSpPr>
          <p:sp>
            <p:nvSpPr>
              <p:cNvPr id="144" name="Arc 67"/>
              <p:cNvSpPr>
                <a:spLocks/>
              </p:cNvSpPr>
              <p:nvPr/>
            </p:nvSpPr>
            <p:spPr bwMode="auto">
              <a:xfrm rot="240000">
                <a:off x="3363" y="2717"/>
                <a:ext cx="15" cy="68"/>
              </a:xfrm>
              <a:custGeom>
                <a:avLst/>
                <a:gdLst>
                  <a:gd name="G0" fmla="+- 21600 0 0"/>
                  <a:gd name="G1" fmla="+- 21403 0 0"/>
                  <a:gd name="G2" fmla="+- 21600 0 0"/>
                  <a:gd name="T0" fmla="*/ 18517 w 21600"/>
                  <a:gd name="T1" fmla="*/ 42782 h 42782"/>
                  <a:gd name="T2" fmla="*/ 18690 w 21600"/>
                  <a:gd name="T3" fmla="*/ 0 h 42782"/>
                  <a:gd name="T4" fmla="*/ 21600 w 21600"/>
                  <a:gd name="T5" fmla="*/ 21403 h 42782"/>
                </a:gdLst>
                <a:ahLst/>
                <a:cxnLst>
                  <a:cxn ang="0">
                    <a:pos x="T0" y="T1"/>
                  </a:cxn>
                  <a:cxn ang="0">
                    <a:pos x="T2" y="T3"/>
                  </a:cxn>
                  <a:cxn ang="0">
                    <a:pos x="T4" y="T5"/>
                  </a:cxn>
                </a:cxnLst>
                <a:rect l="0" t="0" r="r" b="b"/>
                <a:pathLst>
                  <a:path w="21600" h="42782" fill="none" extrusionOk="0">
                    <a:moveTo>
                      <a:pt x="18517" y="42781"/>
                    </a:moveTo>
                    <a:cubicBezTo>
                      <a:pt x="7888" y="41249"/>
                      <a:pt x="0" y="32141"/>
                      <a:pt x="0" y="21403"/>
                    </a:cubicBezTo>
                    <a:cubicBezTo>
                      <a:pt x="-1" y="10598"/>
                      <a:pt x="7983" y="1455"/>
                      <a:pt x="18689" y="-1"/>
                    </a:cubicBezTo>
                  </a:path>
                  <a:path w="21600" h="42782" stroke="0" extrusionOk="0">
                    <a:moveTo>
                      <a:pt x="18517" y="42781"/>
                    </a:moveTo>
                    <a:cubicBezTo>
                      <a:pt x="7888" y="41249"/>
                      <a:pt x="0" y="32141"/>
                      <a:pt x="0" y="21403"/>
                    </a:cubicBezTo>
                    <a:cubicBezTo>
                      <a:pt x="-1" y="10598"/>
                      <a:pt x="7983" y="1455"/>
                      <a:pt x="18689" y="-1"/>
                    </a:cubicBezTo>
                    <a:lnTo>
                      <a:pt x="21600" y="21403"/>
                    </a:lnTo>
                    <a:close/>
                  </a:path>
                </a:pathLst>
              </a:custGeom>
              <a:solidFill>
                <a:srgbClr val="000080"/>
              </a:solidFill>
              <a:ln w="9525" cap="rnd">
                <a:noFill/>
                <a:round/>
                <a:headEnd/>
                <a:tailEnd/>
              </a:ln>
              <a:effectLst/>
            </p:spPr>
            <p:txBody>
              <a:bodyPr wrap="none" anchor="ctr"/>
              <a:lstStyle/>
              <a:p>
                <a:endParaRPr lang="en-US">
                  <a:latin typeface="Times New Roman" pitchFamily="18" charset="0"/>
                  <a:cs typeface="Times New Roman" pitchFamily="18" charset="0"/>
                </a:endParaRPr>
              </a:p>
            </p:txBody>
          </p:sp>
          <p:sp>
            <p:nvSpPr>
              <p:cNvPr id="145" name="Freeform 68"/>
              <p:cNvSpPr>
                <a:spLocks/>
              </p:cNvSpPr>
              <p:nvPr/>
            </p:nvSpPr>
            <p:spPr bwMode="auto">
              <a:xfrm>
                <a:off x="3376" y="2605"/>
                <a:ext cx="458" cy="279"/>
              </a:xfrm>
              <a:custGeom>
                <a:avLst/>
                <a:gdLst/>
                <a:ahLst/>
                <a:cxnLst>
                  <a:cxn ang="0">
                    <a:pos x="0" y="177"/>
                  </a:cxn>
                  <a:cxn ang="0">
                    <a:pos x="204" y="278"/>
                  </a:cxn>
                  <a:cxn ang="0">
                    <a:pos x="456" y="115"/>
                  </a:cxn>
                  <a:cxn ang="0">
                    <a:pos x="454" y="110"/>
                  </a:cxn>
                  <a:cxn ang="0">
                    <a:pos x="445" y="107"/>
                  </a:cxn>
                  <a:cxn ang="0">
                    <a:pos x="448" y="68"/>
                  </a:cxn>
                  <a:cxn ang="0">
                    <a:pos x="455" y="64"/>
                  </a:cxn>
                  <a:cxn ang="0">
                    <a:pos x="457" y="59"/>
                  </a:cxn>
                  <a:cxn ang="0">
                    <a:pos x="254" y="0"/>
                  </a:cxn>
                  <a:cxn ang="0">
                    <a:pos x="3" y="112"/>
                  </a:cxn>
                  <a:cxn ang="0">
                    <a:pos x="0" y="177"/>
                  </a:cxn>
                </a:cxnLst>
                <a:rect l="0" t="0" r="r" b="b"/>
                <a:pathLst>
                  <a:path w="458" h="279">
                    <a:moveTo>
                      <a:pt x="0" y="177"/>
                    </a:moveTo>
                    <a:lnTo>
                      <a:pt x="204" y="278"/>
                    </a:lnTo>
                    <a:lnTo>
                      <a:pt x="456" y="115"/>
                    </a:lnTo>
                    <a:lnTo>
                      <a:pt x="454" y="110"/>
                    </a:lnTo>
                    <a:lnTo>
                      <a:pt x="445" y="107"/>
                    </a:lnTo>
                    <a:lnTo>
                      <a:pt x="448" y="68"/>
                    </a:lnTo>
                    <a:lnTo>
                      <a:pt x="455" y="64"/>
                    </a:lnTo>
                    <a:lnTo>
                      <a:pt x="457" y="59"/>
                    </a:lnTo>
                    <a:lnTo>
                      <a:pt x="254" y="0"/>
                    </a:lnTo>
                    <a:lnTo>
                      <a:pt x="3" y="112"/>
                    </a:lnTo>
                    <a:lnTo>
                      <a:pt x="0" y="177"/>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46" name="Freeform 69"/>
              <p:cNvSpPr>
                <a:spLocks/>
              </p:cNvSpPr>
              <p:nvPr/>
            </p:nvSpPr>
            <p:spPr bwMode="auto">
              <a:xfrm>
                <a:off x="3374" y="2659"/>
                <a:ext cx="459" cy="220"/>
              </a:xfrm>
              <a:custGeom>
                <a:avLst/>
                <a:gdLst/>
                <a:ahLst/>
                <a:cxnLst>
                  <a:cxn ang="0">
                    <a:pos x="0" y="122"/>
                  </a:cxn>
                  <a:cxn ang="0">
                    <a:pos x="253" y="0"/>
                  </a:cxn>
                  <a:cxn ang="0">
                    <a:pos x="458" y="56"/>
                  </a:cxn>
                  <a:cxn ang="0">
                    <a:pos x="206" y="219"/>
                  </a:cxn>
                  <a:cxn ang="0">
                    <a:pos x="0" y="122"/>
                  </a:cxn>
                </a:cxnLst>
                <a:rect l="0" t="0" r="r" b="b"/>
                <a:pathLst>
                  <a:path w="459" h="220">
                    <a:moveTo>
                      <a:pt x="0" y="122"/>
                    </a:moveTo>
                    <a:lnTo>
                      <a:pt x="253" y="0"/>
                    </a:lnTo>
                    <a:lnTo>
                      <a:pt x="458" y="56"/>
                    </a:lnTo>
                    <a:lnTo>
                      <a:pt x="206" y="219"/>
                    </a:lnTo>
                    <a:lnTo>
                      <a:pt x="0" y="122"/>
                    </a:lnTo>
                  </a:path>
                </a:pathLst>
              </a:custGeom>
              <a:solidFill>
                <a:srgbClr val="00FFFF"/>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47" name="Freeform 70"/>
              <p:cNvSpPr>
                <a:spLocks/>
              </p:cNvSpPr>
              <p:nvPr/>
            </p:nvSpPr>
            <p:spPr bwMode="auto">
              <a:xfrm>
                <a:off x="3579" y="2673"/>
                <a:ext cx="246" cy="201"/>
              </a:xfrm>
              <a:custGeom>
                <a:avLst/>
                <a:gdLst/>
                <a:ahLst/>
                <a:cxnLst>
                  <a:cxn ang="0">
                    <a:pos x="3" y="150"/>
                  </a:cxn>
                  <a:cxn ang="0">
                    <a:pos x="0" y="200"/>
                  </a:cxn>
                  <a:cxn ang="0">
                    <a:pos x="244" y="45"/>
                  </a:cxn>
                  <a:cxn ang="0">
                    <a:pos x="245" y="0"/>
                  </a:cxn>
                  <a:cxn ang="0">
                    <a:pos x="3" y="150"/>
                  </a:cxn>
                </a:cxnLst>
                <a:rect l="0" t="0" r="r" b="b"/>
                <a:pathLst>
                  <a:path w="246" h="201">
                    <a:moveTo>
                      <a:pt x="3" y="150"/>
                    </a:moveTo>
                    <a:lnTo>
                      <a:pt x="0" y="200"/>
                    </a:lnTo>
                    <a:lnTo>
                      <a:pt x="244" y="45"/>
                    </a:lnTo>
                    <a:lnTo>
                      <a:pt x="245" y="0"/>
                    </a:lnTo>
                    <a:lnTo>
                      <a:pt x="3" y="150"/>
                    </a:lnTo>
                  </a:path>
                </a:pathLst>
              </a:custGeom>
              <a:solidFill>
                <a:srgbClr val="FFFF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48" name="Freeform 71"/>
              <p:cNvSpPr>
                <a:spLocks/>
              </p:cNvSpPr>
              <p:nvPr/>
            </p:nvSpPr>
            <p:spPr bwMode="auto">
              <a:xfrm>
                <a:off x="3381" y="2724"/>
                <a:ext cx="203" cy="149"/>
              </a:xfrm>
              <a:custGeom>
                <a:avLst/>
                <a:gdLst/>
                <a:ahLst/>
                <a:cxnLst>
                  <a:cxn ang="0">
                    <a:pos x="2" y="0"/>
                  </a:cxn>
                  <a:cxn ang="0">
                    <a:pos x="0" y="53"/>
                  </a:cxn>
                  <a:cxn ang="0">
                    <a:pos x="197" y="148"/>
                  </a:cxn>
                  <a:cxn ang="0">
                    <a:pos x="202" y="98"/>
                  </a:cxn>
                  <a:cxn ang="0">
                    <a:pos x="2" y="0"/>
                  </a:cxn>
                </a:cxnLst>
                <a:rect l="0" t="0" r="r" b="b"/>
                <a:pathLst>
                  <a:path w="203" h="149">
                    <a:moveTo>
                      <a:pt x="2" y="0"/>
                    </a:moveTo>
                    <a:lnTo>
                      <a:pt x="0" y="53"/>
                    </a:lnTo>
                    <a:lnTo>
                      <a:pt x="197" y="148"/>
                    </a:lnTo>
                    <a:lnTo>
                      <a:pt x="202" y="98"/>
                    </a:lnTo>
                    <a:lnTo>
                      <a:pt x="2" y="0"/>
                    </a:lnTo>
                  </a:path>
                </a:pathLst>
              </a:custGeom>
              <a:solidFill>
                <a:srgbClr val="808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49" name="Freeform 72"/>
              <p:cNvSpPr>
                <a:spLocks/>
              </p:cNvSpPr>
              <p:nvPr/>
            </p:nvSpPr>
            <p:spPr bwMode="auto">
              <a:xfrm>
                <a:off x="3378" y="2719"/>
                <a:ext cx="207" cy="115"/>
              </a:xfrm>
              <a:custGeom>
                <a:avLst/>
                <a:gdLst/>
                <a:ahLst/>
                <a:cxnLst>
                  <a:cxn ang="0">
                    <a:pos x="2" y="0"/>
                  </a:cxn>
                  <a:cxn ang="0">
                    <a:pos x="0" y="7"/>
                  </a:cxn>
                  <a:cxn ang="0">
                    <a:pos x="198" y="114"/>
                  </a:cxn>
                  <a:cxn ang="0">
                    <a:pos x="206" y="99"/>
                  </a:cxn>
                  <a:cxn ang="0">
                    <a:pos x="2" y="0"/>
                  </a:cxn>
                </a:cxnLst>
                <a:rect l="0" t="0" r="r" b="b"/>
                <a:pathLst>
                  <a:path w="207" h="115">
                    <a:moveTo>
                      <a:pt x="2" y="0"/>
                    </a:moveTo>
                    <a:lnTo>
                      <a:pt x="0" y="7"/>
                    </a:lnTo>
                    <a:lnTo>
                      <a:pt x="198" y="114"/>
                    </a:lnTo>
                    <a:lnTo>
                      <a:pt x="206" y="99"/>
                    </a:lnTo>
                    <a:lnTo>
                      <a:pt x="2" y="0"/>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50" name="Freeform 73"/>
              <p:cNvSpPr>
                <a:spLocks/>
              </p:cNvSpPr>
              <p:nvPr/>
            </p:nvSpPr>
            <p:spPr bwMode="auto">
              <a:xfrm>
                <a:off x="3579" y="2716"/>
                <a:ext cx="252" cy="170"/>
              </a:xfrm>
              <a:custGeom>
                <a:avLst/>
                <a:gdLst/>
                <a:ahLst/>
                <a:cxnLst>
                  <a:cxn ang="0">
                    <a:pos x="0" y="162"/>
                  </a:cxn>
                  <a:cxn ang="0">
                    <a:pos x="2" y="169"/>
                  </a:cxn>
                  <a:cxn ang="0">
                    <a:pos x="251" y="6"/>
                  </a:cxn>
                  <a:cxn ang="0">
                    <a:pos x="251" y="0"/>
                  </a:cxn>
                  <a:cxn ang="0">
                    <a:pos x="0" y="162"/>
                  </a:cxn>
                </a:cxnLst>
                <a:rect l="0" t="0" r="r" b="b"/>
                <a:pathLst>
                  <a:path w="252" h="170">
                    <a:moveTo>
                      <a:pt x="0" y="162"/>
                    </a:moveTo>
                    <a:lnTo>
                      <a:pt x="2" y="169"/>
                    </a:lnTo>
                    <a:lnTo>
                      <a:pt x="251" y="6"/>
                    </a:lnTo>
                    <a:lnTo>
                      <a:pt x="251" y="0"/>
                    </a:lnTo>
                    <a:lnTo>
                      <a:pt x="0" y="16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51" name="Freeform 74"/>
              <p:cNvSpPr>
                <a:spLocks/>
              </p:cNvSpPr>
              <p:nvPr/>
            </p:nvSpPr>
            <p:spPr bwMode="auto">
              <a:xfrm>
                <a:off x="3380" y="2608"/>
                <a:ext cx="451" cy="212"/>
              </a:xfrm>
              <a:custGeom>
                <a:avLst/>
                <a:gdLst/>
                <a:ahLst/>
                <a:cxnLst>
                  <a:cxn ang="0">
                    <a:pos x="0" y="111"/>
                  </a:cxn>
                  <a:cxn ang="0">
                    <a:pos x="246" y="0"/>
                  </a:cxn>
                  <a:cxn ang="0">
                    <a:pos x="450" y="58"/>
                  </a:cxn>
                  <a:cxn ang="0">
                    <a:pos x="202" y="211"/>
                  </a:cxn>
                  <a:cxn ang="0">
                    <a:pos x="0" y="111"/>
                  </a:cxn>
                </a:cxnLst>
                <a:rect l="0" t="0" r="r" b="b"/>
                <a:pathLst>
                  <a:path w="451" h="212">
                    <a:moveTo>
                      <a:pt x="0" y="111"/>
                    </a:moveTo>
                    <a:lnTo>
                      <a:pt x="246" y="0"/>
                    </a:lnTo>
                    <a:lnTo>
                      <a:pt x="450" y="58"/>
                    </a:lnTo>
                    <a:lnTo>
                      <a:pt x="202" y="211"/>
                    </a:lnTo>
                    <a:lnTo>
                      <a:pt x="0" y="111"/>
                    </a:lnTo>
                  </a:path>
                </a:pathLst>
              </a:custGeom>
              <a:solidFill>
                <a:srgbClr val="0000FF"/>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47" name="Group 75"/>
              <p:cNvGrpSpPr>
                <a:grpSpLocks/>
              </p:cNvGrpSpPr>
              <p:nvPr/>
            </p:nvGrpSpPr>
            <p:grpSpPr bwMode="auto">
              <a:xfrm>
                <a:off x="3579" y="2618"/>
                <a:ext cx="231" cy="74"/>
                <a:chOff x="3579" y="2618"/>
                <a:chExt cx="231" cy="74"/>
              </a:xfrm>
            </p:grpSpPr>
            <p:sp>
              <p:nvSpPr>
                <p:cNvPr id="166" name="Freeform 76"/>
                <p:cNvSpPr>
                  <a:spLocks/>
                </p:cNvSpPr>
                <p:nvPr/>
              </p:nvSpPr>
              <p:spPr bwMode="auto">
                <a:xfrm>
                  <a:off x="3596" y="2618"/>
                  <a:ext cx="214" cy="67"/>
                </a:xfrm>
                <a:custGeom>
                  <a:avLst/>
                  <a:gdLst/>
                  <a:ahLst/>
                  <a:cxnLst>
                    <a:cxn ang="0">
                      <a:pos x="5" y="0"/>
                    </a:cxn>
                    <a:cxn ang="0">
                      <a:pos x="0" y="4"/>
                    </a:cxn>
                    <a:cxn ang="0">
                      <a:pos x="206" y="66"/>
                    </a:cxn>
                    <a:cxn ang="0">
                      <a:pos x="213" y="64"/>
                    </a:cxn>
                    <a:cxn ang="0">
                      <a:pos x="5" y="0"/>
                    </a:cxn>
                  </a:cxnLst>
                  <a:rect l="0" t="0" r="r" b="b"/>
                  <a:pathLst>
                    <a:path w="214" h="67">
                      <a:moveTo>
                        <a:pt x="5" y="0"/>
                      </a:moveTo>
                      <a:lnTo>
                        <a:pt x="0" y="4"/>
                      </a:lnTo>
                      <a:lnTo>
                        <a:pt x="206" y="66"/>
                      </a:lnTo>
                      <a:lnTo>
                        <a:pt x="213" y="64"/>
                      </a:lnTo>
                      <a:lnTo>
                        <a:pt x="5"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67" name="Freeform 77"/>
                <p:cNvSpPr>
                  <a:spLocks/>
                </p:cNvSpPr>
                <p:nvPr/>
              </p:nvSpPr>
              <p:spPr bwMode="auto">
                <a:xfrm>
                  <a:off x="3579" y="2626"/>
                  <a:ext cx="216" cy="66"/>
                </a:xfrm>
                <a:custGeom>
                  <a:avLst/>
                  <a:gdLst/>
                  <a:ahLst/>
                  <a:cxnLst>
                    <a:cxn ang="0">
                      <a:pos x="9" y="0"/>
                    </a:cxn>
                    <a:cxn ang="0">
                      <a:pos x="0" y="5"/>
                    </a:cxn>
                    <a:cxn ang="0">
                      <a:pos x="208" y="65"/>
                    </a:cxn>
                    <a:cxn ang="0">
                      <a:pos x="215" y="64"/>
                    </a:cxn>
                    <a:cxn ang="0">
                      <a:pos x="9" y="0"/>
                    </a:cxn>
                  </a:cxnLst>
                  <a:rect l="0" t="0" r="r" b="b"/>
                  <a:pathLst>
                    <a:path w="216" h="66">
                      <a:moveTo>
                        <a:pt x="9" y="0"/>
                      </a:moveTo>
                      <a:lnTo>
                        <a:pt x="0" y="5"/>
                      </a:lnTo>
                      <a:lnTo>
                        <a:pt x="208" y="65"/>
                      </a:lnTo>
                      <a:lnTo>
                        <a:pt x="215" y="64"/>
                      </a:lnTo>
                      <a:lnTo>
                        <a:pt x="9"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grpSp>
          <p:sp>
            <p:nvSpPr>
              <p:cNvPr id="153" name="Freeform 78"/>
              <p:cNvSpPr>
                <a:spLocks/>
              </p:cNvSpPr>
              <p:nvPr/>
            </p:nvSpPr>
            <p:spPr bwMode="auto">
              <a:xfrm>
                <a:off x="3584" y="2666"/>
                <a:ext cx="249" cy="157"/>
              </a:xfrm>
              <a:custGeom>
                <a:avLst/>
                <a:gdLst/>
                <a:ahLst/>
                <a:cxnLst>
                  <a:cxn ang="0">
                    <a:pos x="0" y="152"/>
                  </a:cxn>
                  <a:cxn ang="0">
                    <a:pos x="1" y="156"/>
                  </a:cxn>
                  <a:cxn ang="0">
                    <a:pos x="247" y="3"/>
                  </a:cxn>
                  <a:cxn ang="0">
                    <a:pos x="248" y="0"/>
                  </a:cxn>
                  <a:cxn ang="0">
                    <a:pos x="0" y="152"/>
                  </a:cxn>
                </a:cxnLst>
                <a:rect l="0" t="0" r="r" b="b"/>
                <a:pathLst>
                  <a:path w="249" h="157">
                    <a:moveTo>
                      <a:pt x="0" y="152"/>
                    </a:moveTo>
                    <a:lnTo>
                      <a:pt x="1" y="156"/>
                    </a:lnTo>
                    <a:lnTo>
                      <a:pt x="247" y="3"/>
                    </a:lnTo>
                    <a:lnTo>
                      <a:pt x="248" y="0"/>
                    </a:lnTo>
                    <a:lnTo>
                      <a:pt x="0" y="15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48" name="Group 79"/>
              <p:cNvGrpSpPr>
                <a:grpSpLocks/>
              </p:cNvGrpSpPr>
              <p:nvPr/>
            </p:nvGrpSpPr>
            <p:grpSpPr bwMode="auto">
              <a:xfrm>
                <a:off x="3580" y="2680"/>
                <a:ext cx="243" cy="182"/>
                <a:chOff x="3580" y="2680"/>
                <a:chExt cx="243" cy="182"/>
              </a:xfrm>
            </p:grpSpPr>
            <p:sp>
              <p:nvSpPr>
                <p:cNvPr id="161" name="Line 80"/>
                <p:cNvSpPr>
                  <a:spLocks noChangeShapeType="1"/>
                </p:cNvSpPr>
                <p:nvPr/>
              </p:nvSpPr>
              <p:spPr bwMode="auto">
                <a:xfrm flipH="1">
                  <a:off x="3584" y="2680"/>
                  <a:ext cx="237" cy="14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62" name="Line 81"/>
                <p:cNvSpPr>
                  <a:spLocks noChangeShapeType="1"/>
                </p:cNvSpPr>
                <p:nvPr/>
              </p:nvSpPr>
              <p:spPr bwMode="auto">
                <a:xfrm flipH="1">
                  <a:off x="3583" y="2688"/>
                  <a:ext cx="240" cy="14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63" name="Line 82"/>
                <p:cNvSpPr>
                  <a:spLocks noChangeShapeType="1"/>
                </p:cNvSpPr>
                <p:nvPr/>
              </p:nvSpPr>
              <p:spPr bwMode="auto">
                <a:xfrm flipH="1">
                  <a:off x="3581" y="2696"/>
                  <a:ext cx="238" cy="150"/>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64" name="Line 83"/>
                <p:cNvSpPr>
                  <a:spLocks noChangeShapeType="1"/>
                </p:cNvSpPr>
                <p:nvPr/>
              </p:nvSpPr>
              <p:spPr bwMode="auto">
                <a:xfrm flipH="1">
                  <a:off x="3583" y="2701"/>
                  <a:ext cx="237" cy="152"/>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65" name="Line 84"/>
                <p:cNvSpPr>
                  <a:spLocks noChangeShapeType="1"/>
                </p:cNvSpPr>
                <p:nvPr/>
              </p:nvSpPr>
              <p:spPr bwMode="auto">
                <a:xfrm flipH="1">
                  <a:off x="3580" y="2710"/>
                  <a:ext cx="242" cy="152"/>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nvGrpSpPr>
              <p:cNvPr id="249" name="Group 85"/>
              <p:cNvGrpSpPr>
                <a:grpSpLocks/>
              </p:cNvGrpSpPr>
              <p:nvPr/>
            </p:nvGrpSpPr>
            <p:grpSpPr bwMode="auto">
              <a:xfrm>
                <a:off x="3382" y="2730"/>
                <a:ext cx="202" cy="132"/>
                <a:chOff x="3382" y="2730"/>
                <a:chExt cx="202" cy="132"/>
              </a:xfrm>
            </p:grpSpPr>
            <p:sp>
              <p:nvSpPr>
                <p:cNvPr id="156" name="Line 86"/>
                <p:cNvSpPr>
                  <a:spLocks noChangeShapeType="1"/>
                </p:cNvSpPr>
                <p:nvPr/>
              </p:nvSpPr>
              <p:spPr bwMode="auto">
                <a:xfrm>
                  <a:off x="3386" y="2730"/>
                  <a:ext cx="198" cy="96"/>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57" name="Line 87"/>
                <p:cNvSpPr>
                  <a:spLocks noChangeShapeType="1"/>
                </p:cNvSpPr>
                <p:nvPr/>
              </p:nvSpPr>
              <p:spPr bwMode="auto">
                <a:xfrm>
                  <a:off x="3384" y="2736"/>
                  <a:ext cx="198" cy="9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58" name="Line 88"/>
                <p:cNvSpPr>
                  <a:spLocks noChangeShapeType="1"/>
                </p:cNvSpPr>
                <p:nvPr/>
              </p:nvSpPr>
              <p:spPr bwMode="auto">
                <a:xfrm>
                  <a:off x="3382" y="2743"/>
                  <a:ext cx="198" cy="101"/>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59" name="Line 89"/>
                <p:cNvSpPr>
                  <a:spLocks noChangeShapeType="1"/>
                </p:cNvSpPr>
                <p:nvPr/>
              </p:nvSpPr>
              <p:spPr bwMode="auto">
                <a:xfrm>
                  <a:off x="3382" y="2753"/>
                  <a:ext cx="201" cy="100"/>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60" name="Line 90"/>
                <p:cNvSpPr>
                  <a:spLocks noChangeShapeType="1"/>
                </p:cNvSpPr>
                <p:nvPr/>
              </p:nvSpPr>
              <p:spPr bwMode="auto">
                <a:xfrm>
                  <a:off x="3382" y="2763"/>
                  <a:ext cx="198" cy="9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nvGrpSpPr>
            <p:cNvPr id="250" name="Group 91"/>
            <p:cNvGrpSpPr>
              <a:grpSpLocks/>
            </p:cNvGrpSpPr>
            <p:nvPr/>
          </p:nvGrpSpPr>
          <p:grpSpPr bwMode="auto">
            <a:xfrm>
              <a:off x="3385" y="2563"/>
              <a:ext cx="469" cy="281"/>
              <a:chOff x="3385" y="2563"/>
              <a:chExt cx="469" cy="281"/>
            </a:xfrm>
          </p:grpSpPr>
          <p:sp>
            <p:nvSpPr>
              <p:cNvPr id="120" name="Arc 92"/>
              <p:cNvSpPr>
                <a:spLocks/>
              </p:cNvSpPr>
              <p:nvPr/>
            </p:nvSpPr>
            <p:spPr bwMode="auto">
              <a:xfrm rot="240000">
                <a:off x="3385" y="2674"/>
                <a:ext cx="14" cy="69"/>
              </a:xfrm>
              <a:custGeom>
                <a:avLst/>
                <a:gdLst>
                  <a:gd name="G0" fmla="+- 21600 0 0"/>
                  <a:gd name="G1" fmla="+- 21367 0 0"/>
                  <a:gd name="G2" fmla="+- 21600 0 0"/>
                  <a:gd name="T0" fmla="*/ 18344 w 21600"/>
                  <a:gd name="T1" fmla="*/ 42720 h 42720"/>
                  <a:gd name="T2" fmla="*/ 18435 w 21600"/>
                  <a:gd name="T3" fmla="*/ 0 h 42720"/>
                  <a:gd name="T4" fmla="*/ 21600 w 21600"/>
                  <a:gd name="T5" fmla="*/ 21367 h 42720"/>
                </a:gdLst>
                <a:ahLst/>
                <a:cxnLst>
                  <a:cxn ang="0">
                    <a:pos x="T0" y="T1"/>
                  </a:cxn>
                  <a:cxn ang="0">
                    <a:pos x="T2" y="T3"/>
                  </a:cxn>
                  <a:cxn ang="0">
                    <a:pos x="T4" y="T5"/>
                  </a:cxn>
                </a:cxnLst>
                <a:rect l="0" t="0" r="r" b="b"/>
                <a:pathLst>
                  <a:path w="21600" h="42720" fill="none" extrusionOk="0">
                    <a:moveTo>
                      <a:pt x="18343" y="42720"/>
                    </a:moveTo>
                    <a:cubicBezTo>
                      <a:pt x="7793" y="41111"/>
                      <a:pt x="0" y="32039"/>
                      <a:pt x="0" y="21367"/>
                    </a:cubicBezTo>
                    <a:cubicBezTo>
                      <a:pt x="-1" y="10660"/>
                      <a:pt x="7843" y="1568"/>
                      <a:pt x="18435" y="0"/>
                    </a:cubicBezTo>
                  </a:path>
                  <a:path w="21600" h="42720" stroke="0" extrusionOk="0">
                    <a:moveTo>
                      <a:pt x="18343" y="42720"/>
                    </a:moveTo>
                    <a:cubicBezTo>
                      <a:pt x="7793" y="41111"/>
                      <a:pt x="0" y="32039"/>
                      <a:pt x="0" y="21367"/>
                    </a:cubicBezTo>
                    <a:cubicBezTo>
                      <a:pt x="-1" y="10660"/>
                      <a:pt x="7843" y="1568"/>
                      <a:pt x="18435" y="0"/>
                    </a:cubicBezTo>
                    <a:lnTo>
                      <a:pt x="21600" y="21367"/>
                    </a:lnTo>
                    <a:close/>
                  </a:path>
                </a:pathLst>
              </a:custGeom>
              <a:solidFill>
                <a:srgbClr val="000080"/>
              </a:solidFill>
              <a:ln w="9525" cap="rnd">
                <a:noFill/>
                <a:round/>
                <a:headEnd/>
                <a:tailEnd/>
              </a:ln>
              <a:effectLst/>
            </p:spPr>
            <p:txBody>
              <a:bodyPr wrap="none" anchor="ctr"/>
              <a:lstStyle/>
              <a:p>
                <a:endParaRPr lang="en-US">
                  <a:latin typeface="Times New Roman" pitchFamily="18" charset="0"/>
                  <a:cs typeface="Times New Roman" pitchFamily="18" charset="0"/>
                </a:endParaRPr>
              </a:p>
            </p:txBody>
          </p:sp>
          <p:sp>
            <p:nvSpPr>
              <p:cNvPr id="121" name="Freeform 93"/>
              <p:cNvSpPr>
                <a:spLocks/>
              </p:cNvSpPr>
              <p:nvPr/>
            </p:nvSpPr>
            <p:spPr bwMode="auto">
              <a:xfrm>
                <a:off x="3395" y="2563"/>
                <a:ext cx="459" cy="281"/>
              </a:xfrm>
              <a:custGeom>
                <a:avLst/>
                <a:gdLst/>
                <a:ahLst/>
                <a:cxnLst>
                  <a:cxn ang="0">
                    <a:pos x="0" y="176"/>
                  </a:cxn>
                  <a:cxn ang="0">
                    <a:pos x="205" y="280"/>
                  </a:cxn>
                  <a:cxn ang="0">
                    <a:pos x="458" y="115"/>
                  </a:cxn>
                  <a:cxn ang="0">
                    <a:pos x="457" y="110"/>
                  </a:cxn>
                  <a:cxn ang="0">
                    <a:pos x="447" y="107"/>
                  </a:cxn>
                  <a:cxn ang="0">
                    <a:pos x="451" y="68"/>
                  </a:cxn>
                  <a:cxn ang="0">
                    <a:pos x="458" y="62"/>
                  </a:cxn>
                  <a:cxn ang="0">
                    <a:pos x="458" y="58"/>
                  </a:cxn>
                  <a:cxn ang="0">
                    <a:pos x="255" y="0"/>
                  </a:cxn>
                  <a:cxn ang="0">
                    <a:pos x="6" y="112"/>
                  </a:cxn>
                  <a:cxn ang="0">
                    <a:pos x="0" y="176"/>
                  </a:cxn>
                </a:cxnLst>
                <a:rect l="0" t="0" r="r" b="b"/>
                <a:pathLst>
                  <a:path w="459" h="281">
                    <a:moveTo>
                      <a:pt x="0" y="176"/>
                    </a:moveTo>
                    <a:lnTo>
                      <a:pt x="205" y="280"/>
                    </a:lnTo>
                    <a:lnTo>
                      <a:pt x="458" y="115"/>
                    </a:lnTo>
                    <a:lnTo>
                      <a:pt x="457" y="110"/>
                    </a:lnTo>
                    <a:lnTo>
                      <a:pt x="447" y="107"/>
                    </a:lnTo>
                    <a:lnTo>
                      <a:pt x="451" y="68"/>
                    </a:lnTo>
                    <a:lnTo>
                      <a:pt x="458" y="62"/>
                    </a:lnTo>
                    <a:lnTo>
                      <a:pt x="458" y="58"/>
                    </a:lnTo>
                    <a:lnTo>
                      <a:pt x="255" y="0"/>
                    </a:lnTo>
                    <a:lnTo>
                      <a:pt x="6" y="112"/>
                    </a:lnTo>
                    <a:lnTo>
                      <a:pt x="0" y="176"/>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22" name="Freeform 94"/>
              <p:cNvSpPr>
                <a:spLocks/>
              </p:cNvSpPr>
              <p:nvPr/>
            </p:nvSpPr>
            <p:spPr bwMode="auto">
              <a:xfrm>
                <a:off x="3395" y="2616"/>
                <a:ext cx="458" cy="220"/>
              </a:xfrm>
              <a:custGeom>
                <a:avLst/>
                <a:gdLst/>
                <a:ahLst/>
                <a:cxnLst>
                  <a:cxn ang="0">
                    <a:pos x="0" y="119"/>
                  </a:cxn>
                  <a:cxn ang="0">
                    <a:pos x="253" y="0"/>
                  </a:cxn>
                  <a:cxn ang="0">
                    <a:pos x="457" y="56"/>
                  </a:cxn>
                  <a:cxn ang="0">
                    <a:pos x="204" y="219"/>
                  </a:cxn>
                  <a:cxn ang="0">
                    <a:pos x="0" y="119"/>
                  </a:cxn>
                </a:cxnLst>
                <a:rect l="0" t="0" r="r" b="b"/>
                <a:pathLst>
                  <a:path w="458" h="220">
                    <a:moveTo>
                      <a:pt x="0" y="119"/>
                    </a:moveTo>
                    <a:lnTo>
                      <a:pt x="253" y="0"/>
                    </a:lnTo>
                    <a:lnTo>
                      <a:pt x="457" y="56"/>
                    </a:lnTo>
                    <a:lnTo>
                      <a:pt x="204" y="219"/>
                    </a:lnTo>
                    <a:lnTo>
                      <a:pt x="0" y="119"/>
                    </a:lnTo>
                  </a:path>
                </a:pathLst>
              </a:custGeom>
              <a:solidFill>
                <a:srgbClr val="00FFFF"/>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23" name="Freeform 95"/>
              <p:cNvSpPr>
                <a:spLocks/>
              </p:cNvSpPr>
              <p:nvPr/>
            </p:nvSpPr>
            <p:spPr bwMode="auto">
              <a:xfrm>
                <a:off x="3600" y="2631"/>
                <a:ext cx="247" cy="201"/>
              </a:xfrm>
              <a:custGeom>
                <a:avLst/>
                <a:gdLst/>
                <a:ahLst/>
                <a:cxnLst>
                  <a:cxn ang="0">
                    <a:pos x="3" y="148"/>
                  </a:cxn>
                  <a:cxn ang="0">
                    <a:pos x="0" y="200"/>
                  </a:cxn>
                  <a:cxn ang="0">
                    <a:pos x="243" y="44"/>
                  </a:cxn>
                  <a:cxn ang="0">
                    <a:pos x="246" y="0"/>
                  </a:cxn>
                  <a:cxn ang="0">
                    <a:pos x="3" y="148"/>
                  </a:cxn>
                </a:cxnLst>
                <a:rect l="0" t="0" r="r" b="b"/>
                <a:pathLst>
                  <a:path w="247" h="201">
                    <a:moveTo>
                      <a:pt x="3" y="148"/>
                    </a:moveTo>
                    <a:lnTo>
                      <a:pt x="0" y="200"/>
                    </a:lnTo>
                    <a:lnTo>
                      <a:pt x="243" y="44"/>
                    </a:lnTo>
                    <a:lnTo>
                      <a:pt x="246" y="0"/>
                    </a:lnTo>
                    <a:lnTo>
                      <a:pt x="3" y="148"/>
                    </a:lnTo>
                  </a:path>
                </a:pathLst>
              </a:custGeom>
              <a:solidFill>
                <a:srgbClr val="FFFF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24" name="Freeform 96"/>
              <p:cNvSpPr>
                <a:spLocks/>
              </p:cNvSpPr>
              <p:nvPr/>
            </p:nvSpPr>
            <p:spPr bwMode="auto">
              <a:xfrm>
                <a:off x="3400" y="2682"/>
                <a:ext cx="205" cy="147"/>
              </a:xfrm>
              <a:custGeom>
                <a:avLst/>
                <a:gdLst/>
                <a:ahLst/>
                <a:cxnLst>
                  <a:cxn ang="0">
                    <a:pos x="5" y="0"/>
                  </a:cxn>
                  <a:cxn ang="0">
                    <a:pos x="0" y="52"/>
                  </a:cxn>
                  <a:cxn ang="0">
                    <a:pos x="199" y="146"/>
                  </a:cxn>
                  <a:cxn ang="0">
                    <a:pos x="204" y="97"/>
                  </a:cxn>
                  <a:cxn ang="0">
                    <a:pos x="5" y="0"/>
                  </a:cxn>
                </a:cxnLst>
                <a:rect l="0" t="0" r="r" b="b"/>
                <a:pathLst>
                  <a:path w="205" h="147">
                    <a:moveTo>
                      <a:pt x="5" y="0"/>
                    </a:moveTo>
                    <a:lnTo>
                      <a:pt x="0" y="52"/>
                    </a:lnTo>
                    <a:lnTo>
                      <a:pt x="199" y="146"/>
                    </a:lnTo>
                    <a:lnTo>
                      <a:pt x="204" y="97"/>
                    </a:lnTo>
                    <a:lnTo>
                      <a:pt x="5" y="0"/>
                    </a:lnTo>
                  </a:path>
                </a:pathLst>
              </a:custGeom>
              <a:solidFill>
                <a:srgbClr val="808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25" name="Freeform 97"/>
              <p:cNvSpPr>
                <a:spLocks/>
              </p:cNvSpPr>
              <p:nvPr/>
            </p:nvSpPr>
            <p:spPr bwMode="auto">
              <a:xfrm>
                <a:off x="3398" y="2676"/>
                <a:ext cx="207" cy="114"/>
              </a:xfrm>
              <a:custGeom>
                <a:avLst/>
                <a:gdLst/>
                <a:ahLst/>
                <a:cxnLst>
                  <a:cxn ang="0">
                    <a:pos x="4" y="0"/>
                  </a:cxn>
                  <a:cxn ang="0">
                    <a:pos x="0" y="8"/>
                  </a:cxn>
                  <a:cxn ang="0">
                    <a:pos x="200" y="113"/>
                  </a:cxn>
                  <a:cxn ang="0">
                    <a:pos x="206" y="99"/>
                  </a:cxn>
                  <a:cxn ang="0">
                    <a:pos x="4" y="0"/>
                  </a:cxn>
                </a:cxnLst>
                <a:rect l="0" t="0" r="r" b="b"/>
                <a:pathLst>
                  <a:path w="207" h="114">
                    <a:moveTo>
                      <a:pt x="4" y="0"/>
                    </a:moveTo>
                    <a:lnTo>
                      <a:pt x="0" y="8"/>
                    </a:lnTo>
                    <a:lnTo>
                      <a:pt x="200" y="113"/>
                    </a:lnTo>
                    <a:lnTo>
                      <a:pt x="206" y="99"/>
                    </a:lnTo>
                    <a:lnTo>
                      <a:pt x="4" y="0"/>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26" name="Freeform 98"/>
              <p:cNvSpPr>
                <a:spLocks/>
              </p:cNvSpPr>
              <p:nvPr/>
            </p:nvSpPr>
            <p:spPr bwMode="auto">
              <a:xfrm>
                <a:off x="3600" y="2673"/>
                <a:ext cx="254" cy="171"/>
              </a:xfrm>
              <a:custGeom>
                <a:avLst/>
                <a:gdLst/>
                <a:ahLst/>
                <a:cxnLst>
                  <a:cxn ang="0">
                    <a:pos x="0" y="163"/>
                  </a:cxn>
                  <a:cxn ang="0">
                    <a:pos x="0" y="170"/>
                  </a:cxn>
                  <a:cxn ang="0">
                    <a:pos x="252" y="6"/>
                  </a:cxn>
                  <a:cxn ang="0">
                    <a:pos x="253" y="0"/>
                  </a:cxn>
                  <a:cxn ang="0">
                    <a:pos x="0" y="163"/>
                  </a:cxn>
                </a:cxnLst>
                <a:rect l="0" t="0" r="r" b="b"/>
                <a:pathLst>
                  <a:path w="254" h="171">
                    <a:moveTo>
                      <a:pt x="0" y="163"/>
                    </a:moveTo>
                    <a:lnTo>
                      <a:pt x="0" y="170"/>
                    </a:lnTo>
                    <a:lnTo>
                      <a:pt x="252" y="6"/>
                    </a:lnTo>
                    <a:lnTo>
                      <a:pt x="253" y="0"/>
                    </a:lnTo>
                    <a:lnTo>
                      <a:pt x="0" y="163"/>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27" name="Freeform 99"/>
              <p:cNvSpPr>
                <a:spLocks/>
              </p:cNvSpPr>
              <p:nvPr/>
            </p:nvSpPr>
            <p:spPr bwMode="auto">
              <a:xfrm>
                <a:off x="3399" y="2565"/>
                <a:ext cx="454" cy="213"/>
              </a:xfrm>
              <a:custGeom>
                <a:avLst/>
                <a:gdLst/>
                <a:ahLst/>
                <a:cxnLst>
                  <a:cxn ang="0">
                    <a:pos x="0" y="111"/>
                  </a:cxn>
                  <a:cxn ang="0">
                    <a:pos x="248" y="0"/>
                  </a:cxn>
                  <a:cxn ang="0">
                    <a:pos x="453" y="58"/>
                  </a:cxn>
                  <a:cxn ang="0">
                    <a:pos x="206" y="212"/>
                  </a:cxn>
                  <a:cxn ang="0">
                    <a:pos x="0" y="111"/>
                  </a:cxn>
                </a:cxnLst>
                <a:rect l="0" t="0" r="r" b="b"/>
                <a:pathLst>
                  <a:path w="454" h="213">
                    <a:moveTo>
                      <a:pt x="0" y="111"/>
                    </a:moveTo>
                    <a:lnTo>
                      <a:pt x="248" y="0"/>
                    </a:lnTo>
                    <a:lnTo>
                      <a:pt x="453" y="58"/>
                    </a:lnTo>
                    <a:lnTo>
                      <a:pt x="206" y="212"/>
                    </a:lnTo>
                    <a:lnTo>
                      <a:pt x="0" y="111"/>
                    </a:lnTo>
                  </a:path>
                </a:pathLst>
              </a:custGeom>
              <a:solidFill>
                <a:srgbClr val="0000FF"/>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51" name="Group 100"/>
              <p:cNvGrpSpPr>
                <a:grpSpLocks/>
              </p:cNvGrpSpPr>
              <p:nvPr/>
            </p:nvGrpSpPr>
            <p:grpSpPr bwMode="auto">
              <a:xfrm>
                <a:off x="3600" y="2575"/>
                <a:ext cx="230" cy="75"/>
                <a:chOff x="3600" y="2575"/>
                <a:chExt cx="230" cy="75"/>
              </a:xfrm>
            </p:grpSpPr>
            <p:sp>
              <p:nvSpPr>
                <p:cNvPr id="142" name="Freeform 101"/>
                <p:cNvSpPr>
                  <a:spLocks/>
                </p:cNvSpPr>
                <p:nvPr/>
              </p:nvSpPr>
              <p:spPr bwMode="auto">
                <a:xfrm>
                  <a:off x="3617" y="2575"/>
                  <a:ext cx="213" cy="65"/>
                </a:xfrm>
                <a:custGeom>
                  <a:avLst/>
                  <a:gdLst/>
                  <a:ahLst/>
                  <a:cxnLst>
                    <a:cxn ang="0">
                      <a:pos x="6" y="0"/>
                    </a:cxn>
                    <a:cxn ang="0">
                      <a:pos x="0" y="3"/>
                    </a:cxn>
                    <a:cxn ang="0">
                      <a:pos x="208" y="64"/>
                    </a:cxn>
                    <a:cxn ang="0">
                      <a:pos x="212" y="62"/>
                    </a:cxn>
                    <a:cxn ang="0">
                      <a:pos x="6" y="0"/>
                    </a:cxn>
                  </a:cxnLst>
                  <a:rect l="0" t="0" r="r" b="b"/>
                  <a:pathLst>
                    <a:path w="213" h="65">
                      <a:moveTo>
                        <a:pt x="6" y="0"/>
                      </a:moveTo>
                      <a:lnTo>
                        <a:pt x="0" y="3"/>
                      </a:lnTo>
                      <a:lnTo>
                        <a:pt x="208" y="64"/>
                      </a:lnTo>
                      <a:lnTo>
                        <a:pt x="212" y="62"/>
                      </a:lnTo>
                      <a:lnTo>
                        <a:pt x="6"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43" name="Freeform 102"/>
                <p:cNvSpPr>
                  <a:spLocks/>
                </p:cNvSpPr>
                <p:nvPr/>
              </p:nvSpPr>
              <p:spPr bwMode="auto">
                <a:xfrm>
                  <a:off x="3600" y="2584"/>
                  <a:ext cx="216" cy="66"/>
                </a:xfrm>
                <a:custGeom>
                  <a:avLst/>
                  <a:gdLst/>
                  <a:ahLst/>
                  <a:cxnLst>
                    <a:cxn ang="0">
                      <a:pos x="8" y="0"/>
                    </a:cxn>
                    <a:cxn ang="0">
                      <a:pos x="0" y="3"/>
                    </a:cxn>
                    <a:cxn ang="0">
                      <a:pos x="209" y="65"/>
                    </a:cxn>
                    <a:cxn ang="0">
                      <a:pos x="215" y="62"/>
                    </a:cxn>
                    <a:cxn ang="0">
                      <a:pos x="8" y="0"/>
                    </a:cxn>
                  </a:cxnLst>
                  <a:rect l="0" t="0" r="r" b="b"/>
                  <a:pathLst>
                    <a:path w="216" h="66">
                      <a:moveTo>
                        <a:pt x="8" y="0"/>
                      </a:moveTo>
                      <a:lnTo>
                        <a:pt x="0" y="3"/>
                      </a:lnTo>
                      <a:lnTo>
                        <a:pt x="209" y="65"/>
                      </a:lnTo>
                      <a:lnTo>
                        <a:pt x="215" y="62"/>
                      </a:lnTo>
                      <a:lnTo>
                        <a:pt x="8"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grpSp>
          <p:sp>
            <p:nvSpPr>
              <p:cNvPr id="129" name="Freeform 103"/>
              <p:cNvSpPr>
                <a:spLocks/>
              </p:cNvSpPr>
              <p:nvPr/>
            </p:nvSpPr>
            <p:spPr bwMode="auto">
              <a:xfrm>
                <a:off x="3604" y="2623"/>
                <a:ext cx="250" cy="157"/>
              </a:xfrm>
              <a:custGeom>
                <a:avLst/>
                <a:gdLst/>
                <a:ahLst/>
                <a:cxnLst>
                  <a:cxn ang="0">
                    <a:pos x="0" y="152"/>
                  </a:cxn>
                  <a:cxn ang="0">
                    <a:pos x="2" y="156"/>
                  </a:cxn>
                  <a:cxn ang="0">
                    <a:pos x="249" y="4"/>
                  </a:cxn>
                  <a:cxn ang="0">
                    <a:pos x="249" y="0"/>
                  </a:cxn>
                  <a:cxn ang="0">
                    <a:pos x="0" y="152"/>
                  </a:cxn>
                </a:cxnLst>
                <a:rect l="0" t="0" r="r" b="b"/>
                <a:pathLst>
                  <a:path w="250" h="157">
                    <a:moveTo>
                      <a:pt x="0" y="152"/>
                    </a:moveTo>
                    <a:lnTo>
                      <a:pt x="2" y="156"/>
                    </a:lnTo>
                    <a:lnTo>
                      <a:pt x="249" y="4"/>
                    </a:lnTo>
                    <a:lnTo>
                      <a:pt x="249" y="0"/>
                    </a:lnTo>
                    <a:lnTo>
                      <a:pt x="0" y="15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52" name="Group 104"/>
              <p:cNvGrpSpPr>
                <a:grpSpLocks/>
              </p:cNvGrpSpPr>
              <p:nvPr/>
            </p:nvGrpSpPr>
            <p:grpSpPr bwMode="auto">
              <a:xfrm>
                <a:off x="3601" y="2638"/>
                <a:ext cx="243" cy="181"/>
                <a:chOff x="3601" y="2638"/>
                <a:chExt cx="243" cy="181"/>
              </a:xfrm>
            </p:grpSpPr>
            <p:sp>
              <p:nvSpPr>
                <p:cNvPr id="137" name="Line 105"/>
                <p:cNvSpPr>
                  <a:spLocks noChangeShapeType="1"/>
                </p:cNvSpPr>
                <p:nvPr/>
              </p:nvSpPr>
              <p:spPr bwMode="auto">
                <a:xfrm flipH="1">
                  <a:off x="3605" y="2638"/>
                  <a:ext cx="238" cy="14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38" name="Line 106"/>
                <p:cNvSpPr>
                  <a:spLocks noChangeShapeType="1"/>
                </p:cNvSpPr>
                <p:nvPr/>
              </p:nvSpPr>
              <p:spPr bwMode="auto">
                <a:xfrm flipH="1">
                  <a:off x="3603" y="2645"/>
                  <a:ext cx="241" cy="146"/>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39" name="Line 107"/>
                <p:cNvSpPr>
                  <a:spLocks noChangeShapeType="1"/>
                </p:cNvSpPr>
                <p:nvPr/>
              </p:nvSpPr>
              <p:spPr bwMode="auto">
                <a:xfrm flipH="1">
                  <a:off x="3602" y="2654"/>
                  <a:ext cx="238" cy="14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40" name="Line 108"/>
                <p:cNvSpPr>
                  <a:spLocks noChangeShapeType="1"/>
                </p:cNvSpPr>
                <p:nvPr/>
              </p:nvSpPr>
              <p:spPr bwMode="auto">
                <a:xfrm flipH="1">
                  <a:off x="3604" y="2657"/>
                  <a:ext cx="239" cy="151"/>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41" name="Line 109"/>
                <p:cNvSpPr>
                  <a:spLocks noChangeShapeType="1"/>
                </p:cNvSpPr>
                <p:nvPr/>
              </p:nvSpPr>
              <p:spPr bwMode="auto">
                <a:xfrm flipH="1">
                  <a:off x="3601" y="2666"/>
                  <a:ext cx="241" cy="153"/>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nvGrpSpPr>
              <p:cNvPr id="253" name="Group 110"/>
              <p:cNvGrpSpPr>
                <a:grpSpLocks/>
              </p:cNvGrpSpPr>
              <p:nvPr/>
            </p:nvGrpSpPr>
            <p:grpSpPr bwMode="auto">
              <a:xfrm>
                <a:off x="3403" y="2685"/>
                <a:ext cx="203" cy="132"/>
                <a:chOff x="3403" y="2685"/>
                <a:chExt cx="203" cy="132"/>
              </a:xfrm>
            </p:grpSpPr>
            <p:sp>
              <p:nvSpPr>
                <p:cNvPr id="132" name="Line 111"/>
                <p:cNvSpPr>
                  <a:spLocks noChangeShapeType="1"/>
                </p:cNvSpPr>
                <p:nvPr/>
              </p:nvSpPr>
              <p:spPr bwMode="auto">
                <a:xfrm>
                  <a:off x="3406" y="2685"/>
                  <a:ext cx="200" cy="9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33" name="Line 112"/>
                <p:cNvSpPr>
                  <a:spLocks noChangeShapeType="1"/>
                </p:cNvSpPr>
                <p:nvPr/>
              </p:nvSpPr>
              <p:spPr bwMode="auto">
                <a:xfrm>
                  <a:off x="3406" y="2693"/>
                  <a:ext cx="197" cy="9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34" name="Line 113"/>
                <p:cNvSpPr>
                  <a:spLocks noChangeShapeType="1"/>
                </p:cNvSpPr>
                <p:nvPr/>
              </p:nvSpPr>
              <p:spPr bwMode="auto">
                <a:xfrm>
                  <a:off x="3403" y="2701"/>
                  <a:ext cx="200" cy="101"/>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35" name="Line 114"/>
                <p:cNvSpPr>
                  <a:spLocks noChangeShapeType="1"/>
                </p:cNvSpPr>
                <p:nvPr/>
              </p:nvSpPr>
              <p:spPr bwMode="auto">
                <a:xfrm>
                  <a:off x="3404" y="2711"/>
                  <a:ext cx="200" cy="9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36" name="Line 115"/>
                <p:cNvSpPr>
                  <a:spLocks noChangeShapeType="1"/>
                </p:cNvSpPr>
                <p:nvPr/>
              </p:nvSpPr>
              <p:spPr bwMode="auto">
                <a:xfrm>
                  <a:off x="3403" y="2720"/>
                  <a:ext cx="198" cy="9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nvGrpSpPr>
            <p:cNvPr id="254" name="Group 116"/>
            <p:cNvGrpSpPr>
              <a:grpSpLocks/>
            </p:cNvGrpSpPr>
            <p:nvPr/>
          </p:nvGrpSpPr>
          <p:grpSpPr bwMode="auto">
            <a:xfrm>
              <a:off x="3411" y="2505"/>
              <a:ext cx="472" cy="280"/>
              <a:chOff x="3411" y="2505"/>
              <a:chExt cx="472" cy="280"/>
            </a:xfrm>
          </p:grpSpPr>
          <p:sp>
            <p:nvSpPr>
              <p:cNvPr id="96" name="Arc 117"/>
              <p:cNvSpPr>
                <a:spLocks/>
              </p:cNvSpPr>
              <p:nvPr/>
            </p:nvSpPr>
            <p:spPr bwMode="auto">
              <a:xfrm rot="240000">
                <a:off x="3411" y="2618"/>
                <a:ext cx="14" cy="67"/>
              </a:xfrm>
              <a:custGeom>
                <a:avLst/>
                <a:gdLst>
                  <a:gd name="G0" fmla="+- 21600 0 0"/>
                  <a:gd name="G1" fmla="+- 21383 0 0"/>
                  <a:gd name="G2" fmla="+- 21600 0 0"/>
                  <a:gd name="T0" fmla="*/ 18455 w 21600"/>
                  <a:gd name="T1" fmla="*/ 42753 h 42753"/>
                  <a:gd name="T2" fmla="*/ 18545 w 21600"/>
                  <a:gd name="T3" fmla="*/ 0 h 42753"/>
                  <a:gd name="T4" fmla="*/ 21600 w 21600"/>
                  <a:gd name="T5" fmla="*/ 21383 h 42753"/>
                </a:gdLst>
                <a:ahLst/>
                <a:cxnLst>
                  <a:cxn ang="0">
                    <a:pos x="T0" y="T1"/>
                  </a:cxn>
                  <a:cxn ang="0">
                    <a:pos x="T2" y="T3"/>
                  </a:cxn>
                  <a:cxn ang="0">
                    <a:pos x="T4" y="T5"/>
                  </a:cxn>
                </a:cxnLst>
                <a:rect l="0" t="0" r="r" b="b"/>
                <a:pathLst>
                  <a:path w="21600" h="42753" fill="none" extrusionOk="0">
                    <a:moveTo>
                      <a:pt x="18455" y="42752"/>
                    </a:moveTo>
                    <a:cubicBezTo>
                      <a:pt x="7854" y="41192"/>
                      <a:pt x="0" y="32097"/>
                      <a:pt x="0" y="21383"/>
                    </a:cubicBezTo>
                    <a:cubicBezTo>
                      <a:pt x="-1" y="10633"/>
                      <a:pt x="7903" y="1520"/>
                      <a:pt x="18545" y="0"/>
                    </a:cubicBezTo>
                  </a:path>
                  <a:path w="21600" h="42753" stroke="0" extrusionOk="0">
                    <a:moveTo>
                      <a:pt x="18455" y="42752"/>
                    </a:moveTo>
                    <a:cubicBezTo>
                      <a:pt x="7854" y="41192"/>
                      <a:pt x="0" y="32097"/>
                      <a:pt x="0" y="21383"/>
                    </a:cubicBezTo>
                    <a:cubicBezTo>
                      <a:pt x="-1" y="10633"/>
                      <a:pt x="7903" y="1520"/>
                      <a:pt x="18545" y="0"/>
                    </a:cubicBezTo>
                    <a:lnTo>
                      <a:pt x="21600" y="21383"/>
                    </a:lnTo>
                    <a:close/>
                  </a:path>
                </a:pathLst>
              </a:custGeom>
              <a:solidFill>
                <a:srgbClr val="000080"/>
              </a:solidFill>
              <a:ln w="9525" cap="rnd">
                <a:noFill/>
                <a:round/>
                <a:headEnd/>
                <a:tailEnd/>
              </a:ln>
              <a:effectLst/>
            </p:spPr>
            <p:txBody>
              <a:bodyPr wrap="none" anchor="ctr"/>
              <a:lstStyle/>
              <a:p>
                <a:endParaRPr lang="en-US">
                  <a:latin typeface="Times New Roman" pitchFamily="18" charset="0"/>
                  <a:cs typeface="Times New Roman" pitchFamily="18" charset="0"/>
                </a:endParaRPr>
              </a:p>
            </p:txBody>
          </p:sp>
          <p:sp>
            <p:nvSpPr>
              <p:cNvPr id="97" name="Freeform 118"/>
              <p:cNvSpPr>
                <a:spLocks/>
              </p:cNvSpPr>
              <p:nvPr/>
            </p:nvSpPr>
            <p:spPr bwMode="auto">
              <a:xfrm>
                <a:off x="3424" y="2505"/>
                <a:ext cx="458" cy="279"/>
              </a:xfrm>
              <a:custGeom>
                <a:avLst/>
                <a:gdLst/>
                <a:ahLst/>
                <a:cxnLst>
                  <a:cxn ang="0">
                    <a:pos x="0" y="176"/>
                  </a:cxn>
                  <a:cxn ang="0">
                    <a:pos x="205" y="278"/>
                  </a:cxn>
                  <a:cxn ang="0">
                    <a:pos x="456" y="117"/>
                  </a:cxn>
                  <a:cxn ang="0">
                    <a:pos x="456" y="110"/>
                  </a:cxn>
                  <a:cxn ang="0">
                    <a:pos x="446" y="107"/>
                  </a:cxn>
                  <a:cxn ang="0">
                    <a:pos x="448" y="68"/>
                  </a:cxn>
                  <a:cxn ang="0">
                    <a:pos x="457" y="62"/>
                  </a:cxn>
                  <a:cxn ang="0">
                    <a:pos x="455" y="59"/>
                  </a:cxn>
                  <a:cxn ang="0">
                    <a:pos x="254" y="0"/>
                  </a:cxn>
                  <a:cxn ang="0">
                    <a:pos x="3" y="114"/>
                  </a:cxn>
                  <a:cxn ang="0">
                    <a:pos x="0" y="176"/>
                  </a:cxn>
                </a:cxnLst>
                <a:rect l="0" t="0" r="r" b="b"/>
                <a:pathLst>
                  <a:path w="458" h="279">
                    <a:moveTo>
                      <a:pt x="0" y="176"/>
                    </a:moveTo>
                    <a:lnTo>
                      <a:pt x="205" y="278"/>
                    </a:lnTo>
                    <a:lnTo>
                      <a:pt x="456" y="117"/>
                    </a:lnTo>
                    <a:lnTo>
                      <a:pt x="456" y="110"/>
                    </a:lnTo>
                    <a:lnTo>
                      <a:pt x="446" y="107"/>
                    </a:lnTo>
                    <a:lnTo>
                      <a:pt x="448" y="68"/>
                    </a:lnTo>
                    <a:lnTo>
                      <a:pt x="457" y="62"/>
                    </a:lnTo>
                    <a:lnTo>
                      <a:pt x="455" y="59"/>
                    </a:lnTo>
                    <a:lnTo>
                      <a:pt x="254" y="0"/>
                    </a:lnTo>
                    <a:lnTo>
                      <a:pt x="3" y="114"/>
                    </a:lnTo>
                    <a:lnTo>
                      <a:pt x="0" y="176"/>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98" name="Freeform 119"/>
              <p:cNvSpPr>
                <a:spLocks/>
              </p:cNvSpPr>
              <p:nvPr/>
            </p:nvSpPr>
            <p:spPr bwMode="auto">
              <a:xfrm>
                <a:off x="3424" y="2556"/>
                <a:ext cx="459" cy="221"/>
              </a:xfrm>
              <a:custGeom>
                <a:avLst/>
                <a:gdLst/>
                <a:ahLst/>
                <a:cxnLst>
                  <a:cxn ang="0">
                    <a:pos x="0" y="124"/>
                  </a:cxn>
                  <a:cxn ang="0">
                    <a:pos x="253" y="0"/>
                  </a:cxn>
                  <a:cxn ang="0">
                    <a:pos x="458" y="57"/>
                  </a:cxn>
                  <a:cxn ang="0">
                    <a:pos x="204" y="220"/>
                  </a:cxn>
                  <a:cxn ang="0">
                    <a:pos x="0" y="124"/>
                  </a:cxn>
                </a:cxnLst>
                <a:rect l="0" t="0" r="r" b="b"/>
                <a:pathLst>
                  <a:path w="459" h="221">
                    <a:moveTo>
                      <a:pt x="0" y="124"/>
                    </a:moveTo>
                    <a:lnTo>
                      <a:pt x="253" y="0"/>
                    </a:lnTo>
                    <a:lnTo>
                      <a:pt x="458" y="57"/>
                    </a:lnTo>
                    <a:lnTo>
                      <a:pt x="204" y="220"/>
                    </a:lnTo>
                    <a:lnTo>
                      <a:pt x="0" y="124"/>
                    </a:lnTo>
                  </a:path>
                </a:pathLst>
              </a:custGeom>
              <a:solidFill>
                <a:srgbClr val="00FFFF"/>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99" name="Freeform 120"/>
              <p:cNvSpPr>
                <a:spLocks/>
              </p:cNvSpPr>
              <p:nvPr/>
            </p:nvSpPr>
            <p:spPr bwMode="auto">
              <a:xfrm>
                <a:off x="3626" y="2574"/>
                <a:ext cx="249" cy="200"/>
              </a:xfrm>
              <a:custGeom>
                <a:avLst/>
                <a:gdLst/>
                <a:ahLst/>
                <a:cxnLst>
                  <a:cxn ang="0">
                    <a:pos x="5" y="149"/>
                  </a:cxn>
                  <a:cxn ang="0">
                    <a:pos x="0" y="199"/>
                  </a:cxn>
                  <a:cxn ang="0">
                    <a:pos x="244" y="43"/>
                  </a:cxn>
                  <a:cxn ang="0">
                    <a:pos x="248" y="0"/>
                  </a:cxn>
                  <a:cxn ang="0">
                    <a:pos x="5" y="149"/>
                  </a:cxn>
                </a:cxnLst>
                <a:rect l="0" t="0" r="r" b="b"/>
                <a:pathLst>
                  <a:path w="249" h="200">
                    <a:moveTo>
                      <a:pt x="5" y="149"/>
                    </a:moveTo>
                    <a:lnTo>
                      <a:pt x="0" y="199"/>
                    </a:lnTo>
                    <a:lnTo>
                      <a:pt x="244" y="43"/>
                    </a:lnTo>
                    <a:lnTo>
                      <a:pt x="248" y="0"/>
                    </a:lnTo>
                    <a:lnTo>
                      <a:pt x="5" y="149"/>
                    </a:lnTo>
                  </a:path>
                </a:pathLst>
              </a:custGeom>
              <a:solidFill>
                <a:srgbClr val="FFFF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00" name="Freeform 121"/>
              <p:cNvSpPr>
                <a:spLocks/>
              </p:cNvSpPr>
              <p:nvPr/>
            </p:nvSpPr>
            <p:spPr bwMode="auto">
              <a:xfrm>
                <a:off x="3428" y="2623"/>
                <a:ext cx="205" cy="149"/>
              </a:xfrm>
              <a:custGeom>
                <a:avLst/>
                <a:gdLst/>
                <a:ahLst/>
                <a:cxnLst>
                  <a:cxn ang="0">
                    <a:pos x="5" y="0"/>
                  </a:cxn>
                  <a:cxn ang="0">
                    <a:pos x="0" y="53"/>
                  </a:cxn>
                  <a:cxn ang="0">
                    <a:pos x="200" y="148"/>
                  </a:cxn>
                  <a:cxn ang="0">
                    <a:pos x="204" y="98"/>
                  </a:cxn>
                  <a:cxn ang="0">
                    <a:pos x="5" y="0"/>
                  </a:cxn>
                </a:cxnLst>
                <a:rect l="0" t="0" r="r" b="b"/>
                <a:pathLst>
                  <a:path w="205" h="149">
                    <a:moveTo>
                      <a:pt x="5" y="0"/>
                    </a:moveTo>
                    <a:lnTo>
                      <a:pt x="0" y="53"/>
                    </a:lnTo>
                    <a:lnTo>
                      <a:pt x="200" y="148"/>
                    </a:lnTo>
                    <a:lnTo>
                      <a:pt x="204" y="98"/>
                    </a:lnTo>
                    <a:lnTo>
                      <a:pt x="5" y="0"/>
                    </a:lnTo>
                  </a:path>
                </a:pathLst>
              </a:custGeom>
              <a:solidFill>
                <a:srgbClr val="808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01" name="Freeform 122"/>
              <p:cNvSpPr>
                <a:spLocks/>
              </p:cNvSpPr>
              <p:nvPr/>
            </p:nvSpPr>
            <p:spPr bwMode="auto">
              <a:xfrm>
                <a:off x="3428" y="2618"/>
                <a:ext cx="206" cy="115"/>
              </a:xfrm>
              <a:custGeom>
                <a:avLst/>
                <a:gdLst/>
                <a:ahLst/>
                <a:cxnLst>
                  <a:cxn ang="0">
                    <a:pos x="0" y="0"/>
                  </a:cxn>
                  <a:cxn ang="0">
                    <a:pos x="0" y="9"/>
                  </a:cxn>
                  <a:cxn ang="0">
                    <a:pos x="199" y="114"/>
                  </a:cxn>
                  <a:cxn ang="0">
                    <a:pos x="205" y="100"/>
                  </a:cxn>
                  <a:cxn ang="0">
                    <a:pos x="0" y="0"/>
                  </a:cxn>
                </a:cxnLst>
                <a:rect l="0" t="0" r="r" b="b"/>
                <a:pathLst>
                  <a:path w="206" h="115">
                    <a:moveTo>
                      <a:pt x="0" y="0"/>
                    </a:moveTo>
                    <a:lnTo>
                      <a:pt x="0" y="9"/>
                    </a:lnTo>
                    <a:lnTo>
                      <a:pt x="199" y="114"/>
                    </a:lnTo>
                    <a:lnTo>
                      <a:pt x="205" y="100"/>
                    </a:lnTo>
                    <a:lnTo>
                      <a:pt x="0" y="0"/>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02" name="Freeform 123"/>
              <p:cNvSpPr>
                <a:spLocks/>
              </p:cNvSpPr>
              <p:nvPr/>
            </p:nvSpPr>
            <p:spPr bwMode="auto">
              <a:xfrm>
                <a:off x="3629" y="2613"/>
                <a:ext cx="253" cy="172"/>
              </a:xfrm>
              <a:custGeom>
                <a:avLst/>
                <a:gdLst/>
                <a:ahLst/>
                <a:cxnLst>
                  <a:cxn ang="0">
                    <a:pos x="0" y="164"/>
                  </a:cxn>
                  <a:cxn ang="0">
                    <a:pos x="1" y="171"/>
                  </a:cxn>
                  <a:cxn ang="0">
                    <a:pos x="252" y="6"/>
                  </a:cxn>
                  <a:cxn ang="0">
                    <a:pos x="252" y="0"/>
                  </a:cxn>
                  <a:cxn ang="0">
                    <a:pos x="0" y="164"/>
                  </a:cxn>
                </a:cxnLst>
                <a:rect l="0" t="0" r="r" b="b"/>
                <a:pathLst>
                  <a:path w="253" h="172">
                    <a:moveTo>
                      <a:pt x="0" y="164"/>
                    </a:moveTo>
                    <a:lnTo>
                      <a:pt x="1" y="171"/>
                    </a:lnTo>
                    <a:lnTo>
                      <a:pt x="252" y="6"/>
                    </a:lnTo>
                    <a:lnTo>
                      <a:pt x="252" y="0"/>
                    </a:lnTo>
                    <a:lnTo>
                      <a:pt x="0" y="164"/>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03" name="Freeform 124"/>
              <p:cNvSpPr>
                <a:spLocks/>
              </p:cNvSpPr>
              <p:nvPr/>
            </p:nvSpPr>
            <p:spPr bwMode="auto">
              <a:xfrm>
                <a:off x="3427" y="2505"/>
                <a:ext cx="455" cy="214"/>
              </a:xfrm>
              <a:custGeom>
                <a:avLst/>
                <a:gdLst/>
                <a:ahLst/>
                <a:cxnLst>
                  <a:cxn ang="0">
                    <a:pos x="0" y="114"/>
                  </a:cxn>
                  <a:cxn ang="0">
                    <a:pos x="248" y="0"/>
                  </a:cxn>
                  <a:cxn ang="0">
                    <a:pos x="454" y="58"/>
                  </a:cxn>
                  <a:cxn ang="0">
                    <a:pos x="206" y="213"/>
                  </a:cxn>
                  <a:cxn ang="0">
                    <a:pos x="0" y="114"/>
                  </a:cxn>
                </a:cxnLst>
                <a:rect l="0" t="0" r="r" b="b"/>
                <a:pathLst>
                  <a:path w="455" h="214">
                    <a:moveTo>
                      <a:pt x="0" y="114"/>
                    </a:moveTo>
                    <a:lnTo>
                      <a:pt x="248" y="0"/>
                    </a:lnTo>
                    <a:lnTo>
                      <a:pt x="454" y="58"/>
                    </a:lnTo>
                    <a:lnTo>
                      <a:pt x="206" y="213"/>
                    </a:lnTo>
                    <a:lnTo>
                      <a:pt x="0" y="114"/>
                    </a:lnTo>
                  </a:path>
                </a:pathLst>
              </a:custGeom>
              <a:solidFill>
                <a:srgbClr val="0000FF"/>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55" name="Group 125"/>
              <p:cNvGrpSpPr>
                <a:grpSpLocks/>
              </p:cNvGrpSpPr>
              <p:nvPr/>
            </p:nvGrpSpPr>
            <p:grpSpPr bwMode="auto">
              <a:xfrm>
                <a:off x="3628" y="2516"/>
                <a:ext cx="231" cy="77"/>
                <a:chOff x="3628" y="2516"/>
                <a:chExt cx="231" cy="77"/>
              </a:xfrm>
            </p:grpSpPr>
            <p:sp>
              <p:nvSpPr>
                <p:cNvPr id="118" name="Freeform 126"/>
                <p:cNvSpPr>
                  <a:spLocks/>
                </p:cNvSpPr>
                <p:nvPr/>
              </p:nvSpPr>
              <p:spPr bwMode="auto">
                <a:xfrm>
                  <a:off x="3646" y="2516"/>
                  <a:ext cx="213" cy="66"/>
                </a:xfrm>
                <a:custGeom>
                  <a:avLst/>
                  <a:gdLst/>
                  <a:ahLst/>
                  <a:cxnLst>
                    <a:cxn ang="0">
                      <a:pos x="4" y="0"/>
                    </a:cxn>
                    <a:cxn ang="0">
                      <a:pos x="0" y="4"/>
                    </a:cxn>
                    <a:cxn ang="0">
                      <a:pos x="205" y="65"/>
                    </a:cxn>
                    <a:cxn ang="0">
                      <a:pos x="212" y="64"/>
                    </a:cxn>
                    <a:cxn ang="0">
                      <a:pos x="4" y="0"/>
                    </a:cxn>
                  </a:cxnLst>
                  <a:rect l="0" t="0" r="r" b="b"/>
                  <a:pathLst>
                    <a:path w="213" h="66">
                      <a:moveTo>
                        <a:pt x="4" y="0"/>
                      </a:moveTo>
                      <a:lnTo>
                        <a:pt x="0" y="4"/>
                      </a:lnTo>
                      <a:lnTo>
                        <a:pt x="205" y="65"/>
                      </a:lnTo>
                      <a:lnTo>
                        <a:pt x="212" y="64"/>
                      </a:lnTo>
                      <a:lnTo>
                        <a:pt x="4"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19" name="Freeform 127"/>
                <p:cNvSpPr>
                  <a:spLocks/>
                </p:cNvSpPr>
                <p:nvPr/>
              </p:nvSpPr>
              <p:spPr bwMode="auto">
                <a:xfrm>
                  <a:off x="3628" y="2525"/>
                  <a:ext cx="217" cy="68"/>
                </a:xfrm>
                <a:custGeom>
                  <a:avLst/>
                  <a:gdLst/>
                  <a:ahLst/>
                  <a:cxnLst>
                    <a:cxn ang="0">
                      <a:pos x="8" y="0"/>
                    </a:cxn>
                    <a:cxn ang="0">
                      <a:pos x="0" y="5"/>
                    </a:cxn>
                    <a:cxn ang="0">
                      <a:pos x="209" y="67"/>
                    </a:cxn>
                    <a:cxn ang="0">
                      <a:pos x="216" y="63"/>
                    </a:cxn>
                    <a:cxn ang="0">
                      <a:pos x="8" y="0"/>
                    </a:cxn>
                  </a:cxnLst>
                  <a:rect l="0" t="0" r="r" b="b"/>
                  <a:pathLst>
                    <a:path w="217" h="68">
                      <a:moveTo>
                        <a:pt x="8" y="0"/>
                      </a:moveTo>
                      <a:lnTo>
                        <a:pt x="0" y="5"/>
                      </a:lnTo>
                      <a:lnTo>
                        <a:pt x="209" y="67"/>
                      </a:lnTo>
                      <a:lnTo>
                        <a:pt x="216" y="63"/>
                      </a:lnTo>
                      <a:lnTo>
                        <a:pt x="8"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grpSp>
          <p:sp>
            <p:nvSpPr>
              <p:cNvPr id="105" name="Freeform 128"/>
              <p:cNvSpPr>
                <a:spLocks/>
              </p:cNvSpPr>
              <p:nvPr/>
            </p:nvSpPr>
            <p:spPr bwMode="auto">
              <a:xfrm>
                <a:off x="3632" y="2566"/>
                <a:ext cx="250" cy="157"/>
              </a:xfrm>
              <a:custGeom>
                <a:avLst/>
                <a:gdLst/>
                <a:ahLst/>
                <a:cxnLst>
                  <a:cxn ang="0">
                    <a:pos x="0" y="152"/>
                  </a:cxn>
                  <a:cxn ang="0">
                    <a:pos x="1" y="156"/>
                  </a:cxn>
                  <a:cxn ang="0">
                    <a:pos x="248" y="2"/>
                  </a:cxn>
                  <a:cxn ang="0">
                    <a:pos x="249" y="0"/>
                  </a:cxn>
                  <a:cxn ang="0">
                    <a:pos x="0" y="152"/>
                  </a:cxn>
                </a:cxnLst>
                <a:rect l="0" t="0" r="r" b="b"/>
                <a:pathLst>
                  <a:path w="250" h="157">
                    <a:moveTo>
                      <a:pt x="0" y="152"/>
                    </a:moveTo>
                    <a:lnTo>
                      <a:pt x="1" y="156"/>
                    </a:lnTo>
                    <a:lnTo>
                      <a:pt x="248" y="2"/>
                    </a:lnTo>
                    <a:lnTo>
                      <a:pt x="249" y="0"/>
                    </a:lnTo>
                    <a:lnTo>
                      <a:pt x="0" y="15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43" name="Group 129"/>
              <p:cNvGrpSpPr>
                <a:grpSpLocks/>
              </p:cNvGrpSpPr>
              <p:nvPr/>
            </p:nvGrpSpPr>
            <p:grpSpPr bwMode="auto">
              <a:xfrm>
                <a:off x="3628" y="2578"/>
                <a:ext cx="245" cy="184"/>
                <a:chOff x="3628" y="2578"/>
                <a:chExt cx="245" cy="184"/>
              </a:xfrm>
            </p:grpSpPr>
            <p:sp>
              <p:nvSpPr>
                <p:cNvPr id="113" name="Line 130"/>
                <p:cNvSpPr>
                  <a:spLocks noChangeShapeType="1"/>
                </p:cNvSpPr>
                <p:nvPr/>
              </p:nvSpPr>
              <p:spPr bwMode="auto">
                <a:xfrm flipH="1">
                  <a:off x="3633" y="2578"/>
                  <a:ext cx="239" cy="14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4" name="Line 131"/>
                <p:cNvSpPr>
                  <a:spLocks noChangeShapeType="1"/>
                </p:cNvSpPr>
                <p:nvPr/>
              </p:nvSpPr>
              <p:spPr bwMode="auto">
                <a:xfrm flipH="1">
                  <a:off x="3632" y="2587"/>
                  <a:ext cx="241" cy="14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5" name="Line 132"/>
                <p:cNvSpPr>
                  <a:spLocks noChangeShapeType="1"/>
                </p:cNvSpPr>
                <p:nvPr/>
              </p:nvSpPr>
              <p:spPr bwMode="auto">
                <a:xfrm flipH="1">
                  <a:off x="3630" y="2595"/>
                  <a:ext cx="238" cy="14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6" name="Line 133"/>
                <p:cNvSpPr>
                  <a:spLocks noChangeShapeType="1"/>
                </p:cNvSpPr>
                <p:nvPr/>
              </p:nvSpPr>
              <p:spPr bwMode="auto">
                <a:xfrm flipH="1">
                  <a:off x="3631" y="2599"/>
                  <a:ext cx="240" cy="152"/>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7" name="Line 134"/>
                <p:cNvSpPr>
                  <a:spLocks noChangeShapeType="1"/>
                </p:cNvSpPr>
                <p:nvPr/>
              </p:nvSpPr>
              <p:spPr bwMode="auto">
                <a:xfrm flipH="1">
                  <a:off x="3628" y="2608"/>
                  <a:ext cx="243" cy="154"/>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nvGrpSpPr>
              <p:cNvPr id="44" name="Group 135"/>
              <p:cNvGrpSpPr>
                <a:grpSpLocks/>
              </p:cNvGrpSpPr>
              <p:nvPr/>
            </p:nvGrpSpPr>
            <p:grpSpPr bwMode="auto">
              <a:xfrm>
                <a:off x="3430" y="2627"/>
                <a:ext cx="203" cy="133"/>
                <a:chOff x="3430" y="2627"/>
                <a:chExt cx="203" cy="133"/>
              </a:xfrm>
            </p:grpSpPr>
            <p:sp>
              <p:nvSpPr>
                <p:cNvPr id="108" name="Line 136"/>
                <p:cNvSpPr>
                  <a:spLocks noChangeShapeType="1"/>
                </p:cNvSpPr>
                <p:nvPr/>
              </p:nvSpPr>
              <p:spPr bwMode="auto">
                <a:xfrm>
                  <a:off x="3434" y="2627"/>
                  <a:ext cx="199" cy="100"/>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09" name="Line 137"/>
                <p:cNvSpPr>
                  <a:spLocks noChangeShapeType="1"/>
                </p:cNvSpPr>
                <p:nvPr/>
              </p:nvSpPr>
              <p:spPr bwMode="auto">
                <a:xfrm>
                  <a:off x="3434" y="2636"/>
                  <a:ext cx="198" cy="9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0" name="Line 138"/>
                <p:cNvSpPr>
                  <a:spLocks noChangeShapeType="1"/>
                </p:cNvSpPr>
                <p:nvPr/>
              </p:nvSpPr>
              <p:spPr bwMode="auto">
                <a:xfrm>
                  <a:off x="3431" y="2644"/>
                  <a:ext cx="199" cy="9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1" name="Line 139"/>
                <p:cNvSpPr>
                  <a:spLocks noChangeShapeType="1"/>
                </p:cNvSpPr>
                <p:nvPr/>
              </p:nvSpPr>
              <p:spPr bwMode="auto">
                <a:xfrm>
                  <a:off x="3430" y="2653"/>
                  <a:ext cx="200" cy="9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2" name="Line 140"/>
                <p:cNvSpPr>
                  <a:spLocks noChangeShapeType="1"/>
                </p:cNvSpPr>
                <p:nvPr/>
              </p:nvSpPr>
              <p:spPr bwMode="auto">
                <a:xfrm>
                  <a:off x="3432" y="2662"/>
                  <a:ext cx="198" cy="9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nvGrpSpPr>
            <p:cNvPr id="52" name="Group 141"/>
            <p:cNvGrpSpPr>
              <a:grpSpLocks/>
            </p:cNvGrpSpPr>
            <p:nvPr/>
          </p:nvGrpSpPr>
          <p:grpSpPr bwMode="auto">
            <a:xfrm>
              <a:off x="3443" y="2441"/>
              <a:ext cx="471" cy="279"/>
              <a:chOff x="3443" y="2441"/>
              <a:chExt cx="471" cy="279"/>
            </a:xfrm>
          </p:grpSpPr>
          <p:sp>
            <p:nvSpPr>
              <p:cNvPr id="72" name="Arc 142"/>
              <p:cNvSpPr>
                <a:spLocks/>
              </p:cNvSpPr>
              <p:nvPr/>
            </p:nvSpPr>
            <p:spPr bwMode="auto">
              <a:xfrm rot="240000">
                <a:off x="3443" y="2555"/>
                <a:ext cx="13" cy="65"/>
              </a:xfrm>
              <a:custGeom>
                <a:avLst/>
                <a:gdLst>
                  <a:gd name="G0" fmla="+- 21600 0 0"/>
                  <a:gd name="G1" fmla="+- 21538 0 0"/>
                  <a:gd name="G2" fmla="+- 21600 0 0"/>
                  <a:gd name="T0" fmla="*/ 19864 w 21600"/>
                  <a:gd name="T1" fmla="*/ 43068 h 43068"/>
                  <a:gd name="T2" fmla="*/ 19968 w 21600"/>
                  <a:gd name="T3" fmla="*/ 0 h 43068"/>
                  <a:gd name="T4" fmla="*/ 21600 w 21600"/>
                  <a:gd name="T5" fmla="*/ 21538 h 43068"/>
                </a:gdLst>
                <a:ahLst/>
                <a:cxnLst>
                  <a:cxn ang="0">
                    <a:pos x="T0" y="T1"/>
                  </a:cxn>
                  <a:cxn ang="0">
                    <a:pos x="T2" y="T3"/>
                  </a:cxn>
                  <a:cxn ang="0">
                    <a:pos x="T4" y="T5"/>
                  </a:cxn>
                </a:cxnLst>
                <a:rect l="0" t="0" r="r" b="b"/>
                <a:pathLst>
                  <a:path w="21600" h="43068" fill="none" extrusionOk="0">
                    <a:moveTo>
                      <a:pt x="19863" y="43068"/>
                    </a:moveTo>
                    <a:cubicBezTo>
                      <a:pt x="8644" y="42163"/>
                      <a:pt x="0" y="32794"/>
                      <a:pt x="0" y="21538"/>
                    </a:cubicBezTo>
                    <a:cubicBezTo>
                      <a:pt x="-1" y="10241"/>
                      <a:pt x="8703" y="853"/>
                      <a:pt x="19967" y="-1"/>
                    </a:cubicBezTo>
                  </a:path>
                  <a:path w="21600" h="43068" stroke="0" extrusionOk="0">
                    <a:moveTo>
                      <a:pt x="19863" y="43068"/>
                    </a:moveTo>
                    <a:cubicBezTo>
                      <a:pt x="8644" y="42163"/>
                      <a:pt x="0" y="32794"/>
                      <a:pt x="0" y="21538"/>
                    </a:cubicBezTo>
                    <a:cubicBezTo>
                      <a:pt x="-1" y="10241"/>
                      <a:pt x="8703" y="853"/>
                      <a:pt x="19967" y="-1"/>
                    </a:cubicBezTo>
                    <a:lnTo>
                      <a:pt x="21600" y="21538"/>
                    </a:lnTo>
                    <a:close/>
                  </a:path>
                </a:pathLst>
              </a:custGeom>
              <a:solidFill>
                <a:srgbClr val="000080"/>
              </a:solidFill>
              <a:ln w="9525" cap="rnd">
                <a:noFill/>
                <a:round/>
                <a:headEnd/>
                <a:tailEnd/>
              </a:ln>
              <a:effectLst/>
            </p:spPr>
            <p:txBody>
              <a:bodyPr wrap="none" anchor="ctr"/>
              <a:lstStyle/>
              <a:p>
                <a:endParaRPr lang="en-US">
                  <a:latin typeface="Times New Roman" pitchFamily="18" charset="0"/>
                  <a:cs typeface="Times New Roman" pitchFamily="18" charset="0"/>
                </a:endParaRPr>
              </a:p>
            </p:txBody>
          </p:sp>
          <p:sp>
            <p:nvSpPr>
              <p:cNvPr id="73" name="Freeform 143"/>
              <p:cNvSpPr>
                <a:spLocks/>
              </p:cNvSpPr>
              <p:nvPr/>
            </p:nvSpPr>
            <p:spPr bwMode="auto">
              <a:xfrm>
                <a:off x="3456" y="2441"/>
                <a:ext cx="457" cy="278"/>
              </a:xfrm>
              <a:custGeom>
                <a:avLst/>
                <a:gdLst/>
                <a:ahLst/>
                <a:cxnLst>
                  <a:cxn ang="0">
                    <a:pos x="0" y="175"/>
                  </a:cxn>
                  <a:cxn ang="0">
                    <a:pos x="207" y="277"/>
                  </a:cxn>
                  <a:cxn ang="0">
                    <a:pos x="455" y="115"/>
                  </a:cxn>
                  <a:cxn ang="0">
                    <a:pos x="456" y="108"/>
                  </a:cxn>
                  <a:cxn ang="0">
                    <a:pos x="446" y="106"/>
                  </a:cxn>
                  <a:cxn ang="0">
                    <a:pos x="448" y="67"/>
                  </a:cxn>
                  <a:cxn ang="0">
                    <a:pos x="455" y="62"/>
                  </a:cxn>
                  <a:cxn ang="0">
                    <a:pos x="456" y="58"/>
                  </a:cxn>
                  <a:cxn ang="0">
                    <a:pos x="254" y="0"/>
                  </a:cxn>
                  <a:cxn ang="0">
                    <a:pos x="4" y="110"/>
                  </a:cxn>
                  <a:cxn ang="0">
                    <a:pos x="0" y="175"/>
                  </a:cxn>
                </a:cxnLst>
                <a:rect l="0" t="0" r="r" b="b"/>
                <a:pathLst>
                  <a:path w="457" h="278">
                    <a:moveTo>
                      <a:pt x="0" y="175"/>
                    </a:moveTo>
                    <a:lnTo>
                      <a:pt x="207" y="277"/>
                    </a:lnTo>
                    <a:lnTo>
                      <a:pt x="455" y="115"/>
                    </a:lnTo>
                    <a:lnTo>
                      <a:pt x="456" y="108"/>
                    </a:lnTo>
                    <a:lnTo>
                      <a:pt x="446" y="106"/>
                    </a:lnTo>
                    <a:lnTo>
                      <a:pt x="448" y="67"/>
                    </a:lnTo>
                    <a:lnTo>
                      <a:pt x="455" y="62"/>
                    </a:lnTo>
                    <a:lnTo>
                      <a:pt x="456" y="58"/>
                    </a:lnTo>
                    <a:lnTo>
                      <a:pt x="254" y="0"/>
                    </a:lnTo>
                    <a:lnTo>
                      <a:pt x="4" y="110"/>
                    </a:lnTo>
                    <a:lnTo>
                      <a:pt x="0" y="175"/>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4" name="Freeform 144"/>
              <p:cNvSpPr>
                <a:spLocks/>
              </p:cNvSpPr>
              <p:nvPr/>
            </p:nvSpPr>
            <p:spPr bwMode="auto">
              <a:xfrm>
                <a:off x="3456" y="2493"/>
                <a:ext cx="457" cy="221"/>
              </a:xfrm>
              <a:custGeom>
                <a:avLst/>
                <a:gdLst/>
                <a:ahLst/>
                <a:cxnLst>
                  <a:cxn ang="0">
                    <a:pos x="0" y="121"/>
                  </a:cxn>
                  <a:cxn ang="0">
                    <a:pos x="251" y="0"/>
                  </a:cxn>
                  <a:cxn ang="0">
                    <a:pos x="456" y="57"/>
                  </a:cxn>
                  <a:cxn ang="0">
                    <a:pos x="204" y="220"/>
                  </a:cxn>
                  <a:cxn ang="0">
                    <a:pos x="0" y="121"/>
                  </a:cxn>
                </a:cxnLst>
                <a:rect l="0" t="0" r="r" b="b"/>
                <a:pathLst>
                  <a:path w="457" h="221">
                    <a:moveTo>
                      <a:pt x="0" y="121"/>
                    </a:moveTo>
                    <a:lnTo>
                      <a:pt x="251" y="0"/>
                    </a:lnTo>
                    <a:lnTo>
                      <a:pt x="456" y="57"/>
                    </a:lnTo>
                    <a:lnTo>
                      <a:pt x="204" y="220"/>
                    </a:lnTo>
                    <a:lnTo>
                      <a:pt x="0" y="121"/>
                    </a:lnTo>
                  </a:path>
                </a:pathLst>
              </a:custGeom>
              <a:solidFill>
                <a:srgbClr val="00FFFF"/>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5" name="Freeform 145"/>
              <p:cNvSpPr>
                <a:spLocks/>
              </p:cNvSpPr>
              <p:nvPr/>
            </p:nvSpPr>
            <p:spPr bwMode="auto">
              <a:xfrm>
                <a:off x="3659" y="2508"/>
                <a:ext cx="246" cy="200"/>
              </a:xfrm>
              <a:custGeom>
                <a:avLst/>
                <a:gdLst/>
                <a:ahLst/>
                <a:cxnLst>
                  <a:cxn ang="0">
                    <a:pos x="4" y="150"/>
                  </a:cxn>
                  <a:cxn ang="0">
                    <a:pos x="0" y="199"/>
                  </a:cxn>
                  <a:cxn ang="0">
                    <a:pos x="243" y="46"/>
                  </a:cxn>
                  <a:cxn ang="0">
                    <a:pos x="245" y="0"/>
                  </a:cxn>
                  <a:cxn ang="0">
                    <a:pos x="4" y="150"/>
                  </a:cxn>
                </a:cxnLst>
                <a:rect l="0" t="0" r="r" b="b"/>
                <a:pathLst>
                  <a:path w="246" h="200">
                    <a:moveTo>
                      <a:pt x="4" y="150"/>
                    </a:moveTo>
                    <a:lnTo>
                      <a:pt x="0" y="199"/>
                    </a:lnTo>
                    <a:lnTo>
                      <a:pt x="243" y="46"/>
                    </a:lnTo>
                    <a:lnTo>
                      <a:pt x="245" y="0"/>
                    </a:lnTo>
                    <a:lnTo>
                      <a:pt x="4" y="150"/>
                    </a:lnTo>
                  </a:path>
                </a:pathLst>
              </a:custGeom>
              <a:solidFill>
                <a:srgbClr val="FFFF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6" name="Freeform 146"/>
              <p:cNvSpPr>
                <a:spLocks/>
              </p:cNvSpPr>
              <p:nvPr/>
            </p:nvSpPr>
            <p:spPr bwMode="auto">
              <a:xfrm>
                <a:off x="3461" y="2560"/>
                <a:ext cx="203" cy="147"/>
              </a:xfrm>
              <a:custGeom>
                <a:avLst/>
                <a:gdLst/>
                <a:ahLst/>
                <a:cxnLst>
                  <a:cxn ang="0">
                    <a:pos x="3" y="0"/>
                  </a:cxn>
                  <a:cxn ang="0">
                    <a:pos x="0" y="50"/>
                  </a:cxn>
                  <a:cxn ang="0">
                    <a:pos x="197" y="146"/>
                  </a:cxn>
                  <a:cxn ang="0">
                    <a:pos x="202" y="96"/>
                  </a:cxn>
                  <a:cxn ang="0">
                    <a:pos x="3" y="0"/>
                  </a:cxn>
                </a:cxnLst>
                <a:rect l="0" t="0" r="r" b="b"/>
                <a:pathLst>
                  <a:path w="203" h="147">
                    <a:moveTo>
                      <a:pt x="3" y="0"/>
                    </a:moveTo>
                    <a:lnTo>
                      <a:pt x="0" y="50"/>
                    </a:lnTo>
                    <a:lnTo>
                      <a:pt x="197" y="146"/>
                    </a:lnTo>
                    <a:lnTo>
                      <a:pt x="202" y="96"/>
                    </a:lnTo>
                    <a:lnTo>
                      <a:pt x="3" y="0"/>
                    </a:lnTo>
                  </a:path>
                </a:pathLst>
              </a:custGeom>
              <a:solidFill>
                <a:srgbClr val="808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7" name="Freeform 147"/>
              <p:cNvSpPr>
                <a:spLocks/>
              </p:cNvSpPr>
              <p:nvPr/>
            </p:nvSpPr>
            <p:spPr bwMode="auto">
              <a:xfrm>
                <a:off x="3460" y="2553"/>
                <a:ext cx="205" cy="116"/>
              </a:xfrm>
              <a:custGeom>
                <a:avLst/>
                <a:gdLst/>
                <a:ahLst/>
                <a:cxnLst>
                  <a:cxn ang="0">
                    <a:pos x="1" y="0"/>
                  </a:cxn>
                  <a:cxn ang="0">
                    <a:pos x="0" y="8"/>
                  </a:cxn>
                  <a:cxn ang="0">
                    <a:pos x="198" y="115"/>
                  </a:cxn>
                  <a:cxn ang="0">
                    <a:pos x="204" y="98"/>
                  </a:cxn>
                  <a:cxn ang="0">
                    <a:pos x="1" y="0"/>
                  </a:cxn>
                </a:cxnLst>
                <a:rect l="0" t="0" r="r" b="b"/>
                <a:pathLst>
                  <a:path w="205" h="116">
                    <a:moveTo>
                      <a:pt x="1" y="0"/>
                    </a:moveTo>
                    <a:lnTo>
                      <a:pt x="0" y="8"/>
                    </a:lnTo>
                    <a:lnTo>
                      <a:pt x="198" y="115"/>
                    </a:lnTo>
                    <a:lnTo>
                      <a:pt x="204" y="98"/>
                    </a:lnTo>
                    <a:lnTo>
                      <a:pt x="1" y="0"/>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8" name="Freeform 148"/>
              <p:cNvSpPr>
                <a:spLocks/>
              </p:cNvSpPr>
              <p:nvPr/>
            </p:nvSpPr>
            <p:spPr bwMode="auto">
              <a:xfrm>
                <a:off x="3660" y="2550"/>
                <a:ext cx="252" cy="170"/>
              </a:xfrm>
              <a:custGeom>
                <a:avLst/>
                <a:gdLst/>
                <a:ahLst/>
                <a:cxnLst>
                  <a:cxn ang="0">
                    <a:pos x="0" y="162"/>
                  </a:cxn>
                  <a:cxn ang="0">
                    <a:pos x="1" y="169"/>
                  </a:cxn>
                  <a:cxn ang="0">
                    <a:pos x="251" y="6"/>
                  </a:cxn>
                  <a:cxn ang="0">
                    <a:pos x="251" y="0"/>
                  </a:cxn>
                  <a:cxn ang="0">
                    <a:pos x="0" y="162"/>
                  </a:cxn>
                </a:cxnLst>
                <a:rect l="0" t="0" r="r" b="b"/>
                <a:pathLst>
                  <a:path w="252" h="170">
                    <a:moveTo>
                      <a:pt x="0" y="162"/>
                    </a:moveTo>
                    <a:lnTo>
                      <a:pt x="1" y="169"/>
                    </a:lnTo>
                    <a:lnTo>
                      <a:pt x="251" y="6"/>
                    </a:lnTo>
                    <a:lnTo>
                      <a:pt x="251" y="0"/>
                    </a:lnTo>
                    <a:lnTo>
                      <a:pt x="0" y="16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9" name="Freeform 149"/>
              <p:cNvSpPr>
                <a:spLocks/>
              </p:cNvSpPr>
              <p:nvPr/>
            </p:nvSpPr>
            <p:spPr bwMode="auto">
              <a:xfrm>
                <a:off x="3460" y="2442"/>
                <a:ext cx="453" cy="212"/>
              </a:xfrm>
              <a:custGeom>
                <a:avLst/>
                <a:gdLst/>
                <a:ahLst/>
                <a:cxnLst>
                  <a:cxn ang="0">
                    <a:pos x="0" y="112"/>
                  </a:cxn>
                  <a:cxn ang="0">
                    <a:pos x="247" y="0"/>
                  </a:cxn>
                  <a:cxn ang="0">
                    <a:pos x="452" y="58"/>
                  </a:cxn>
                  <a:cxn ang="0">
                    <a:pos x="204" y="211"/>
                  </a:cxn>
                  <a:cxn ang="0">
                    <a:pos x="0" y="112"/>
                  </a:cxn>
                </a:cxnLst>
                <a:rect l="0" t="0" r="r" b="b"/>
                <a:pathLst>
                  <a:path w="453" h="212">
                    <a:moveTo>
                      <a:pt x="0" y="112"/>
                    </a:moveTo>
                    <a:lnTo>
                      <a:pt x="247" y="0"/>
                    </a:lnTo>
                    <a:lnTo>
                      <a:pt x="452" y="58"/>
                    </a:lnTo>
                    <a:lnTo>
                      <a:pt x="204" y="211"/>
                    </a:lnTo>
                    <a:lnTo>
                      <a:pt x="0" y="112"/>
                    </a:lnTo>
                  </a:path>
                </a:pathLst>
              </a:custGeom>
              <a:solidFill>
                <a:srgbClr val="0000FF"/>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54" name="Group 150"/>
              <p:cNvGrpSpPr>
                <a:grpSpLocks/>
              </p:cNvGrpSpPr>
              <p:nvPr/>
            </p:nvGrpSpPr>
            <p:grpSpPr bwMode="auto">
              <a:xfrm>
                <a:off x="3660" y="2453"/>
                <a:ext cx="230" cy="75"/>
                <a:chOff x="3660" y="2453"/>
                <a:chExt cx="230" cy="75"/>
              </a:xfrm>
            </p:grpSpPr>
            <p:sp>
              <p:nvSpPr>
                <p:cNvPr id="94" name="Freeform 151"/>
                <p:cNvSpPr>
                  <a:spLocks/>
                </p:cNvSpPr>
                <p:nvPr/>
              </p:nvSpPr>
              <p:spPr bwMode="auto">
                <a:xfrm>
                  <a:off x="3675" y="2453"/>
                  <a:ext cx="215" cy="66"/>
                </a:xfrm>
                <a:custGeom>
                  <a:avLst/>
                  <a:gdLst/>
                  <a:ahLst/>
                  <a:cxnLst>
                    <a:cxn ang="0">
                      <a:pos x="7" y="0"/>
                    </a:cxn>
                    <a:cxn ang="0">
                      <a:pos x="0" y="4"/>
                    </a:cxn>
                    <a:cxn ang="0">
                      <a:pos x="208" y="65"/>
                    </a:cxn>
                    <a:cxn ang="0">
                      <a:pos x="214" y="64"/>
                    </a:cxn>
                    <a:cxn ang="0">
                      <a:pos x="7" y="0"/>
                    </a:cxn>
                  </a:cxnLst>
                  <a:rect l="0" t="0" r="r" b="b"/>
                  <a:pathLst>
                    <a:path w="215" h="66">
                      <a:moveTo>
                        <a:pt x="7" y="0"/>
                      </a:moveTo>
                      <a:lnTo>
                        <a:pt x="0" y="4"/>
                      </a:lnTo>
                      <a:lnTo>
                        <a:pt x="208" y="65"/>
                      </a:lnTo>
                      <a:lnTo>
                        <a:pt x="214" y="64"/>
                      </a:lnTo>
                      <a:lnTo>
                        <a:pt x="7"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95" name="Freeform 152"/>
                <p:cNvSpPr>
                  <a:spLocks/>
                </p:cNvSpPr>
                <p:nvPr/>
              </p:nvSpPr>
              <p:spPr bwMode="auto">
                <a:xfrm>
                  <a:off x="3660" y="2461"/>
                  <a:ext cx="215" cy="67"/>
                </a:xfrm>
                <a:custGeom>
                  <a:avLst/>
                  <a:gdLst/>
                  <a:ahLst/>
                  <a:cxnLst>
                    <a:cxn ang="0">
                      <a:pos x="7" y="0"/>
                    </a:cxn>
                    <a:cxn ang="0">
                      <a:pos x="0" y="4"/>
                    </a:cxn>
                    <a:cxn ang="0">
                      <a:pos x="208" y="66"/>
                    </a:cxn>
                    <a:cxn ang="0">
                      <a:pos x="214" y="64"/>
                    </a:cxn>
                    <a:cxn ang="0">
                      <a:pos x="7" y="0"/>
                    </a:cxn>
                  </a:cxnLst>
                  <a:rect l="0" t="0" r="r" b="b"/>
                  <a:pathLst>
                    <a:path w="215" h="67">
                      <a:moveTo>
                        <a:pt x="7" y="0"/>
                      </a:moveTo>
                      <a:lnTo>
                        <a:pt x="0" y="4"/>
                      </a:lnTo>
                      <a:lnTo>
                        <a:pt x="208" y="66"/>
                      </a:lnTo>
                      <a:lnTo>
                        <a:pt x="214" y="64"/>
                      </a:lnTo>
                      <a:lnTo>
                        <a:pt x="7"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grpSp>
          <p:sp>
            <p:nvSpPr>
              <p:cNvPr id="81" name="Freeform 153"/>
              <p:cNvSpPr>
                <a:spLocks/>
              </p:cNvSpPr>
              <p:nvPr/>
            </p:nvSpPr>
            <p:spPr bwMode="auto">
              <a:xfrm>
                <a:off x="3664" y="2499"/>
                <a:ext cx="250" cy="158"/>
              </a:xfrm>
              <a:custGeom>
                <a:avLst/>
                <a:gdLst/>
                <a:ahLst/>
                <a:cxnLst>
                  <a:cxn ang="0">
                    <a:pos x="0" y="152"/>
                  </a:cxn>
                  <a:cxn ang="0">
                    <a:pos x="1" y="157"/>
                  </a:cxn>
                  <a:cxn ang="0">
                    <a:pos x="248" y="4"/>
                  </a:cxn>
                  <a:cxn ang="0">
                    <a:pos x="249" y="0"/>
                  </a:cxn>
                  <a:cxn ang="0">
                    <a:pos x="0" y="152"/>
                  </a:cxn>
                </a:cxnLst>
                <a:rect l="0" t="0" r="r" b="b"/>
                <a:pathLst>
                  <a:path w="250" h="158">
                    <a:moveTo>
                      <a:pt x="0" y="152"/>
                    </a:moveTo>
                    <a:lnTo>
                      <a:pt x="1" y="157"/>
                    </a:lnTo>
                    <a:lnTo>
                      <a:pt x="248" y="4"/>
                    </a:lnTo>
                    <a:lnTo>
                      <a:pt x="249" y="0"/>
                    </a:lnTo>
                    <a:lnTo>
                      <a:pt x="0" y="15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67" name="Group 154"/>
              <p:cNvGrpSpPr>
                <a:grpSpLocks/>
              </p:cNvGrpSpPr>
              <p:nvPr/>
            </p:nvGrpSpPr>
            <p:grpSpPr bwMode="auto">
              <a:xfrm>
                <a:off x="3661" y="2516"/>
                <a:ext cx="243" cy="181"/>
                <a:chOff x="3661" y="2516"/>
                <a:chExt cx="243" cy="181"/>
              </a:xfrm>
            </p:grpSpPr>
            <p:sp>
              <p:nvSpPr>
                <p:cNvPr id="89" name="Line 155"/>
                <p:cNvSpPr>
                  <a:spLocks noChangeShapeType="1"/>
                </p:cNvSpPr>
                <p:nvPr/>
              </p:nvSpPr>
              <p:spPr bwMode="auto">
                <a:xfrm flipH="1">
                  <a:off x="3664" y="2516"/>
                  <a:ext cx="238" cy="146"/>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90" name="Line 156"/>
                <p:cNvSpPr>
                  <a:spLocks noChangeShapeType="1"/>
                </p:cNvSpPr>
                <p:nvPr/>
              </p:nvSpPr>
              <p:spPr bwMode="auto">
                <a:xfrm flipH="1">
                  <a:off x="3663" y="2523"/>
                  <a:ext cx="241" cy="14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91" name="Line 157"/>
                <p:cNvSpPr>
                  <a:spLocks noChangeShapeType="1"/>
                </p:cNvSpPr>
                <p:nvPr/>
              </p:nvSpPr>
              <p:spPr bwMode="auto">
                <a:xfrm flipH="1">
                  <a:off x="3662" y="2531"/>
                  <a:ext cx="237" cy="14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92" name="Line 158"/>
                <p:cNvSpPr>
                  <a:spLocks noChangeShapeType="1"/>
                </p:cNvSpPr>
                <p:nvPr/>
              </p:nvSpPr>
              <p:spPr bwMode="auto">
                <a:xfrm flipH="1">
                  <a:off x="3663" y="2535"/>
                  <a:ext cx="238" cy="151"/>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93" name="Line 159"/>
                <p:cNvSpPr>
                  <a:spLocks noChangeShapeType="1"/>
                </p:cNvSpPr>
                <p:nvPr/>
              </p:nvSpPr>
              <p:spPr bwMode="auto">
                <a:xfrm flipH="1">
                  <a:off x="3661" y="2546"/>
                  <a:ext cx="240" cy="151"/>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nvGrpSpPr>
              <p:cNvPr id="68" name="Group 160"/>
              <p:cNvGrpSpPr>
                <a:grpSpLocks/>
              </p:cNvGrpSpPr>
              <p:nvPr/>
            </p:nvGrpSpPr>
            <p:grpSpPr bwMode="auto">
              <a:xfrm>
                <a:off x="3462" y="2563"/>
                <a:ext cx="204" cy="133"/>
                <a:chOff x="3462" y="2563"/>
                <a:chExt cx="204" cy="133"/>
              </a:xfrm>
            </p:grpSpPr>
            <p:sp>
              <p:nvSpPr>
                <p:cNvPr id="84" name="Line 161"/>
                <p:cNvSpPr>
                  <a:spLocks noChangeShapeType="1"/>
                </p:cNvSpPr>
                <p:nvPr/>
              </p:nvSpPr>
              <p:spPr bwMode="auto">
                <a:xfrm>
                  <a:off x="3466" y="2563"/>
                  <a:ext cx="200" cy="9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85" name="Line 162"/>
                <p:cNvSpPr>
                  <a:spLocks noChangeShapeType="1"/>
                </p:cNvSpPr>
                <p:nvPr/>
              </p:nvSpPr>
              <p:spPr bwMode="auto">
                <a:xfrm>
                  <a:off x="3466" y="2571"/>
                  <a:ext cx="198" cy="9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86" name="Line 163"/>
                <p:cNvSpPr>
                  <a:spLocks noChangeShapeType="1"/>
                </p:cNvSpPr>
                <p:nvPr/>
              </p:nvSpPr>
              <p:spPr bwMode="auto">
                <a:xfrm>
                  <a:off x="3463" y="2579"/>
                  <a:ext cx="198" cy="100"/>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87" name="Line 164"/>
                <p:cNvSpPr>
                  <a:spLocks noChangeShapeType="1"/>
                </p:cNvSpPr>
                <p:nvPr/>
              </p:nvSpPr>
              <p:spPr bwMode="auto">
                <a:xfrm>
                  <a:off x="3462" y="2587"/>
                  <a:ext cx="201" cy="9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88" name="Line 165"/>
                <p:cNvSpPr>
                  <a:spLocks noChangeShapeType="1"/>
                </p:cNvSpPr>
                <p:nvPr/>
              </p:nvSpPr>
              <p:spPr bwMode="auto">
                <a:xfrm>
                  <a:off x="3462" y="2598"/>
                  <a:ext cx="198" cy="9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grpSp>
        <p:nvGrpSpPr>
          <p:cNvPr id="69" name="Group 166"/>
          <p:cNvGrpSpPr>
            <a:grpSpLocks/>
          </p:cNvGrpSpPr>
          <p:nvPr/>
        </p:nvGrpSpPr>
        <p:grpSpPr bwMode="auto">
          <a:xfrm>
            <a:off x="4200525" y="3651250"/>
            <a:ext cx="623888" cy="795338"/>
            <a:chOff x="2646" y="2149"/>
            <a:chExt cx="393" cy="501"/>
          </a:xfrm>
        </p:grpSpPr>
        <p:grpSp>
          <p:nvGrpSpPr>
            <p:cNvPr id="70" name="Group 167"/>
            <p:cNvGrpSpPr>
              <a:grpSpLocks/>
            </p:cNvGrpSpPr>
            <p:nvPr/>
          </p:nvGrpSpPr>
          <p:grpSpPr bwMode="auto">
            <a:xfrm>
              <a:off x="2646" y="2149"/>
              <a:ext cx="193" cy="501"/>
              <a:chOff x="2646" y="2149"/>
              <a:chExt cx="193" cy="501"/>
            </a:xfrm>
          </p:grpSpPr>
          <p:sp>
            <p:nvSpPr>
              <p:cNvPr id="180" name="Freeform 168"/>
              <p:cNvSpPr>
                <a:spLocks/>
              </p:cNvSpPr>
              <p:nvPr/>
            </p:nvSpPr>
            <p:spPr bwMode="auto">
              <a:xfrm>
                <a:off x="2646" y="2149"/>
                <a:ext cx="193" cy="476"/>
              </a:xfrm>
              <a:custGeom>
                <a:avLst/>
                <a:gdLst/>
                <a:ahLst/>
                <a:cxnLst>
                  <a:cxn ang="0">
                    <a:pos x="192" y="0"/>
                  </a:cxn>
                  <a:cxn ang="0">
                    <a:pos x="180" y="475"/>
                  </a:cxn>
                  <a:cxn ang="0">
                    <a:pos x="32" y="456"/>
                  </a:cxn>
                  <a:cxn ang="0">
                    <a:pos x="0" y="40"/>
                  </a:cxn>
                  <a:cxn ang="0">
                    <a:pos x="192" y="0"/>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81" name="Freeform 169"/>
              <p:cNvSpPr>
                <a:spLocks/>
              </p:cNvSpPr>
              <p:nvPr/>
            </p:nvSpPr>
            <p:spPr bwMode="auto">
              <a:xfrm>
                <a:off x="2679" y="2606"/>
                <a:ext cx="148" cy="44"/>
              </a:xfrm>
              <a:custGeom>
                <a:avLst/>
                <a:gdLst/>
                <a:ahLst/>
                <a:cxnLst>
                  <a:cxn ang="0">
                    <a:pos x="146" y="17"/>
                  </a:cxn>
                  <a:cxn ang="0">
                    <a:pos x="147" y="43"/>
                  </a:cxn>
                  <a:cxn ang="0">
                    <a:pos x="2" y="18"/>
                  </a:cxn>
                  <a:cxn ang="0">
                    <a:pos x="0" y="0"/>
                  </a:cxn>
                  <a:cxn ang="0">
                    <a:pos x="146" y="17"/>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nvGrpSpPr>
              <p:cNvPr id="71" name="Group 170"/>
              <p:cNvGrpSpPr>
                <a:grpSpLocks/>
              </p:cNvGrpSpPr>
              <p:nvPr/>
            </p:nvGrpSpPr>
            <p:grpSpPr bwMode="auto">
              <a:xfrm>
                <a:off x="2662" y="2175"/>
                <a:ext cx="159" cy="139"/>
                <a:chOff x="2662" y="2175"/>
                <a:chExt cx="159" cy="139"/>
              </a:xfrm>
            </p:grpSpPr>
            <p:sp>
              <p:nvSpPr>
                <p:cNvPr id="198" name="Freeform 171"/>
                <p:cNvSpPr>
                  <a:spLocks/>
                </p:cNvSpPr>
                <p:nvPr/>
              </p:nvSpPr>
              <p:spPr bwMode="auto">
                <a:xfrm>
                  <a:off x="2662" y="2175"/>
                  <a:ext cx="159" cy="139"/>
                </a:xfrm>
                <a:custGeom>
                  <a:avLst/>
                  <a:gdLst/>
                  <a:ahLst/>
                  <a:cxnLst>
                    <a:cxn ang="0">
                      <a:pos x="158" y="0"/>
                    </a:cxn>
                    <a:cxn ang="0">
                      <a:pos x="156" y="130"/>
                    </a:cxn>
                    <a:cxn ang="0">
                      <a:pos x="8" y="138"/>
                    </a:cxn>
                    <a:cxn ang="0">
                      <a:pos x="0" y="32"/>
                    </a:cxn>
                    <a:cxn ang="0">
                      <a:pos x="158" y="0"/>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99" name="Freeform 172"/>
                <p:cNvSpPr>
                  <a:spLocks/>
                </p:cNvSpPr>
                <p:nvPr/>
              </p:nvSpPr>
              <p:spPr bwMode="auto">
                <a:xfrm>
                  <a:off x="2677" y="2292"/>
                  <a:ext cx="48" cy="17"/>
                </a:xfrm>
                <a:custGeom>
                  <a:avLst/>
                  <a:gdLst/>
                  <a:ahLst/>
                  <a:cxnLst>
                    <a:cxn ang="0">
                      <a:pos x="47" y="0"/>
                    </a:cxn>
                    <a:cxn ang="0">
                      <a:pos x="0" y="6"/>
                    </a:cxn>
                    <a:cxn ang="0">
                      <a:pos x="0" y="16"/>
                    </a:cxn>
                    <a:cxn ang="0">
                      <a:pos x="47" y="11"/>
                    </a:cxn>
                    <a:cxn ang="0">
                      <a:pos x="47" y="0"/>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sp>
            <p:nvSpPr>
              <p:cNvPr id="183" name="Freeform 173"/>
              <p:cNvSpPr>
                <a:spLocks/>
              </p:cNvSpPr>
              <p:nvPr/>
            </p:nvSpPr>
            <p:spPr bwMode="auto">
              <a:xfrm>
                <a:off x="2672" y="2333"/>
                <a:ext cx="144" cy="261"/>
              </a:xfrm>
              <a:custGeom>
                <a:avLst/>
                <a:gdLst/>
                <a:ahLst/>
                <a:cxnLst>
                  <a:cxn ang="0">
                    <a:pos x="143" y="0"/>
                  </a:cxn>
                  <a:cxn ang="0">
                    <a:pos x="140" y="260"/>
                  </a:cxn>
                  <a:cxn ang="0">
                    <a:pos x="17" y="247"/>
                  </a:cxn>
                  <a:cxn ang="0">
                    <a:pos x="0" y="4"/>
                  </a:cxn>
                  <a:cxn ang="0">
                    <a:pos x="143" y="0"/>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84" name="Freeform 174"/>
              <p:cNvSpPr>
                <a:spLocks/>
              </p:cNvSpPr>
              <p:nvPr/>
            </p:nvSpPr>
            <p:spPr bwMode="auto">
              <a:xfrm>
                <a:off x="2694" y="2549"/>
                <a:ext cx="110" cy="35"/>
              </a:xfrm>
              <a:custGeom>
                <a:avLst/>
                <a:gdLst/>
                <a:ahLst/>
                <a:cxnLst>
                  <a:cxn ang="0">
                    <a:pos x="109" y="7"/>
                  </a:cxn>
                  <a:cxn ang="0">
                    <a:pos x="0" y="0"/>
                  </a:cxn>
                  <a:cxn ang="0">
                    <a:pos x="1" y="25"/>
                  </a:cxn>
                  <a:cxn ang="0">
                    <a:pos x="109" y="34"/>
                  </a:cxn>
                  <a:cxn ang="0">
                    <a:pos x="109" y="7"/>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nvGrpSpPr>
              <p:cNvPr id="80" name="Group 175"/>
              <p:cNvGrpSpPr>
                <a:grpSpLocks/>
              </p:cNvGrpSpPr>
              <p:nvPr/>
            </p:nvGrpSpPr>
            <p:grpSpPr bwMode="auto">
              <a:xfrm>
                <a:off x="2782" y="2420"/>
                <a:ext cx="21" cy="122"/>
                <a:chOff x="2782" y="2420"/>
                <a:chExt cx="21" cy="122"/>
              </a:xfrm>
            </p:grpSpPr>
            <p:grpSp>
              <p:nvGrpSpPr>
                <p:cNvPr id="82" name="Group 176"/>
                <p:cNvGrpSpPr>
                  <a:grpSpLocks/>
                </p:cNvGrpSpPr>
                <p:nvPr/>
              </p:nvGrpSpPr>
              <p:grpSpPr bwMode="auto">
                <a:xfrm>
                  <a:off x="2785" y="2420"/>
                  <a:ext cx="18" cy="122"/>
                  <a:chOff x="2785" y="2420"/>
                  <a:chExt cx="18" cy="122"/>
                </a:xfrm>
              </p:grpSpPr>
              <p:sp>
                <p:nvSpPr>
                  <p:cNvPr id="193" name="Freeform 177"/>
                  <p:cNvSpPr>
                    <a:spLocks/>
                  </p:cNvSpPr>
                  <p:nvPr/>
                </p:nvSpPr>
                <p:spPr bwMode="auto">
                  <a:xfrm>
                    <a:off x="2786" y="2420"/>
                    <a:ext cx="17" cy="22"/>
                  </a:xfrm>
                  <a:custGeom>
                    <a:avLst/>
                    <a:gdLst/>
                    <a:ahLst/>
                    <a:cxnLst>
                      <a:cxn ang="0">
                        <a:pos x="16" y="0"/>
                      </a:cxn>
                      <a:cxn ang="0">
                        <a:pos x="16" y="21"/>
                      </a:cxn>
                      <a:cxn ang="0">
                        <a:pos x="0" y="20"/>
                      </a:cxn>
                      <a:cxn ang="0">
                        <a:pos x="0" y="0"/>
                      </a:cxn>
                      <a:cxn ang="0">
                        <a:pos x="16" y="0"/>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94" name="Freeform 178"/>
                  <p:cNvSpPr>
                    <a:spLocks/>
                  </p:cNvSpPr>
                  <p:nvPr/>
                </p:nvSpPr>
                <p:spPr bwMode="auto">
                  <a:xfrm>
                    <a:off x="2785" y="2446"/>
                    <a:ext cx="17" cy="21"/>
                  </a:xfrm>
                  <a:custGeom>
                    <a:avLst/>
                    <a:gdLst/>
                    <a:ahLst/>
                    <a:cxnLst>
                      <a:cxn ang="0">
                        <a:pos x="16" y="0"/>
                      </a:cxn>
                      <a:cxn ang="0">
                        <a:pos x="16" y="20"/>
                      </a:cxn>
                      <a:cxn ang="0">
                        <a:pos x="0" y="19"/>
                      </a:cxn>
                      <a:cxn ang="0">
                        <a:pos x="0" y="0"/>
                      </a:cxn>
                      <a:cxn ang="0">
                        <a:pos x="16" y="0"/>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95" name="Freeform 179"/>
                  <p:cNvSpPr>
                    <a:spLocks/>
                  </p:cNvSpPr>
                  <p:nvPr/>
                </p:nvSpPr>
                <p:spPr bwMode="auto">
                  <a:xfrm>
                    <a:off x="2785" y="2470"/>
                    <a:ext cx="17" cy="23"/>
                  </a:xfrm>
                  <a:custGeom>
                    <a:avLst/>
                    <a:gdLst/>
                    <a:ahLst/>
                    <a:cxnLst>
                      <a:cxn ang="0">
                        <a:pos x="16" y="1"/>
                      </a:cxn>
                      <a:cxn ang="0">
                        <a:pos x="16" y="22"/>
                      </a:cxn>
                      <a:cxn ang="0">
                        <a:pos x="0" y="20"/>
                      </a:cxn>
                      <a:cxn ang="0">
                        <a:pos x="2" y="0"/>
                      </a:cxn>
                      <a:cxn ang="0">
                        <a:pos x="16" y="1"/>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96" name="Freeform 180"/>
                  <p:cNvSpPr>
                    <a:spLocks/>
                  </p:cNvSpPr>
                  <p:nvPr/>
                </p:nvSpPr>
                <p:spPr bwMode="auto">
                  <a:xfrm>
                    <a:off x="2785" y="2496"/>
                    <a:ext cx="17" cy="21"/>
                  </a:xfrm>
                  <a:custGeom>
                    <a:avLst/>
                    <a:gdLst/>
                    <a:ahLst/>
                    <a:cxnLst>
                      <a:cxn ang="0">
                        <a:pos x="16" y="0"/>
                      </a:cxn>
                      <a:cxn ang="0">
                        <a:pos x="16" y="20"/>
                      </a:cxn>
                      <a:cxn ang="0">
                        <a:pos x="0" y="19"/>
                      </a:cxn>
                      <a:cxn ang="0">
                        <a:pos x="0" y="0"/>
                      </a:cxn>
                      <a:cxn ang="0">
                        <a:pos x="16" y="0"/>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97" name="Freeform 181"/>
                  <p:cNvSpPr>
                    <a:spLocks/>
                  </p:cNvSpPr>
                  <p:nvPr/>
                </p:nvSpPr>
                <p:spPr bwMode="auto">
                  <a:xfrm>
                    <a:off x="2785" y="2520"/>
                    <a:ext cx="17" cy="22"/>
                  </a:xfrm>
                  <a:custGeom>
                    <a:avLst/>
                    <a:gdLst/>
                    <a:ahLst/>
                    <a:cxnLst>
                      <a:cxn ang="0">
                        <a:pos x="16" y="1"/>
                      </a:cxn>
                      <a:cxn ang="0">
                        <a:pos x="16" y="21"/>
                      </a:cxn>
                      <a:cxn ang="0">
                        <a:pos x="0" y="20"/>
                      </a:cxn>
                      <a:cxn ang="0">
                        <a:pos x="2" y="0"/>
                      </a:cxn>
                      <a:cxn ang="0">
                        <a:pos x="16" y="1"/>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83" name="Group 182"/>
                <p:cNvGrpSpPr>
                  <a:grpSpLocks/>
                </p:cNvGrpSpPr>
                <p:nvPr/>
              </p:nvGrpSpPr>
              <p:grpSpPr bwMode="auto">
                <a:xfrm>
                  <a:off x="2782" y="2420"/>
                  <a:ext cx="19" cy="122"/>
                  <a:chOff x="2782" y="2420"/>
                  <a:chExt cx="19" cy="122"/>
                </a:xfrm>
              </p:grpSpPr>
              <p:sp>
                <p:nvSpPr>
                  <p:cNvPr id="188" name="Freeform 183"/>
                  <p:cNvSpPr>
                    <a:spLocks/>
                  </p:cNvSpPr>
                  <p:nvPr/>
                </p:nvSpPr>
                <p:spPr bwMode="auto">
                  <a:xfrm>
                    <a:off x="2784" y="2420"/>
                    <a:ext cx="17" cy="22"/>
                  </a:xfrm>
                  <a:custGeom>
                    <a:avLst/>
                    <a:gdLst/>
                    <a:ahLst/>
                    <a:cxnLst>
                      <a:cxn ang="0">
                        <a:pos x="16" y="0"/>
                      </a:cxn>
                      <a:cxn ang="0">
                        <a:pos x="16" y="21"/>
                      </a:cxn>
                      <a:cxn ang="0">
                        <a:pos x="1" y="20"/>
                      </a:cxn>
                      <a:cxn ang="0">
                        <a:pos x="0" y="0"/>
                      </a:cxn>
                      <a:cxn ang="0">
                        <a:pos x="16" y="0"/>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89" name="Freeform 184"/>
                  <p:cNvSpPr>
                    <a:spLocks/>
                  </p:cNvSpPr>
                  <p:nvPr/>
                </p:nvSpPr>
                <p:spPr bwMode="auto">
                  <a:xfrm>
                    <a:off x="2782" y="2446"/>
                    <a:ext cx="17" cy="21"/>
                  </a:xfrm>
                  <a:custGeom>
                    <a:avLst/>
                    <a:gdLst/>
                    <a:ahLst/>
                    <a:cxnLst>
                      <a:cxn ang="0">
                        <a:pos x="16" y="0"/>
                      </a:cxn>
                      <a:cxn ang="0">
                        <a:pos x="16" y="20"/>
                      </a:cxn>
                      <a:cxn ang="0">
                        <a:pos x="2" y="19"/>
                      </a:cxn>
                      <a:cxn ang="0">
                        <a:pos x="0" y="0"/>
                      </a:cxn>
                      <a:cxn ang="0">
                        <a:pos x="16" y="0"/>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90" name="Freeform 185"/>
                  <p:cNvSpPr>
                    <a:spLocks/>
                  </p:cNvSpPr>
                  <p:nvPr/>
                </p:nvSpPr>
                <p:spPr bwMode="auto">
                  <a:xfrm>
                    <a:off x="2782" y="2470"/>
                    <a:ext cx="17" cy="23"/>
                  </a:xfrm>
                  <a:custGeom>
                    <a:avLst/>
                    <a:gdLst/>
                    <a:ahLst/>
                    <a:cxnLst>
                      <a:cxn ang="0">
                        <a:pos x="16" y="1"/>
                      </a:cxn>
                      <a:cxn ang="0">
                        <a:pos x="16" y="22"/>
                      </a:cxn>
                      <a:cxn ang="0">
                        <a:pos x="0" y="20"/>
                      </a:cxn>
                      <a:cxn ang="0">
                        <a:pos x="0" y="0"/>
                      </a:cxn>
                      <a:cxn ang="0">
                        <a:pos x="16" y="1"/>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91" name="Freeform 186"/>
                  <p:cNvSpPr>
                    <a:spLocks/>
                  </p:cNvSpPr>
                  <p:nvPr/>
                </p:nvSpPr>
                <p:spPr bwMode="auto">
                  <a:xfrm>
                    <a:off x="2782" y="2496"/>
                    <a:ext cx="17" cy="21"/>
                  </a:xfrm>
                  <a:custGeom>
                    <a:avLst/>
                    <a:gdLst/>
                    <a:ahLst/>
                    <a:cxnLst>
                      <a:cxn ang="0">
                        <a:pos x="16" y="0"/>
                      </a:cxn>
                      <a:cxn ang="0">
                        <a:pos x="16" y="20"/>
                      </a:cxn>
                      <a:cxn ang="0">
                        <a:pos x="2" y="19"/>
                      </a:cxn>
                      <a:cxn ang="0">
                        <a:pos x="0" y="0"/>
                      </a:cxn>
                      <a:cxn ang="0">
                        <a:pos x="16" y="0"/>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92" name="Freeform 187"/>
                  <p:cNvSpPr>
                    <a:spLocks/>
                  </p:cNvSpPr>
                  <p:nvPr/>
                </p:nvSpPr>
                <p:spPr bwMode="auto">
                  <a:xfrm>
                    <a:off x="2782" y="2520"/>
                    <a:ext cx="17" cy="22"/>
                  </a:xfrm>
                  <a:custGeom>
                    <a:avLst/>
                    <a:gdLst/>
                    <a:ahLst/>
                    <a:cxnLst>
                      <a:cxn ang="0">
                        <a:pos x="16" y="1"/>
                      </a:cxn>
                      <a:cxn ang="0">
                        <a:pos x="16" y="21"/>
                      </a:cxn>
                      <a:cxn ang="0">
                        <a:pos x="0" y="20"/>
                      </a:cxn>
                      <a:cxn ang="0">
                        <a:pos x="0" y="0"/>
                      </a:cxn>
                      <a:cxn ang="0">
                        <a:pos x="16" y="1"/>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grpSp>
        <p:grpSp>
          <p:nvGrpSpPr>
            <p:cNvPr id="104" name="Group 188"/>
            <p:cNvGrpSpPr>
              <a:grpSpLocks/>
            </p:cNvGrpSpPr>
            <p:nvPr/>
          </p:nvGrpSpPr>
          <p:grpSpPr bwMode="auto">
            <a:xfrm>
              <a:off x="2826" y="2149"/>
              <a:ext cx="213" cy="501"/>
              <a:chOff x="2826" y="2149"/>
              <a:chExt cx="213" cy="501"/>
            </a:xfrm>
          </p:grpSpPr>
          <p:grpSp>
            <p:nvGrpSpPr>
              <p:cNvPr id="106" name="Group 189"/>
              <p:cNvGrpSpPr>
                <a:grpSpLocks/>
              </p:cNvGrpSpPr>
              <p:nvPr/>
            </p:nvGrpSpPr>
            <p:grpSpPr bwMode="auto">
              <a:xfrm>
                <a:off x="2826" y="2149"/>
                <a:ext cx="213" cy="501"/>
                <a:chOff x="2826" y="2149"/>
                <a:chExt cx="213" cy="501"/>
              </a:xfrm>
            </p:grpSpPr>
            <p:sp>
              <p:nvSpPr>
                <p:cNvPr id="178" name="Freeform 190"/>
                <p:cNvSpPr>
                  <a:spLocks/>
                </p:cNvSpPr>
                <p:nvPr/>
              </p:nvSpPr>
              <p:spPr bwMode="auto">
                <a:xfrm>
                  <a:off x="2826" y="2149"/>
                  <a:ext cx="213" cy="476"/>
                </a:xfrm>
                <a:custGeom>
                  <a:avLst/>
                  <a:gdLst/>
                  <a:ahLst/>
                  <a:cxnLst>
                    <a:cxn ang="0">
                      <a:pos x="212" y="6"/>
                    </a:cxn>
                    <a:cxn ang="0">
                      <a:pos x="151" y="469"/>
                    </a:cxn>
                    <a:cxn ang="0">
                      <a:pos x="0" y="475"/>
                    </a:cxn>
                    <a:cxn ang="0">
                      <a:pos x="11" y="0"/>
                    </a:cxn>
                    <a:cxn ang="0">
                      <a:pos x="212" y="6"/>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79" name="Freeform 191"/>
                <p:cNvSpPr>
                  <a:spLocks/>
                </p:cNvSpPr>
                <p:nvPr/>
              </p:nvSpPr>
              <p:spPr bwMode="auto">
                <a:xfrm>
                  <a:off x="2826" y="2617"/>
                  <a:ext cx="152" cy="33"/>
                </a:xfrm>
                <a:custGeom>
                  <a:avLst/>
                  <a:gdLst/>
                  <a:ahLst/>
                  <a:cxnLst>
                    <a:cxn ang="0">
                      <a:pos x="151" y="0"/>
                    </a:cxn>
                    <a:cxn ang="0">
                      <a:pos x="0" y="6"/>
                    </a:cxn>
                    <a:cxn ang="0">
                      <a:pos x="0" y="32"/>
                    </a:cxn>
                    <a:cxn ang="0">
                      <a:pos x="148" y="25"/>
                    </a:cxn>
                    <a:cxn ang="0">
                      <a:pos x="151" y="0"/>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107" name="Group 192"/>
              <p:cNvGrpSpPr>
                <a:grpSpLocks/>
              </p:cNvGrpSpPr>
              <p:nvPr/>
            </p:nvGrpSpPr>
            <p:grpSpPr bwMode="auto">
              <a:xfrm>
                <a:off x="2847" y="2158"/>
                <a:ext cx="187" cy="22"/>
                <a:chOff x="2847" y="2158"/>
                <a:chExt cx="187" cy="22"/>
              </a:xfrm>
            </p:grpSpPr>
            <p:sp>
              <p:nvSpPr>
                <p:cNvPr id="176" name="Oval 193"/>
                <p:cNvSpPr>
                  <a:spLocks noChangeArrowheads="1"/>
                </p:cNvSpPr>
                <p:nvPr/>
              </p:nvSpPr>
              <p:spPr bwMode="auto">
                <a:xfrm>
                  <a:off x="3018" y="2164"/>
                  <a:ext cx="16" cy="16"/>
                </a:xfrm>
                <a:prstGeom prst="ellipse">
                  <a:avLst/>
                </a:prstGeom>
                <a:solidFill>
                  <a:srgbClr val="000000"/>
                </a:solidFill>
                <a:ln w="9525">
                  <a:noFill/>
                  <a:round/>
                  <a:headEnd/>
                  <a:tailEnd/>
                </a:ln>
                <a:effectLst/>
              </p:spPr>
              <p:txBody>
                <a:bodyPr wrap="none" anchor="ctr"/>
                <a:lstStyle/>
                <a:p>
                  <a:endParaRPr lang="en-US">
                    <a:latin typeface="Times New Roman" pitchFamily="18" charset="0"/>
                    <a:cs typeface="Times New Roman" pitchFamily="18" charset="0"/>
                  </a:endParaRPr>
                </a:p>
              </p:txBody>
            </p:sp>
            <p:sp>
              <p:nvSpPr>
                <p:cNvPr id="177" name="Oval 194"/>
                <p:cNvSpPr>
                  <a:spLocks noChangeArrowheads="1"/>
                </p:cNvSpPr>
                <p:nvPr/>
              </p:nvSpPr>
              <p:spPr bwMode="auto">
                <a:xfrm>
                  <a:off x="2847" y="2158"/>
                  <a:ext cx="16" cy="16"/>
                </a:xfrm>
                <a:prstGeom prst="ellipse">
                  <a:avLst/>
                </a:prstGeom>
                <a:solidFill>
                  <a:srgbClr val="000000"/>
                </a:solidFill>
                <a:ln w="9525">
                  <a:noFill/>
                  <a:round/>
                  <a:headEnd/>
                  <a:tailEnd/>
                </a:ln>
                <a:effectLst/>
              </p:spPr>
              <p:txBody>
                <a:bodyPr wrap="none" anchor="ctr"/>
                <a:lstStyle/>
                <a:p>
                  <a:endParaRPr lang="en-US">
                    <a:latin typeface="Times New Roman" pitchFamily="18" charset="0"/>
                    <a:cs typeface="Times New Roman" pitchFamily="18" charset="0"/>
                  </a:endParaRPr>
                </a:p>
              </p:txBody>
            </p:sp>
          </p:grpSp>
          <p:grpSp>
            <p:nvGrpSpPr>
              <p:cNvPr id="128" name="Group 195"/>
              <p:cNvGrpSpPr>
                <a:grpSpLocks/>
              </p:cNvGrpSpPr>
              <p:nvPr/>
            </p:nvGrpSpPr>
            <p:grpSpPr bwMode="auto">
              <a:xfrm>
                <a:off x="2833" y="2605"/>
                <a:ext cx="143" cy="21"/>
                <a:chOff x="2833" y="2605"/>
                <a:chExt cx="143" cy="21"/>
              </a:xfrm>
            </p:grpSpPr>
            <p:sp>
              <p:nvSpPr>
                <p:cNvPr id="174" name="Oval 196"/>
                <p:cNvSpPr>
                  <a:spLocks noChangeArrowheads="1"/>
                </p:cNvSpPr>
                <p:nvPr/>
              </p:nvSpPr>
              <p:spPr bwMode="auto">
                <a:xfrm>
                  <a:off x="2960" y="2605"/>
                  <a:ext cx="16" cy="16"/>
                </a:xfrm>
                <a:prstGeom prst="ellipse">
                  <a:avLst/>
                </a:prstGeom>
                <a:solidFill>
                  <a:srgbClr val="000000"/>
                </a:solidFill>
                <a:ln w="9525">
                  <a:noFill/>
                  <a:round/>
                  <a:headEnd/>
                  <a:tailEnd/>
                </a:ln>
                <a:effectLst/>
              </p:spPr>
              <p:txBody>
                <a:bodyPr wrap="none" anchor="ctr"/>
                <a:lstStyle/>
                <a:p>
                  <a:endParaRPr lang="en-US">
                    <a:latin typeface="Times New Roman" pitchFamily="18" charset="0"/>
                    <a:cs typeface="Times New Roman" pitchFamily="18" charset="0"/>
                  </a:endParaRPr>
                </a:p>
              </p:txBody>
            </p:sp>
            <p:sp>
              <p:nvSpPr>
                <p:cNvPr id="175" name="Oval 197"/>
                <p:cNvSpPr>
                  <a:spLocks noChangeArrowheads="1"/>
                </p:cNvSpPr>
                <p:nvPr/>
              </p:nvSpPr>
              <p:spPr bwMode="auto">
                <a:xfrm>
                  <a:off x="2833" y="2610"/>
                  <a:ext cx="16" cy="16"/>
                </a:xfrm>
                <a:prstGeom prst="ellipse">
                  <a:avLst/>
                </a:prstGeom>
                <a:solidFill>
                  <a:srgbClr val="000000"/>
                </a:solidFill>
                <a:ln w="9525">
                  <a:noFill/>
                  <a:round/>
                  <a:headEnd/>
                  <a:tailEnd/>
                </a:ln>
                <a:effectLst/>
              </p:spPr>
              <p:txBody>
                <a:bodyPr wrap="none" anchor="ctr"/>
                <a:lstStyle/>
                <a:p>
                  <a:endParaRPr lang="en-US">
                    <a:latin typeface="Times New Roman" pitchFamily="18" charset="0"/>
                    <a:cs typeface="Times New Roman" pitchFamily="18" charset="0"/>
                  </a:endParaRPr>
                </a:p>
              </p:txBody>
            </p:sp>
          </p:grpSp>
        </p:grpSp>
      </p:grpSp>
      <p:grpSp>
        <p:nvGrpSpPr>
          <p:cNvPr id="130" name="Group 198"/>
          <p:cNvGrpSpPr>
            <a:grpSpLocks/>
          </p:cNvGrpSpPr>
          <p:nvPr/>
        </p:nvGrpSpPr>
        <p:grpSpPr bwMode="auto">
          <a:xfrm>
            <a:off x="6084888" y="4383088"/>
            <a:ext cx="644525" cy="428625"/>
            <a:chOff x="3833" y="2610"/>
            <a:chExt cx="406" cy="270"/>
          </a:xfrm>
        </p:grpSpPr>
        <p:grpSp>
          <p:nvGrpSpPr>
            <p:cNvPr id="131" name="Group 199"/>
            <p:cNvGrpSpPr>
              <a:grpSpLocks/>
            </p:cNvGrpSpPr>
            <p:nvPr/>
          </p:nvGrpSpPr>
          <p:grpSpPr bwMode="auto">
            <a:xfrm>
              <a:off x="3923" y="2610"/>
              <a:ext cx="86" cy="270"/>
              <a:chOff x="3923" y="2610"/>
              <a:chExt cx="86" cy="270"/>
            </a:xfrm>
          </p:grpSpPr>
          <p:grpSp>
            <p:nvGrpSpPr>
              <p:cNvPr id="152" name="Group 200"/>
              <p:cNvGrpSpPr>
                <a:grpSpLocks/>
              </p:cNvGrpSpPr>
              <p:nvPr/>
            </p:nvGrpSpPr>
            <p:grpSpPr bwMode="auto">
              <a:xfrm>
                <a:off x="3923" y="2610"/>
                <a:ext cx="86" cy="270"/>
                <a:chOff x="3923" y="2610"/>
                <a:chExt cx="86" cy="270"/>
              </a:xfrm>
            </p:grpSpPr>
            <p:sp>
              <p:nvSpPr>
                <p:cNvPr id="235" name="Freeform 201"/>
                <p:cNvSpPr>
                  <a:spLocks/>
                </p:cNvSpPr>
                <p:nvPr/>
              </p:nvSpPr>
              <p:spPr bwMode="auto">
                <a:xfrm>
                  <a:off x="3981" y="2617"/>
                  <a:ext cx="28" cy="263"/>
                </a:xfrm>
                <a:custGeom>
                  <a:avLst/>
                  <a:gdLst/>
                  <a:ahLst/>
                  <a:cxnLst>
                    <a:cxn ang="0">
                      <a:pos x="0" y="0"/>
                    </a:cxn>
                    <a:cxn ang="0">
                      <a:pos x="27" y="41"/>
                    </a:cxn>
                    <a:cxn ang="0">
                      <a:pos x="27" y="262"/>
                    </a:cxn>
                    <a:cxn ang="0">
                      <a:pos x="0" y="262"/>
                    </a:cxn>
                    <a:cxn ang="0">
                      <a:pos x="0" y="0"/>
                    </a:cxn>
                  </a:cxnLst>
                  <a:rect l="0" t="0" r="r" b="b"/>
                  <a:pathLst>
                    <a:path w="28" h="263">
                      <a:moveTo>
                        <a:pt x="0" y="0"/>
                      </a:moveTo>
                      <a:lnTo>
                        <a:pt x="27" y="41"/>
                      </a:lnTo>
                      <a:lnTo>
                        <a:pt x="27" y="262"/>
                      </a:lnTo>
                      <a:lnTo>
                        <a:pt x="0" y="262"/>
                      </a:lnTo>
                      <a:lnTo>
                        <a:pt x="0"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36" name="Freeform 202"/>
                <p:cNvSpPr>
                  <a:spLocks/>
                </p:cNvSpPr>
                <p:nvPr/>
              </p:nvSpPr>
              <p:spPr bwMode="auto">
                <a:xfrm>
                  <a:off x="3923" y="2610"/>
                  <a:ext cx="58" cy="269"/>
                </a:xfrm>
                <a:custGeom>
                  <a:avLst/>
                  <a:gdLst/>
                  <a:ahLst/>
                  <a:cxnLst>
                    <a:cxn ang="0">
                      <a:pos x="0" y="268"/>
                    </a:cxn>
                    <a:cxn ang="0">
                      <a:pos x="0" y="5"/>
                    </a:cxn>
                    <a:cxn ang="0">
                      <a:pos x="3" y="3"/>
                    </a:cxn>
                    <a:cxn ang="0">
                      <a:pos x="8" y="2"/>
                    </a:cxn>
                    <a:cxn ang="0">
                      <a:pos x="14" y="0"/>
                    </a:cxn>
                    <a:cxn ang="0">
                      <a:pos x="19" y="0"/>
                    </a:cxn>
                    <a:cxn ang="0">
                      <a:pos x="24" y="0"/>
                    </a:cxn>
                    <a:cxn ang="0">
                      <a:pos x="28" y="0"/>
                    </a:cxn>
                    <a:cxn ang="0">
                      <a:pos x="31" y="0"/>
                    </a:cxn>
                    <a:cxn ang="0">
                      <a:pos x="34" y="0"/>
                    </a:cxn>
                    <a:cxn ang="0">
                      <a:pos x="37" y="0"/>
                    </a:cxn>
                    <a:cxn ang="0">
                      <a:pos x="40" y="0"/>
                    </a:cxn>
                    <a:cxn ang="0">
                      <a:pos x="42" y="1"/>
                    </a:cxn>
                    <a:cxn ang="0">
                      <a:pos x="46" y="2"/>
                    </a:cxn>
                    <a:cxn ang="0">
                      <a:pos x="52" y="3"/>
                    </a:cxn>
                    <a:cxn ang="0">
                      <a:pos x="54" y="4"/>
                    </a:cxn>
                    <a:cxn ang="0">
                      <a:pos x="57" y="5"/>
                    </a:cxn>
                    <a:cxn ang="0">
                      <a:pos x="57" y="268"/>
                    </a:cxn>
                    <a:cxn ang="0">
                      <a:pos x="0" y="268"/>
                    </a:cxn>
                  </a:cxnLst>
                  <a:rect l="0" t="0" r="r" b="b"/>
                  <a:pathLst>
                    <a:path w="58" h="269">
                      <a:moveTo>
                        <a:pt x="0" y="268"/>
                      </a:moveTo>
                      <a:lnTo>
                        <a:pt x="0" y="5"/>
                      </a:lnTo>
                      <a:lnTo>
                        <a:pt x="3" y="3"/>
                      </a:lnTo>
                      <a:lnTo>
                        <a:pt x="8" y="2"/>
                      </a:lnTo>
                      <a:lnTo>
                        <a:pt x="14" y="0"/>
                      </a:lnTo>
                      <a:lnTo>
                        <a:pt x="19" y="0"/>
                      </a:lnTo>
                      <a:lnTo>
                        <a:pt x="24" y="0"/>
                      </a:lnTo>
                      <a:lnTo>
                        <a:pt x="28" y="0"/>
                      </a:lnTo>
                      <a:lnTo>
                        <a:pt x="31" y="0"/>
                      </a:lnTo>
                      <a:lnTo>
                        <a:pt x="34" y="0"/>
                      </a:lnTo>
                      <a:lnTo>
                        <a:pt x="37" y="0"/>
                      </a:lnTo>
                      <a:lnTo>
                        <a:pt x="40" y="0"/>
                      </a:lnTo>
                      <a:lnTo>
                        <a:pt x="42" y="1"/>
                      </a:lnTo>
                      <a:lnTo>
                        <a:pt x="46" y="2"/>
                      </a:lnTo>
                      <a:lnTo>
                        <a:pt x="52" y="3"/>
                      </a:lnTo>
                      <a:lnTo>
                        <a:pt x="54" y="4"/>
                      </a:lnTo>
                      <a:lnTo>
                        <a:pt x="57" y="5"/>
                      </a:lnTo>
                      <a:lnTo>
                        <a:pt x="57" y="268"/>
                      </a:lnTo>
                      <a:lnTo>
                        <a:pt x="0" y="268"/>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154" name="Group 203"/>
              <p:cNvGrpSpPr>
                <a:grpSpLocks/>
              </p:cNvGrpSpPr>
              <p:nvPr/>
            </p:nvGrpSpPr>
            <p:grpSpPr bwMode="auto">
              <a:xfrm>
                <a:off x="3923" y="2682"/>
                <a:ext cx="58" cy="156"/>
                <a:chOff x="3923" y="2682"/>
                <a:chExt cx="58" cy="156"/>
              </a:xfrm>
            </p:grpSpPr>
            <p:sp>
              <p:nvSpPr>
                <p:cNvPr id="232" name="Freeform 204"/>
                <p:cNvSpPr>
                  <a:spLocks/>
                </p:cNvSpPr>
                <p:nvPr/>
              </p:nvSpPr>
              <p:spPr bwMode="auto">
                <a:xfrm>
                  <a:off x="3923" y="2806"/>
                  <a:ext cx="57" cy="17"/>
                </a:xfrm>
                <a:custGeom>
                  <a:avLst/>
                  <a:gdLst/>
                  <a:ahLst/>
                  <a:cxnLst>
                    <a:cxn ang="0">
                      <a:pos x="0" y="8"/>
                    </a:cxn>
                    <a:cxn ang="0">
                      <a:pos x="2" y="6"/>
                    </a:cxn>
                    <a:cxn ang="0">
                      <a:pos x="4" y="5"/>
                    </a:cxn>
                    <a:cxn ang="0">
                      <a:pos x="7" y="4"/>
                    </a:cxn>
                    <a:cxn ang="0">
                      <a:pos x="11" y="2"/>
                    </a:cxn>
                    <a:cxn ang="0">
                      <a:pos x="14" y="1"/>
                    </a:cxn>
                    <a:cxn ang="0">
                      <a:pos x="19" y="0"/>
                    </a:cxn>
                    <a:cxn ang="0">
                      <a:pos x="24" y="0"/>
                    </a:cxn>
                    <a:cxn ang="0">
                      <a:pos x="27" y="0"/>
                    </a:cxn>
                    <a:cxn ang="0">
                      <a:pos x="32" y="0"/>
                    </a:cxn>
                    <a:cxn ang="0">
                      <a:pos x="36" y="0"/>
                    </a:cxn>
                    <a:cxn ang="0">
                      <a:pos x="40" y="1"/>
                    </a:cxn>
                    <a:cxn ang="0">
                      <a:pos x="44" y="1"/>
                    </a:cxn>
                    <a:cxn ang="0">
                      <a:pos x="47" y="4"/>
                    </a:cxn>
                    <a:cxn ang="0">
                      <a:pos x="51" y="5"/>
                    </a:cxn>
                    <a:cxn ang="0">
                      <a:pos x="54" y="6"/>
                    </a:cxn>
                    <a:cxn ang="0">
                      <a:pos x="56" y="8"/>
                    </a:cxn>
                    <a:cxn ang="0">
                      <a:pos x="56" y="16"/>
                    </a:cxn>
                    <a:cxn ang="0">
                      <a:pos x="55" y="14"/>
                    </a:cxn>
                    <a:cxn ang="0">
                      <a:pos x="52" y="13"/>
                    </a:cxn>
                    <a:cxn ang="0">
                      <a:pos x="49" y="12"/>
                    </a:cxn>
                    <a:cxn ang="0">
                      <a:pos x="45" y="10"/>
                    </a:cxn>
                    <a:cxn ang="0">
                      <a:pos x="41" y="9"/>
                    </a:cxn>
                    <a:cxn ang="0">
                      <a:pos x="37" y="8"/>
                    </a:cxn>
                    <a:cxn ang="0">
                      <a:pos x="33" y="8"/>
                    </a:cxn>
                    <a:cxn ang="0">
                      <a:pos x="29" y="8"/>
                    </a:cxn>
                    <a:cxn ang="0">
                      <a:pos x="26" y="8"/>
                    </a:cxn>
                    <a:cxn ang="0">
                      <a:pos x="22" y="8"/>
                    </a:cxn>
                    <a:cxn ang="0">
                      <a:pos x="19" y="8"/>
                    </a:cxn>
                    <a:cxn ang="0">
                      <a:pos x="15" y="9"/>
                    </a:cxn>
                    <a:cxn ang="0">
                      <a:pos x="11" y="10"/>
                    </a:cxn>
                    <a:cxn ang="0">
                      <a:pos x="7" y="12"/>
                    </a:cxn>
                    <a:cxn ang="0">
                      <a:pos x="4" y="13"/>
                    </a:cxn>
                    <a:cxn ang="0">
                      <a:pos x="0" y="16"/>
                    </a:cxn>
                    <a:cxn ang="0">
                      <a:pos x="0" y="8"/>
                    </a:cxn>
                  </a:cxnLst>
                  <a:rect l="0" t="0" r="r" b="b"/>
                  <a:pathLst>
                    <a:path w="57" h="17">
                      <a:moveTo>
                        <a:pt x="0" y="8"/>
                      </a:moveTo>
                      <a:lnTo>
                        <a:pt x="2" y="6"/>
                      </a:lnTo>
                      <a:lnTo>
                        <a:pt x="4" y="5"/>
                      </a:lnTo>
                      <a:lnTo>
                        <a:pt x="7" y="4"/>
                      </a:lnTo>
                      <a:lnTo>
                        <a:pt x="11" y="2"/>
                      </a:lnTo>
                      <a:lnTo>
                        <a:pt x="14" y="1"/>
                      </a:lnTo>
                      <a:lnTo>
                        <a:pt x="19" y="0"/>
                      </a:lnTo>
                      <a:lnTo>
                        <a:pt x="24" y="0"/>
                      </a:lnTo>
                      <a:lnTo>
                        <a:pt x="27" y="0"/>
                      </a:lnTo>
                      <a:lnTo>
                        <a:pt x="32" y="0"/>
                      </a:lnTo>
                      <a:lnTo>
                        <a:pt x="36" y="0"/>
                      </a:lnTo>
                      <a:lnTo>
                        <a:pt x="40" y="1"/>
                      </a:lnTo>
                      <a:lnTo>
                        <a:pt x="44" y="1"/>
                      </a:lnTo>
                      <a:lnTo>
                        <a:pt x="47" y="4"/>
                      </a:lnTo>
                      <a:lnTo>
                        <a:pt x="51" y="5"/>
                      </a:lnTo>
                      <a:lnTo>
                        <a:pt x="54" y="6"/>
                      </a:lnTo>
                      <a:lnTo>
                        <a:pt x="56" y="8"/>
                      </a:lnTo>
                      <a:lnTo>
                        <a:pt x="56" y="16"/>
                      </a:lnTo>
                      <a:lnTo>
                        <a:pt x="55" y="14"/>
                      </a:lnTo>
                      <a:lnTo>
                        <a:pt x="52" y="13"/>
                      </a:lnTo>
                      <a:lnTo>
                        <a:pt x="49" y="12"/>
                      </a:lnTo>
                      <a:lnTo>
                        <a:pt x="45" y="10"/>
                      </a:lnTo>
                      <a:lnTo>
                        <a:pt x="41" y="9"/>
                      </a:lnTo>
                      <a:lnTo>
                        <a:pt x="37" y="8"/>
                      </a:lnTo>
                      <a:lnTo>
                        <a:pt x="33" y="8"/>
                      </a:lnTo>
                      <a:lnTo>
                        <a:pt x="29" y="8"/>
                      </a:lnTo>
                      <a:lnTo>
                        <a:pt x="26" y="8"/>
                      </a:lnTo>
                      <a:lnTo>
                        <a:pt x="22" y="8"/>
                      </a:lnTo>
                      <a:lnTo>
                        <a:pt x="19" y="8"/>
                      </a:lnTo>
                      <a:lnTo>
                        <a:pt x="15" y="9"/>
                      </a:lnTo>
                      <a:lnTo>
                        <a:pt x="11" y="10"/>
                      </a:lnTo>
                      <a:lnTo>
                        <a:pt x="7" y="12"/>
                      </a:lnTo>
                      <a:lnTo>
                        <a:pt x="4"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33" name="Freeform 205"/>
                <p:cNvSpPr>
                  <a:spLocks/>
                </p:cNvSpPr>
                <p:nvPr/>
              </p:nvSpPr>
              <p:spPr bwMode="auto">
                <a:xfrm>
                  <a:off x="3923" y="2821"/>
                  <a:ext cx="58" cy="17"/>
                </a:xfrm>
                <a:custGeom>
                  <a:avLst/>
                  <a:gdLst/>
                  <a:ahLst/>
                  <a:cxnLst>
                    <a:cxn ang="0">
                      <a:pos x="0" y="8"/>
                    </a:cxn>
                    <a:cxn ang="0">
                      <a:pos x="2" y="6"/>
                    </a:cxn>
                    <a:cxn ang="0">
                      <a:pos x="4" y="5"/>
                    </a:cxn>
                    <a:cxn ang="0">
                      <a:pos x="7" y="4"/>
                    </a:cxn>
                    <a:cxn ang="0">
                      <a:pos x="11" y="2"/>
                    </a:cxn>
                    <a:cxn ang="0">
                      <a:pos x="15" y="1"/>
                    </a:cxn>
                    <a:cxn ang="0">
                      <a:pos x="19" y="0"/>
                    </a:cxn>
                    <a:cxn ang="0">
                      <a:pos x="24" y="0"/>
                    </a:cxn>
                    <a:cxn ang="0">
                      <a:pos x="27" y="0"/>
                    </a:cxn>
                    <a:cxn ang="0">
                      <a:pos x="32" y="0"/>
                    </a:cxn>
                    <a:cxn ang="0">
                      <a:pos x="37" y="1"/>
                    </a:cxn>
                    <a:cxn ang="0">
                      <a:pos x="40" y="1"/>
                    </a:cxn>
                    <a:cxn ang="0">
                      <a:pos x="44" y="2"/>
                    </a:cxn>
                    <a:cxn ang="0">
                      <a:pos x="48" y="4"/>
                    </a:cxn>
                    <a:cxn ang="0">
                      <a:pos x="52" y="5"/>
                    </a:cxn>
                    <a:cxn ang="0">
                      <a:pos x="55" y="6"/>
                    </a:cxn>
                    <a:cxn ang="0">
                      <a:pos x="57" y="8"/>
                    </a:cxn>
                    <a:cxn ang="0">
                      <a:pos x="57" y="16"/>
                    </a:cxn>
                    <a:cxn ang="0">
                      <a:pos x="55" y="16"/>
                    </a:cxn>
                    <a:cxn ang="0">
                      <a:pos x="52" y="14"/>
                    </a:cxn>
                    <a:cxn ang="0">
                      <a:pos x="49" y="13"/>
                    </a:cxn>
                    <a:cxn ang="0">
                      <a:pos x="46" y="12"/>
                    </a:cxn>
                    <a:cxn ang="0">
                      <a:pos x="41" y="10"/>
                    </a:cxn>
                    <a:cxn ang="0">
                      <a:pos x="37" y="9"/>
                    </a:cxn>
                    <a:cxn ang="0">
                      <a:pos x="33" y="8"/>
                    </a:cxn>
                    <a:cxn ang="0">
                      <a:pos x="29" y="8"/>
                    </a:cxn>
                    <a:cxn ang="0">
                      <a:pos x="26" y="8"/>
                    </a:cxn>
                    <a:cxn ang="0">
                      <a:pos x="23" y="8"/>
                    </a:cxn>
                    <a:cxn ang="0">
                      <a:pos x="19" y="9"/>
                    </a:cxn>
                    <a:cxn ang="0">
                      <a:pos x="15" y="9"/>
                    </a:cxn>
                    <a:cxn ang="0">
                      <a:pos x="11" y="10"/>
                    </a:cxn>
                    <a:cxn ang="0">
                      <a:pos x="8" y="12"/>
                    </a:cxn>
                    <a:cxn ang="0">
                      <a:pos x="4" y="14"/>
                    </a:cxn>
                    <a:cxn ang="0">
                      <a:pos x="0" y="16"/>
                    </a:cxn>
                    <a:cxn ang="0">
                      <a:pos x="0" y="8"/>
                    </a:cxn>
                  </a:cxnLst>
                  <a:rect l="0" t="0" r="r" b="b"/>
                  <a:pathLst>
                    <a:path w="58" h="17">
                      <a:moveTo>
                        <a:pt x="0" y="8"/>
                      </a:moveTo>
                      <a:lnTo>
                        <a:pt x="2" y="6"/>
                      </a:lnTo>
                      <a:lnTo>
                        <a:pt x="4" y="5"/>
                      </a:lnTo>
                      <a:lnTo>
                        <a:pt x="7" y="4"/>
                      </a:lnTo>
                      <a:lnTo>
                        <a:pt x="11" y="2"/>
                      </a:lnTo>
                      <a:lnTo>
                        <a:pt x="15" y="1"/>
                      </a:lnTo>
                      <a:lnTo>
                        <a:pt x="19" y="0"/>
                      </a:lnTo>
                      <a:lnTo>
                        <a:pt x="24" y="0"/>
                      </a:lnTo>
                      <a:lnTo>
                        <a:pt x="27" y="0"/>
                      </a:lnTo>
                      <a:lnTo>
                        <a:pt x="32" y="0"/>
                      </a:lnTo>
                      <a:lnTo>
                        <a:pt x="37" y="1"/>
                      </a:lnTo>
                      <a:lnTo>
                        <a:pt x="40" y="1"/>
                      </a:lnTo>
                      <a:lnTo>
                        <a:pt x="44" y="2"/>
                      </a:lnTo>
                      <a:lnTo>
                        <a:pt x="48" y="4"/>
                      </a:lnTo>
                      <a:lnTo>
                        <a:pt x="52" y="5"/>
                      </a:lnTo>
                      <a:lnTo>
                        <a:pt x="55" y="6"/>
                      </a:lnTo>
                      <a:lnTo>
                        <a:pt x="57" y="8"/>
                      </a:lnTo>
                      <a:lnTo>
                        <a:pt x="57" y="16"/>
                      </a:lnTo>
                      <a:lnTo>
                        <a:pt x="55" y="16"/>
                      </a:lnTo>
                      <a:lnTo>
                        <a:pt x="52" y="14"/>
                      </a:lnTo>
                      <a:lnTo>
                        <a:pt x="49" y="13"/>
                      </a:lnTo>
                      <a:lnTo>
                        <a:pt x="46" y="12"/>
                      </a:lnTo>
                      <a:lnTo>
                        <a:pt x="41" y="10"/>
                      </a:lnTo>
                      <a:lnTo>
                        <a:pt x="37" y="9"/>
                      </a:lnTo>
                      <a:lnTo>
                        <a:pt x="33" y="8"/>
                      </a:lnTo>
                      <a:lnTo>
                        <a:pt x="29" y="8"/>
                      </a:lnTo>
                      <a:lnTo>
                        <a:pt x="26" y="8"/>
                      </a:lnTo>
                      <a:lnTo>
                        <a:pt x="23" y="8"/>
                      </a:lnTo>
                      <a:lnTo>
                        <a:pt x="19" y="9"/>
                      </a:lnTo>
                      <a:lnTo>
                        <a:pt x="15" y="9"/>
                      </a:lnTo>
                      <a:lnTo>
                        <a:pt x="11" y="10"/>
                      </a:lnTo>
                      <a:lnTo>
                        <a:pt x="8" y="12"/>
                      </a:lnTo>
                      <a:lnTo>
                        <a:pt x="4" y="14"/>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34" name="Freeform 206"/>
                <p:cNvSpPr>
                  <a:spLocks/>
                </p:cNvSpPr>
                <p:nvPr/>
              </p:nvSpPr>
              <p:spPr bwMode="auto">
                <a:xfrm>
                  <a:off x="3923" y="2682"/>
                  <a:ext cx="58" cy="17"/>
                </a:xfrm>
                <a:custGeom>
                  <a:avLst/>
                  <a:gdLst/>
                  <a:ahLst/>
                  <a:cxnLst>
                    <a:cxn ang="0">
                      <a:pos x="0" y="8"/>
                    </a:cxn>
                    <a:cxn ang="0">
                      <a:pos x="2" y="6"/>
                    </a:cxn>
                    <a:cxn ang="0">
                      <a:pos x="4" y="5"/>
                    </a:cxn>
                    <a:cxn ang="0">
                      <a:pos x="7" y="4"/>
                    </a:cxn>
                    <a:cxn ang="0">
                      <a:pos x="11" y="2"/>
                    </a:cxn>
                    <a:cxn ang="0">
                      <a:pos x="15" y="1"/>
                    </a:cxn>
                    <a:cxn ang="0">
                      <a:pos x="19" y="0"/>
                    </a:cxn>
                    <a:cxn ang="0">
                      <a:pos x="24" y="0"/>
                    </a:cxn>
                    <a:cxn ang="0">
                      <a:pos x="27" y="0"/>
                    </a:cxn>
                    <a:cxn ang="0">
                      <a:pos x="32" y="0"/>
                    </a:cxn>
                    <a:cxn ang="0">
                      <a:pos x="37" y="0"/>
                    </a:cxn>
                    <a:cxn ang="0">
                      <a:pos x="40" y="1"/>
                    </a:cxn>
                    <a:cxn ang="0">
                      <a:pos x="44" y="2"/>
                    </a:cxn>
                    <a:cxn ang="0">
                      <a:pos x="48" y="4"/>
                    </a:cxn>
                    <a:cxn ang="0">
                      <a:pos x="52" y="5"/>
                    </a:cxn>
                    <a:cxn ang="0">
                      <a:pos x="55" y="6"/>
                    </a:cxn>
                    <a:cxn ang="0">
                      <a:pos x="57" y="8"/>
                    </a:cxn>
                    <a:cxn ang="0">
                      <a:pos x="57" y="16"/>
                    </a:cxn>
                    <a:cxn ang="0">
                      <a:pos x="55" y="14"/>
                    </a:cxn>
                    <a:cxn ang="0">
                      <a:pos x="52" y="13"/>
                    </a:cxn>
                    <a:cxn ang="0">
                      <a:pos x="49" y="12"/>
                    </a:cxn>
                    <a:cxn ang="0">
                      <a:pos x="46" y="12"/>
                    </a:cxn>
                    <a:cxn ang="0">
                      <a:pos x="41" y="10"/>
                    </a:cxn>
                    <a:cxn ang="0">
                      <a:pos x="37" y="9"/>
                    </a:cxn>
                    <a:cxn ang="0">
                      <a:pos x="33" y="8"/>
                    </a:cxn>
                    <a:cxn ang="0">
                      <a:pos x="29" y="8"/>
                    </a:cxn>
                    <a:cxn ang="0">
                      <a:pos x="26" y="8"/>
                    </a:cxn>
                    <a:cxn ang="0">
                      <a:pos x="23" y="8"/>
                    </a:cxn>
                    <a:cxn ang="0">
                      <a:pos x="19" y="8"/>
                    </a:cxn>
                    <a:cxn ang="0">
                      <a:pos x="15" y="9"/>
                    </a:cxn>
                    <a:cxn ang="0">
                      <a:pos x="11" y="10"/>
                    </a:cxn>
                    <a:cxn ang="0">
                      <a:pos x="8" y="12"/>
                    </a:cxn>
                    <a:cxn ang="0">
                      <a:pos x="4" y="13"/>
                    </a:cxn>
                    <a:cxn ang="0">
                      <a:pos x="0" y="16"/>
                    </a:cxn>
                    <a:cxn ang="0">
                      <a:pos x="0" y="8"/>
                    </a:cxn>
                  </a:cxnLst>
                  <a:rect l="0" t="0" r="r" b="b"/>
                  <a:pathLst>
                    <a:path w="58" h="17">
                      <a:moveTo>
                        <a:pt x="0" y="8"/>
                      </a:moveTo>
                      <a:lnTo>
                        <a:pt x="2" y="6"/>
                      </a:lnTo>
                      <a:lnTo>
                        <a:pt x="4" y="5"/>
                      </a:lnTo>
                      <a:lnTo>
                        <a:pt x="7" y="4"/>
                      </a:lnTo>
                      <a:lnTo>
                        <a:pt x="11" y="2"/>
                      </a:lnTo>
                      <a:lnTo>
                        <a:pt x="15" y="1"/>
                      </a:lnTo>
                      <a:lnTo>
                        <a:pt x="19" y="0"/>
                      </a:lnTo>
                      <a:lnTo>
                        <a:pt x="24" y="0"/>
                      </a:lnTo>
                      <a:lnTo>
                        <a:pt x="27" y="0"/>
                      </a:lnTo>
                      <a:lnTo>
                        <a:pt x="32" y="0"/>
                      </a:lnTo>
                      <a:lnTo>
                        <a:pt x="37" y="0"/>
                      </a:lnTo>
                      <a:lnTo>
                        <a:pt x="40" y="1"/>
                      </a:lnTo>
                      <a:lnTo>
                        <a:pt x="44" y="2"/>
                      </a:lnTo>
                      <a:lnTo>
                        <a:pt x="48" y="4"/>
                      </a:lnTo>
                      <a:lnTo>
                        <a:pt x="52" y="5"/>
                      </a:lnTo>
                      <a:lnTo>
                        <a:pt x="55" y="6"/>
                      </a:lnTo>
                      <a:lnTo>
                        <a:pt x="57" y="8"/>
                      </a:lnTo>
                      <a:lnTo>
                        <a:pt x="57" y="16"/>
                      </a:lnTo>
                      <a:lnTo>
                        <a:pt x="55" y="14"/>
                      </a:lnTo>
                      <a:lnTo>
                        <a:pt x="52" y="13"/>
                      </a:lnTo>
                      <a:lnTo>
                        <a:pt x="49" y="12"/>
                      </a:lnTo>
                      <a:lnTo>
                        <a:pt x="46" y="12"/>
                      </a:lnTo>
                      <a:lnTo>
                        <a:pt x="41" y="10"/>
                      </a:lnTo>
                      <a:lnTo>
                        <a:pt x="37" y="9"/>
                      </a:lnTo>
                      <a:lnTo>
                        <a:pt x="33" y="8"/>
                      </a:lnTo>
                      <a:lnTo>
                        <a:pt x="29" y="8"/>
                      </a:lnTo>
                      <a:lnTo>
                        <a:pt x="26" y="8"/>
                      </a:lnTo>
                      <a:lnTo>
                        <a:pt x="23" y="8"/>
                      </a:lnTo>
                      <a:lnTo>
                        <a:pt x="19" y="8"/>
                      </a:lnTo>
                      <a:lnTo>
                        <a:pt x="15" y="9"/>
                      </a:lnTo>
                      <a:lnTo>
                        <a:pt x="11" y="10"/>
                      </a:lnTo>
                      <a:lnTo>
                        <a:pt x="8" y="12"/>
                      </a:lnTo>
                      <a:lnTo>
                        <a:pt x="4"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grpSp>
          <p:nvGrpSpPr>
            <p:cNvPr id="155" name="Group 207"/>
            <p:cNvGrpSpPr>
              <a:grpSpLocks/>
            </p:cNvGrpSpPr>
            <p:nvPr/>
          </p:nvGrpSpPr>
          <p:grpSpPr bwMode="auto">
            <a:xfrm>
              <a:off x="3979" y="2610"/>
              <a:ext cx="84" cy="270"/>
              <a:chOff x="3979" y="2610"/>
              <a:chExt cx="84" cy="270"/>
            </a:xfrm>
          </p:grpSpPr>
          <p:grpSp>
            <p:nvGrpSpPr>
              <p:cNvPr id="168" name="Group 208"/>
              <p:cNvGrpSpPr>
                <a:grpSpLocks/>
              </p:cNvGrpSpPr>
              <p:nvPr/>
            </p:nvGrpSpPr>
            <p:grpSpPr bwMode="auto">
              <a:xfrm>
                <a:off x="3979" y="2610"/>
                <a:ext cx="84" cy="270"/>
                <a:chOff x="3979" y="2610"/>
                <a:chExt cx="84" cy="270"/>
              </a:xfrm>
            </p:grpSpPr>
            <p:sp>
              <p:nvSpPr>
                <p:cNvPr id="228" name="Freeform 209"/>
                <p:cNvSpPr>
                  <a:spLocks/>
                </p:cNvSpPr>
                <p:nvPr/>
              </p:nvSpPr>
              <p:spPr bwMode="auto">
                <a:xfrm>
                  <a:off x="4034" y="2617"/>
                  <a:ext cx="29" cy="263"/>
                </a:xfrm>
                <a:custGeom>
                  <a:avLst/>
                  <a:gdLst/>
                  <a:ahLst/>
                  <a:cxnLst>
                    <a:cxn ang="0">
                      <a:pos x="0" y="0"/>
                    </a:cxn>
                    <a:cxn ang="0">
                      <a:pos x="28" y="41"/>
                    </a:cxn>
                    <a:cxn ang="0">
                      <a:pos x="28" y="262"/>
                    </a:cxn>
                    <a:cxn ang="0">
                      <a:pos x="0" y="262"/>
                    </a:cxn>
                    <a:cxn ang="0">
                      <a:pos x="0" y="0"/>
                    </a:cxn>
                  </a:cxnLst>
                  <a:rect l="0" t="0" r="r" b="b"/>
                  <a:pathLst>
                    <a:path w="29" h="263">
                      <a:moveTo>
                        <a:pt x="0" y="0"/>
                      </a:moveTo>
                      <a:lnTo>
                        <a:pt x="28" y="41"/>
                      </a:lnTo>
                      <a:lnTo>
                        <a:pt x="28" y="262"/>
                      </a:lnTo>
                      <a:lnTo>
                        <a:pt x="0" y="262"/>
                      </a:lnTo>
                      <a:lnTo>
                        <a:pt x="0"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29" name="Freeform 210"/>
                <p:cNvSpPr>
                  <a:spLocks/>
                </p:cNvSpPr>
                <p:nvPr/>
              </p:nvSpPr>
              <p:spPr bwMode="auto">
                <a:xfrm>
                  <a:off x="3979" y="2610"/>
                  <a:ext cx="56" cy="269"/>
                </a:xfrm>
                <a:custGeom>
                  <a:avLst/>
                  <a:gdLst/>
                  <a:ahLst/>
                  <a:cxnLst>
                    <a:cxn ang="0">
                      <a:pos x="0" y="268"/>
                    </a:cxn>
                    <a:cxn ang="0">
                      <a:pos x="0" y="5"/>
                    </a:cxn>
                    <a:cxn ang="0">
                      <a:pos x="2" y="3"/>
                    </a:cxn>
                    <a:cxn ang="0">
                      <a:pos x="6" y="2"/>
                    </a:cxn>
                    <a:cxn ang="0">
                      <a:pos x="13" y="0"/>
                    </a:cxn>
                    <a:cxn ang="0">
                      <a:pos x="18" y="0"/>
                    </a:cxn>
                    <a:cxn ang="0">
                      <a:pos x="23" y="0"/>
                    </a:cxn>
                    <a:cxn ang="0">
                      <a:pos x="26" y="0"/>
                    </a:cxn>
                    <a:cxn ang="0">
                      <a:pos x="29" y="0"/>
                    </a:cxn>
                    <a:cxn ang="0">
                      <a:pos x="33" y="0"/>
                    </a:cxn>
                    <a:cxn ang="0">
                      <a:pos x="36" y="0"/>
                    </a:cxn>
                    <a:cxn ang="0">
                      <a:pos x="38" y="0"/>
                    </a:cxn>
                    <a:cxn ang="0">
                      <a:pos x="41" y="1"/>
                    </a:cxn>
                    <a:cxn ang="0">
                      <a:pos x="45" y="2"/>
                    </a:cxn>
                    <a:cxn ang="0">
                      <a:pos x="50" y="3"/>
                    </a:cxn>
                    <a:cxn ang="0">
                      <a:pos x="53" y="4"/>
                    </a:cxn>
                    <a:cxn ang="0">
                      <a:pos x="55" y="5"/>
                    </a:cxn>
                    <a:cxn ang="0">
                      <a:pos x="55" y="268"/>
                    </a:cxn>
                    <a:cxn ang="0">
                      <a:pos x="0" y="268"/>
                    </a:cxn>
                  </a:cxnLst>
                  <a:rect l="0" t="0" r="r" b="b"/>
                  <a:pathLst>
                    <a:path w="56" h="269">
                      <a:moveTo>
                        <a:pt x="0" y="268"/>
                      </a:moveTo>
                      <a:lnTo>
                        <a:pt x="0" y="5"/>
                      </a:lnTo>
                      <a:lnTo>
                        <a:pt x="2" y="3"/>
                      </a:lnTo>
                      <a:lnTo>
                        <a:pt x="6" y="2"/>
                      </a:lnTo>
                      <a:lnTo>
                        <a:pt x="13" y="0"/>
                      </a:lnTo>
                      <a:lnTo>
                        <a:pt x="18" y="0"/>
                      </a:lnTo>
                      <a:lnTo>
                        <a:pt x="23" y="0"/>
                      </a:lnTo>
                      <a:lnTo>
                        <a:pt x="26" y="0"/>
                      </a:lnTo>
                      <a:lnTo>
                        <a:pt x="29" y="0"/>
                      </a:lnTo>
                      <a:lnTo>
                        <a:pt x="33" y="0"/>
                      </a:lnTo>
                      <a:lnTo>
                        <a:pt x="36" y="0"/>
                      </a:lnTo>
                      <a:lnTo>
                        <a:pt x="38" y="0"/>
                      </a:lnTo>
                      <a:lnTo>
                        <a:pt x="41" y="1"/>
                      </a:lnTo>
                      <a:lnTo>
                        <a:pt x="45" y="2"/>
                      </a:lnTo>
                      <a:lnTo>
                        <a:pt x="50" y="3"/>
                      </a:lnTo>
                      <a:lnTo>
                        <a:pt x="53" y="4"/>
                      </a:lnTo>
                      <a:lnTo>
                        <a:pt x="55" y="5"/>
                      </a:lnTo>
                      <a:lnTo>
                        <a:pt x="55" y="268"/>
                      </a:lnTo>
                      <a:lnTo>
                        <a:pt x="0" y="268"/>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169" name="Group 211"/>
              <p:cNvGrpSpPr>
                <a:grpSpLocks/>
              </p:cNvGrpSpPr>
              <p:nvPr/>
            </p:nvGrpSpPr>
            <p:grpSpPr bwMode="auto">
              <a:xfrm>
                <a:off x="3979" y="2682"/>
                <a:ext cx="56" cy="156"/>
                <a:chOff x="3979" y="2682"/>
                <a:chExt cx="56" cy="156"/>
              </a:xfrm>
            </p:grpSpPr>
            <p:sp>
              <p:nvSpPr>
                <p:cNvPr id="225" name="Freeform 212"/>
                <p:cNvSpPr>
                  <a:spLocks/>
                </p:cNvSpPr>
                <p:nvPr/>
              </p:nvSpPr>
              <p:spPr bwMode="auto">
                <a:xfrm>
                  <a:off x="3979" y="2806"/>
                  <a:ext cx="56" cy="17"/>
                </a:xfrm>
                <a:custGeom>
                  <a:avLst/>
                  <a:gdLst/>
                  <a:ahLst/>
                  <a:cxnLst>
                    <a:cxn ang="0">
                      <a:pos x="0" y="8"/>
                    </a:cxn>
                    <a:cxn ang="0">
                      <a:pos x="0" y="6"/>
                    </a:cxn>
                    <a:cxn ang="0">
                      <a:pos x="3" y="5"/>
                    </a:cxn>
                    <a:cxn ang="0">
                      <a:pos x="5" y="4"/>
                    </a:cxn>
                    <a:cxn ang="0">
                      <a:pos x="10" y="2"/>
                    </a:cxn>
                    <a:cxn ang="0">
                      <a:pos x="13" y="1"/>
                    </a:cxn>
                    <a:cxn ang="0">
                      <a:pos x="17" y="0"/>
                    </a:cxn>
                    <a:cxn ang="0">
                      <a:pos x="22" y="0"/>
                    </a:cxn>
                    <a:cxn ang="0">
                      <a:pos x="26" y="0"/>
                    </a:cxn>
                    <a:cxn ang="0">
                      <a:pos x="31" y="0"/>
                    </a:cxn>
                    <a:cxn ang="0">
                      <a:pos x="35" y="0"/>
                    </a:cxn>
                    <a:cxn ang="0">
                      <a:pos x="39" y="1"/>
                    </a:cxn>
                    <a:cxn ang="0">
                      <a:pos x="42" y="1"/>
                    </a:cxn>
                    <a:cxn ang="0">
                      <a:pos x="46" y="4"/>
                    </a:cxn>
                    <a:cxn ang="0">
                      <a:pos x="50" y="5"/>
                    </a:cxn>
                    <a:cxn ang="0">
                      <a:pos x="53" y="6"/>
                    </a:cxn>
                    <a:cxn ang="0">
                      <a:pos x="55" y="8"/>
                    </a:cxn>
                    <a:cxn ang="0">
                      <a:pos x="55" y="16"/>
                    </a:cxn>
                    <a:cxn ang="0">
                      <a:pos x="53" y="14"/>
                    </a:cxn>
                    <a:cxn ang="0">
                      <a:pos x="51" y="13"/>
                    </a:cxn>
                    <a:cxn ang="0">
                      <a:pos x="47" y="12"/>
                    </a:cxn>
                    <a:cxn ang="0">
                      <a:pos x="44" y="10"/>
                    </a:cxn>
                    <a:cxn ang="0">
                      <a:pos x="40" y="9"/>
                    </a:cxn>
                    <a:cxn ang="0">
                      <a:pos x="35" y="8"/>
                    </a:cxn>
                    <a:cxn ang="0">
                      <a:pos x="31" y="8"/>
                    </a:cxn>
                    <a:cxn ang="0">
                      <a:pos x="28" y="8"/>
                    </a:cxn>
                    <a:cxn ang="0">
                      <a:pos x="24" y="8"/>
                    </a:cxn>
                    <a:cxn ang="0">
                      <a:pos x="21" y="8"/>
                    </a:cxn>
                    <a:cxn ang="0">
                      <a:pos x="17" y="8"/>
                    </a:cxn>
                    <a:cxn ang="0">
                      <a:pos x="14" y="9"/>
                    </a:cxn>
                    <a:cxn ang="0">
                      <a:pos x="10" y="10"/>
                    </a:cxn>
                    <a:cxn ang="0">
                      <a:pos x="6" y="12"/>
                    </a:cxn>
                    <a:cxn ang="0">
                      <a:pos x="3" y="13"/>
                    </a:cxn>
                    <a:cxn ang="0">
                      <a:pos x="0" y="16"/>
                    </a:cxn>
                    <a:cxn ang="0">
                      <a:pos x="0" y="8"/>
                    </a:cxn>
                  </a:cxnLst>
                  <a:rect l="0" t="0" r="r" b="b"/>
                  <a:pathLst>
                    <a:path w="56" h="17">
                      <a:moveTo>
                        <a:pt x="0" y="8"/>
                      </a:moveTo>
                      <a:lnTo>
                        <a:pt x="0" y="6"/>
                      </a:lnTo>
                      <a:lnTo>
                        <a:pt x="3" y="5"/>
                      </a:lnTo>
                      <a:lnTo>
                        <a:pt x="5" y="4"/>
                      </a:lnTo>
                      <a:lnTo>
                        <a:pt x="10" y="2"/>
                      </a:lnTo>
                      <a:lnTo>
                        <a:pt x="13" y="1"/>
                      </a:lnTo>
                      <a:lnTo>
                        <a:pt x="17" y="0"/>
                      </a:lnTo>
                      <a:lnTo>
                        <a:pt x="22" y="0"/>
                      </a:lnTo>
                      <a:lnTo>
                        <a:pt x="26" y="0"/>
                      </a:lnTo>
                      <a:lnTo>
                        <a:pt x="31" y="0"/>
                      </a:lnTo>
                      <a:lnTo>
                        <a:pt x="35" y="0"/>
                      </a:lnTo>
                      <a:lnTo>
                        <a:pt x="39" y="1"/>
                      </a:lnTo>
                      <a:lnTo>
                        <a:pt x="42" y="1"/>
                      </a:lnTo>
                      <a:lnTo>
                        <a:pt x="46" y="4"/>
                      </a:lnTo>
                      <a:lnTo>
                        <a:pt x="50" y="5"/>
                      </a:lnTo>
                      <a:lnTo>
                        <a:pt x="53" y="6"/>
                      </a:lnTo>
                      <a:lnTo>
                        <a:pt x="55" y="8"/>
                      </a:lnTo>
                      <a:lnTo>
                        <a:pt x="55" y="16"/>
                      </a:lnTo>
                      <a:lnTo>
                        <a:pt x="53" y="14"/>
                      </a:lnTo>
                      <a:lnTo>
                        <a:pt x="51" y="13"/>
                      </a:lnTo>
                      <a:lnTo>
                        <a:pt x="47" y="12"/>
                      </a:lnTo>
                      <a:lnTo>
                        <a:pt x="44" y="10"/>
                      </a:lnTo>
                      <a:lnTo>
                        <a:pt x="40" y="9"/>
                      </a:lnTo>
                      <a:lnTo>
                        <a:pt x="35" y="8"/>
                      </a:lnTo>
                      <a:lnTo>
                        <a:pt x="31" y="8"/>
                      </a:lnTo>
                      <a:lnTo>
                        <a:pt x="28" y="8"/>
                      </a:lnTo>
                      <a:lnTo>
                        <a:pt x="24" y="8"/>
                      </a:lnTo>
                      <a:lnTo>
                        <a:pt x="21" y="8"/>
                      </a:lnTo>
                      <a:lnTo>
                        <a:pt x="17" y="8"/>
                      </a:lnTo>
                      <a:lnTo>
                        <a:pt x="14" y="9"/>
                      </a:lnTo>
                      <a:lnTo>
                        <a:pt x="10" y="10"/>
                      </a:lnTo>
                      <a:lnTo>
                        <a:pt x="6" y="12"/>
                      </a:lnTo>
                      <a:lnTo>
                        <a:pt x="3"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26" name="Freeform 213"/>
                <p:cNvSpPr>
                  <a:spLocks/>
                </p:cNvSpPr>
                <p:nvPr/>
              </p:nvSpPr>
              <p:spPr bwMode="auto">
                <a:xfrm>
                  <a:off x="3979" y="2821"/>
                  <a:ext cx="56" cy="17"/>
                </a:xfrm>
                <a:custGeom>
                  <a:avLst/>
                  <a:gdLst/>
                  <a:ahLst/>
                  <a:cxnLst>
                    <a:cxn ang="0">
                      <a:pos x="0" y="8"/>
                    </a:cxn>
                    <a:cxn ang="0">
                      <a:pos x="1" y="6"/>
                    </a:cxn>
                    <a:cxn ang="0">
                      <a:pos x="3" y="5"/>
                    </a:cxn>
                    <a:cxn ang="0">
                      <a:pos x="6" y="4"/>
                    </a:cxn>
                    <a:cxn ang="0">
                      <a:pos x="10" y="2"/>
                    </a:cxn>
                    <a:cxn ang="0">
                      <a:pos x="13" y="1"/>
                    </a:cxn>
                    <a:cxn ang="0">
                      <a:pos x="18" y="0"/>
                    </a:cxn>
                    <a:cxn ang="0">
                      <a:pos x="23" y="0"/>
                    </a:cxn>
                    <a:cxn ang="0">
                      <a:pos x="26" y="0"/>
                    </a:cxn>
                    <a:cxn ang="0">
                      <a:pos x="31" y="0"/>
                    </a:cxn>
                    <a:cxn ang="0">
                      <a:pos x="35" y="1"/>
                    </a:cxn>
                    <a:cxn ang="0">
                      <a:pos x="39" y="1"/>
                    </a:cxn>
                    <a:cxn ang="0">
                      <a:pos x="43" y="2"/>
                    </a:cxn>
                    <a:cxn ang="0">
                      <a:pos x="46" y="4"/>
                    </a:cxn>
                    <a:cxn ang="0">
                      <a:pos x="50" y="5"/>
                    </a:cxn>
                    <a:cxn ang="0">
                      <a:pos x="53" y="6"/>
                    </a:cxn>
                    <a:cxn ang="0">
                      <a:pos x="55" y="8"/>
                    </a:cxn>
                    <a:cxn ang="0">
                      <a:pos x="55" y="16"/>
                    </a:cxn>
                    <a:cxn ang="0">
                      <a:pos x="54" y="16"/>
                    </a:cxn>
                    <a:cxn ang="0">
                      <a:pos x="51" y="14"/>
                    </a:cxn>
                    <a:cxn ang="0">
                      <a:pos x="48" y="13"/>
                    </a:cxn>
                    <a:cxn ang="0">
                      <a:pos x="44" y="12"/>
                    </a:cxn>
                    <a:cxn ang="0">
                      <a:pos x="40" y="10"/>
                    </a:cxn>
                    <a:cxn ang="0">
                      <a:pos x="36" y="9"/>
                    </a:cxn>
                    <a:cxn ang="0">
                      <a:pos x="31" y="8"/>
                    </a:cxn>
                    <a:cxn ang="0">
                      <a:pos x="28" y="8"/>
                    </a:cxn>
                    <a:cxn ang="0">
                      <a:pos x="25" y="8"/>
                    </a:cxn>
                    <a:cxn ang="0">
                      <a:pos x="21" y="8"/>
                    </a:cxn>
                    <a:cxn ang="0">
                      <a:pos x="18" y="9"/>
                    </a:cxn>
                    <a:cxn ang="0">
                      <a:pos x="14" y="9"/>
                    </a:cxn>
                    <a:cxn ang="0">
                      <a:pos x="10" y="10"/>
                    </a:cxn>
                    <a:cxn ang="0">
                      <a:pos x="6" y="12"/>
                    </a:cxn>
                    <a:cxn ang="0">
                      <a:pos x="3" y="14"/>
                    </a:cxn>
                    <a:cxn ang="0">
                      <a:pos x="0" y="16"/>
                    </a:cxn>
                    <a:cxn ang="0">
                      <a:pos x="0" y="8"/>
                    </a:cxn>
                  </a:cxnLst>
                  <a:rect l="0" t="0" r="r" b="b"/>
                  <a:pathLst>
                    <a:path w="56" h="17">
                      <a:moveTo>
                        <a:pt x="0" y="8"/>
                      </a:moveTo>
                      <a:lnTo>
                        <a:pt x="1" y="6"/>
                      </a:lnTo>
                      <a:lnTo>
                        <a:pt x="3" y="5"/>
                      </a:lnTo>
                      <a:lnTo>
                        <a:pt x="6" y="4"/>
                      </a:lnTo>
                      <a:lnTo>
                        <a:pt x="10" y="2"/>
                      </a:lnTo>
                      <a:lnTo>
                        <a:pt x="13" y="1"/>
                      </a:lnTo>
                      <a:lnTo>
                        <a:pt x="18" y="0"/>
                      </a:lnTo>
                      <a:lnTo>
                        <a:pt x="23" y="0"/>
                      </a:lnTo>
                      <a:lnTo>
                        <a:pt x="26" y="0"/>
                      </a:lnTo>
                      <a:lnTo>
                        <a:pt x="31" y="0"/>
                      </a:lnTo>
                      <a:lnTo>
                        <a:pt x="35" y="1"/>
                      </a:lnTo>
                      <a:lnTo>
                        <a:pt x="39" y="1"/>
                      </a:lnTo>
                      <a:lnTo>
                        <a:pt x="43" y="2"/>
                      </a:lnTo>
                      <a:lnTo>
                        <a:pt x="46" y="4"/>
                      </a:lnTo>
                      <a:lnTo>
                        <a:pt x="50" y="5"/>
                      </a:lnTo>
                      <a:lnTo>
                        <a:pt x="53" y="6"/>
                      </a:lnTo>
                      <a:lnTo>
                        <a:pt x="55" y="8"/>
                      </a:lnTo>
                      <a:lnTo>
                        <a:pt x="55" y="16"/>
                      </a:lnTo>
                      <a:lnTo>
                        <a:pt x="54" y="16"/>
                      </a:lnTo>
                      <a:lnTo>
                        <a:pt x="51" y="14"/>
                      </a:lnTo>
                      <a:lnTo>
                        <a:pt x="48" y="13"/>
                      </a:lnTo>
                      <a:lnTo>
                        <a:pt x="44" y="12"/>
                      </a:lnTo>
                      <a:lnTo>
                        <a:pt x="40" y="10"/>
                      </a:lnTo>
                      <a:lnTo>
                        <a:pt x="36" y="9"/>
                      </a:lnTo>
                      <a:lnTo>
                        <a:pt x="31" y="8"/>
                      </a:lnTo>
                      <a:lnTo>
                        <a:pt x="28" y="8"/>
                      </a:lnTo>
                      <a:lnTo>
                        <a:pt x="25" y="8"/>
                      </a:lnTo>
                      <a:lnTo>
                        <a:pt x="21" y="8"/>
                      </a:lnTo>
                      <a:lnTo>
                        <a:pt x="18" y="9"/>
                      </a:lnTo>
                      <a:lnTo>
                        <a:pt x="14" y="9"/>
                      </a:lnTo>
                      <a:lnTo>
                        <a:pt x="10" y="10"/>
                      </a:lnTo>
                      <a:lnTo>
                        <a:pt x="6" y="12"/>
                      </a:lnTo>
                      <a:lnTo>
                        <a:pt x="3" y="14"/>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27" name="Freeform 214"/>
                <p:cNvSpPr>
                  <a:spLocks/>
                </p:cNvSpPr>
                <p:nvPr/>
              </p:nvSpPr>
              <p:spPr bwMode="auto">
                <a:xfrm>
                  <a:off x="3979" y="2682"/>
                  <a:ext cx="56" cy="17"/>
                </a:xfrm>
                <a:custGeom>
                  <a:avLst/>
                  <a:gdLst/>
                  <a:ahLst/>
                  <a:cxnLst>
                    <a:cxn ang="0">
                      <a:pos x="0" y="8"/>
                    </a:cxn>
                    <a:cxn ang="0">
                      <a:pos x="1" y="6"/>
                    </a:cxn>
                    <a:cxn ang="0">
                      <a:pos x="3" y="5"/>
                    </a:cxn>
                    <a:cxn ang="0">
                      <a:pos x="6" y="4"/>
                    </a:cxn>
                    <a:cxn ang="0">
                      <a:pos x="10" y="2"/>
                    </a:cxn>
                    <a:cxn ang="0">
                      <a:pos x="13" y="1"/>
                    </a:cxn>
                    <a:cxn ang="0">
                      <a:pos x="18" y="0"/>
                    </a:cxn>
                    <a:cxn ang="0">
                      <a:pos x="23" y="0"/>
                    </a:cxn>
                    <a:cxn ang="0">
                      <a:pos x="26" y="0"/>
                    </a:cxn>
                    <a:cxn ang="0">
                      <a:pos x="31" y="0"/>
                    </a:cxn>
                    <a:cxn ang="0">
                      <a:pos x="35" y="0"/>
                    </a:cxn>
                    <a:cxn ang="0">
                      <a:pos x="39" y="1"/>
                    </a:cxn>
                    <a:cxn ang="0">
                      <a:pos x="43" y="2"/>
                    </a:cxn>
                    <a:cxn ang="0">
                      <a:pos x="46" y="4"/>
                    </a:cxn>
                    <a:cxn ang="0">
                      <a:pos x="50" y="5"/>
                    </a:cxn>
                    <a:cxn ang="0">
                      <a:pos x="53" y="6"/>
                    </a:cxn>
                    <a:cxn ang="0">
                      <a:pos x="55" y="8"/>
                    </a:cxn>
                    <a:cxn ang="0">
                      <a:pos x="55" y="16"/>
                    </a:cxn>
                    <a:cxn ang="0">
                      <a:pos x="54" y="14"/>
                    </a:cxn>
                    <a:cxn ang="0">
                      <a:pos x="51" y="13"/>
                    </a:cxn>
                    <a:cxn ang="0">
                      <a:pos x="48" y="12"/>
                    </a:cxn>
                    <a:cxn ang="0">
                      <a:pos x="44" y="12"/>
                    </a:cxn>
                    <a:cxn ang="0">
                      <a:pos x="40" y="10"/>
                    </a:cxn>
                    <a:cxn ang="0">
                      <a:pos x="36" y="9"/>
                    </a:cxn>
                    <a:cxn ang="0">
                      <a:pos x="31" y="8"/>
                    </a:cxn>
                    <a:cxn ang="0">
                      <a:pos x="28" y="8"/>
                    </a:cxn>
                    <a:cxn ang="0">
                      <a:pos x="25" y="8"/>
                    </a:cxn>
                    <a:cxn ang="0">
                      <a:pos x="21" y="8"/>
                    </a:cxn>
                    <a:cxn ang="0">
                      <a:pos x="18" y="8"/>
                    </a:cxn>
                    <a:cxn ang="0">
                      <a:pos x="14" y="9"/>
                    </a:cxn>
                    <a:cxn ang="0">
                      <a:pos x="10" y="10"/>
                    </a:cxn>
                    <a:cxn ang="0">
                      <a:pos x="6" y="12"/>
                    </a:cxn>
                    <a:cxn ang="0">
                      <a:pos x="3" y="13"/>
                    </a:cxn>
                    <a:cxn ang="0">
                      <a:pos x="0" y="16"/>
                    </a:cxn>
                    <a:cxn ang="0">
                      <a:pos x="0" y="8"/>
                    </a:cxn>
                  </a:cxnLst>
                  <a:rect l="0" t="0" r="r" b="b"/>
                  <a:pathLst>
                    <a:path w="56" h="17">
                      <a:moveTo>
                        <a:pt x="0" y="8"/>
                      </a:moveTo>
                      <a:lnTo>
                        <a:pt x="1" y="6"/>
                      </a:lnTo>
                      <a:lnTo>
                        <a:pt x="3" y="5"/>
                      </a:lnTo>
                      <a:lnTo>
                        <a:pt x="6" y="4"/>
                      </a:lnTo>
                      <a:lnTo>
                        <a:pt x="10" y="2"/>
                      </a:lnTo>
                      <a:lnTo>
                        <a:pt x="13" y="1"/>
                      </a:lnTo>
                      <a:lnTo>
                        <a:pt x="18" y="0"/>
                      </a:lnTo>
                      <a:lnTo>
                        <a:pt x="23" y="0"/>
                      </a:lnTo>
                      <a:lnTo>
                        <a:pt x="26" y="0"/>
                      </a:lnTo>
                      <a:lnTo>
                        <a:pt x="31" y="0"/>
                      </a:lnTo>
                      <a:lnTo>
                        <a:pt x="35" y="0"/>
                      </a:lnTo>
                      <a:lnTo>
                        <a:pt x="39" y="1"/>
                      </a:lnTo>
                      <a:lnTo>
                        <a:pt x="43" y="2"/>
                      </a:lnTo>
                      <a:lnTo>
                        <a:pt x="46" y="4"/>
                      </a:lnTo>
                      <a:lnTo>
                        <a:pt x="50" y="5"/>
                      </a:lnTo>
                      <a:lnTo>
                        <a:pt x="53" y="6"/>
                      </a:lnTo>
                      <a:lnTo>
                        <a:pt x="55" y="8"/>
                      </a:lnTo>
                      <a:lnTo>
                        <a:pt x="55" y="16"/>
                      </a:lnTo>
                      <a:lnTo>
                        <a:pt x="54" y="14"/>
                      </a:lnTo>
                      <a:lnTo>
                        <a:pt x="51" y="13"/>
                      </a:lnTo>
                      <a:lnTo>
                        <a:pt x="48" y="12"/>
                      </a:lnTo>
                      <a:lnTo>
                        <a:pt x="44" y="12"/>
                      </a:lnTo>
                      <a:lnTo>
                        <a:pt x="40" y="10"/>
                      </a:lnTo>
                      <a:lnTo>
                        <a:pt x="36" y="9"/>
                      </a:lnTo>
                      <a:lnTo>
                        <a:pt x="31" y="8"/>
                      </a:lnTo>
                      <a:lnTo>
                        <a:pt x="28" y="8"/>
                      </a:lnTo>
                      <a:lnTo>
                        <a:pt x="25" y="8"/>
                      </a:lnTo>
                      <a:lnTo>
                        <a:pt x="21" y="8"/>
                      </a:lnTo>
                      <a:lnTo>
                        <a:pt x="18" y="8"/>
                      </a:lnTo>
                      <a:lnTo>
                        <a:pt x="14" y="9"/>
                      </a:lnTo>
                      <a:lnTo>
                        <a:pt x="10" y="10"/>
                      </a:lnTo>
                      <a:lnTo>
                        <a:pt x="6" y="12"/>
                      </a:lnTo>
                      <a:lnTo>
                        <a:pt x="3"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grpSp>
          <p:nvGrpSpPr>
            <p:cNvPr id="170" name="Group 215"/>
            <p:cNvGrpSpPr>
              <a:grpSpLocks/>
            </p:cNvGrpSpPr>
            <p:nvPr/>
          </p:nvGrpSpPr>
          <p:grpSpPr bwMode="auto">
            <a:xfrm>
              <a:off x="4034" y="2610"/>
              <a:ext cx="85" cy="270"/>
              <a:chOff x="4034" y="2610"/>
              <a:chExt cx="85" cy="270"/>
            </a:xfrm>
          </p:grpSpPr>
          <p:grpSp>
            <p:nvGrpSpPr>
              <p:cNvPr id="171" name="Group 216"/>
              <p:cNvGrpSpPr>
                <a:grpSpLocks/>
              </p:cNvGrpSpPr>
              <p:nvPr/>
            </p:nvGrpSpPr>
            <p:grpSpPr bwMode="auto">
              <a:xfrm>
                <a:off x="4034" y="2610"/>
                <a:ext cx="85" cy="270"/>
                <a:chOff x="4034" y="2610"/>
                <a:chExt cx="85" cy="270"/>
              </a:xfrm>
            </p:grpSpPr>
            <p:sp>
              <p:nvSpPr>
                <p:cNvPr id="221" name="Freeform 217"/>
                <p:cNvSpPr>
                  <a:spLocks/>
                </p:cNvSpPr>
                <p:nvPr/>
              </p:nvSpPr>
              <p:spPr bwMode="auto">
                <a:xfrm>
                  <a:off x="4091" y="2617"/>
                  <a:ext cx="28" cy="263"/>
                </a:xfrm>
                <a:custGeom>
                  <a:avLst/>
                  <a:gdLst/>
                  <a:ahLst/>
                  <a:cxnLst>
                    <a:cxn ang="0">
                      <a:pos x="0" y="0"/>
                    </a:cxn>
                    <a:cxn ang="0">
                      <a:pos x="27" y="41"/>
                    </a:cxn>
                    <a:cxn ang="0">
                      <a:pos x="27" y="262"/>
                    </a:cxn>
                    <a:cxn ang="0">
                      <a:pos x="0" y="262"/>
                    </a:cxn>
                    <a:cxn ang="0">
                      <a:pos x="0" y="0"/>
                    </a:cxn>
                  </a:cxnLst>
                  <a:rect l="0" t="0" r="r" b="b"/>
                  <a:pathLst>
                    <a:path w="28" h="263">
                      <a:moveTo>
                        <a:pt x="0" y="0"/>
                      </a:moveTo>
                      <a:lnTo>
                        <a:pt x="27" y="41"/>
                      </a:lnTo>
                      <a:lnTo>
                        <a:pt x="27" y="262"/>
                      </a:lnTo>
                      <a:lnTo>
                        <a:pt x="0" y="262"/>
                      </a:lnTo>
                      <a:lnTo>
                        <a:pt x="0"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22" name="Freeform 218"/>
                <p:cNvSpPr>
                  <a:spLocks/>
                </p:cNvSpPr>
                <p:nvPr/>
              </p:nvSpPr>
              <p:spPr bwMode="auto">
                <a:xfrm>
                  <a:off x="4034" y="2610"/>
                  <a:ext cx="57" cy="269"/>
                </a:xfrm>
                <a:custGeom>
                  <a:avLst/>
                  <a:gdLst/>
                  <a:ahLst/>
                  <a:cxnLst>
                    <a:cxn ang="0">
                      <a:pos x="0" y="268"/>
                    </a:cxn>
                    <a:cxn ang="0">
                      <a:pos x="0" y="5"/>
                    </a:cxn>
                    <a:cxn ang="0">
                      <a:pos x="2" y="3"/>
                    </a:cxn>
                    <a:cxn ang="0">
                      <a:pos x="7" y="2"/>
                    </a:cxn>
                    <a:cxn ang="0">
                      <a:pos x="13" y="0"/>
                    </a:cxn>
                    <a:cxn ang="0">
                      <a:pos x="18" y="0"/>
                    </a:cxn>
                    <a:cxn ang="0">
                      <a:pos x="23" y="0"/>
                    </a:cxn>
                    <a:cxn ang="0">
                      <a:pos x="27" y="0"/>
                    </a:cxn>
                    <a:cxn ang="0">
                      <a:pos x="30" y="0"/>
                    </a:cxn>
                    <a:cxn ang="0">
                      <a:pos x="33" y="0"/>
                    </a:cxn>
                    <a:cxn ang="0">
                      <a:pos x="36" y="0"/>
                    </a:cxn>
                    <a:cxn ang="0">
                      <a:pos x="39" y="0"/>
                    </a:cxn>
                    <a:cxn ang="0">
                      <a:pos x="41" y="1"/>
                    </a:cxn>
                    <a:cxn ang="0">
                      <a:pos x="45" y="2"/>
                    </a:cxn>
                    <a:cxn ang="0">
                      <a:pos x="51" y="3"/>
                    </a:cxn>
                    <a:cxn ang="0">
                      <a:pos x="53" y="4"/>
                    </a:cxn>
                    <a:cxn ang="0">
                      <a:pos x="56" y="5"/>
                    </a:cxn>
                    <a:cxn ang="0">
                      <a:pos x="56" y="268"/>
                    </a:cxn>
                    <a:cxn ang="0">
                      <a:pos x="0" y="268"/>
                    </a:cxn>
                  </a:cxnLst>
                  <a:rect l="0" t="0" r="r" b="b"/>
                  <a:pathLst>
                    <a:path w="57" h="269">
                      <a:moveTo>
                        <a:pt x="0" y="268"/>
                      </a:moveTo>
                      <a:lnTo>
                        <a:pt x="0" y="5"/>
                      </a:lnTo>
                      <a:lnTo>
                        <a:pt x="2" y="3"/>
                      </a:lnTo>
                      <a:lnTo>
                        <a:pt x="7" y="2"/>
                      </a:lnTo>
                      <a:lnTo>
                        <a:pt x="13" y="0"/>
                      </a:lnTo>
                      <a:lnTo>
                        <a:pt x="18" y="0"/>
                      </a:lnTo>
                      <a:lnTo>
                        <a:pt x="23" y="0"/>
                      </a:lnTo>
                      <a:lnTo>
                        <a:pt x="27" y="0"/>
                      </a:lnTo>
                      <a:lnTo>
                        <a:pt x="30" y="0"/>
                      </a:lnTo>
                      <a:lnTo>
                        <a:pt x="33" y="0"/>
                      </a:lnTo>
                      <a:lnTo>
                        <a:pt x="36" y="0"/>
                      </a:lnTo>
                      <a:lnTo>
                        <a:pt x="39" y="0"/>
                      </a:lnTo>
                      <a:lnTo>
                        <a:pt x="41" y="1"/>
                      </a:lnTo>
                      <a:lnTo>
                        <a:pt x="45" y="2"/>
                      </a:lnTo>
                      <a:lnTo>
                        <a:pt x="51" y="3"/>
                      </a:lnTo>
                      <a:lnTo>
                        <a:pt x="53" y="4"/>
                      </a:lnTo>
                      <a:lnTo>
                        <a:pt x="56" y="5"/>
                      </a:lnTo>
                      <a:lnTo>
                        <a:pt x="56" y="268"/>
                      </a:lnTo>
                      <a:lnTo>
                        <a:pt x="0" y="268"/>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172" name="Group 219"/>
              <p:cNvGrpSpPr>
                <a:grpSpLocks/>
              </p:cNvGrpSpPr>
              <p:nvPr/>
            </p:nvGrpSpPr>
            <p:grpSpPr bwMode="auto">
              <a:xfrm>
                <a:off x="4034" y="2682"/>
                <a:ext cx="57" cy="156"/>
                <a:chOff x="4034" y="2682"/>
                <a:chExt cx="57" cy="156"/>
              </a:xfrm>
            </p:grpSpPr>
            <p:sp>
              <p:nvSpPr>
                <p:cNvPr id="218" name="Freeform 220"/>
                <p:cNvSpPr>
                  <a:spLocks/>
                </p:cNvSpPr>
                <p:nvPr/>
              </p:nvSpPr>
              <p:spPr bwMode="auto">
                <a:xfrm>
                  <a:off x="4034" y="2806"/>
                  <a:ext cx="57" cy="17"/>
                </a:xfrm>
                <a:custGeom>
                  <a:avLst/>
                  <a:gdLst/>
                  <a:ahLst/>
                  <a:cxnLst>
                    <a:cxn ang="0">
                      <a:pos x="0" y="8"/>
                    </a:cxn>
                    <a:cxn ang="0">
                      <a:pos x="2" y="6"/>
                    </a:cxn>
                    <a:cxn ang="0">
                      <a:pos x="4" y="5"/>
                    </a:cxn>
                    <a:cxn ang="0">
                      <a:pos x="7" y="4"/>
                    </a:cxn>
                    <a:cxn ang="0">
                      <a:pos x="11" y="2"/>
                    </a:cxn>
                    <a:cxn ang="0">
                      <a:pos x="14" y="1"/>
                    </a:cxn>
                    <a:cxn ang="0">
                      <a:pos x="19" y="0"/>
                    </a:cxn>
                    <a:cxn ang="0">
                      <a:pos x="24" y="0"/>
                    </a:cxn>
                    <a:cxn ang="0">
                      <a:pos x="27" y="0"/>
                    </a:cxn>
                    <a:cxn ang="0">
                      <a:pos x="32" y="0"/>
                    </a:cxn>
                    <a:cxn ang="0">
                      <a:pos x="36" y="0"/>
                    </a:cxn>
                    <a:cxn ang="0">
                      <a:pos x="40" y="1"/>
                    </a:cxn>
                    <a:cxn ang="0">
                      <a:pos x="44" y="1"/>
                    </a:cxn>
                    <a:cxn ang="0">
                      <a:pos x="47" y="4"/>
                    </a:cxn>
                    <a:cxn ang="0">
                      <a:pos x="51" y="5"/>
                    </a:cxn>
                    <a:cxn ang="0">
                      <a:pos x="54" y="6"/>
                    </a:cxn>
                    <a:cxn ang="0">
                      <a:pos x="56" y="8"/>
                    </a:cxn>
                    <a:cxn ang="0">
                      <a:pos x="56" y="16"/>
                    </a:cxn>
                    <a:cxn ang="0">
                      <a:pos x="55" y="14"/>
                    </a:cxn>
                    <a:cxn ang="0">
                      <a:pos x="52" y="13"/>
                    </a:cxn>
                    <a:cxn ang="0">
                      <a:pos x="49" y="12"/>
                    </a:cxn>
                    <a:cxn ang="0">
                      <a:pos x="45" y="10"/>
                    </a:cxn>
                    <a:cxn ang="0">
                      <a:pos x="41" y="9"/>
                    </a:cxn>
                    <a:cxn ang="0">
                      <a:pos x="37" y="8"/>
                    </a:cxn>
                    <a:cxn ang="0">
                      <a:pos x="33" y="8"/>
                    </a:cxn>
                    <a:cxn ang="0">
                      <a:pos x="29" y="8"/>
                    </a:cxn>
                    <a:cxn ang="0">
                      <a:pos x="26" y="8"/>
                    </a:cxn>
                    <a:cxn ang="0">
                      <a:pos x="22" y="8"/>
                    </a:cxn>
                    <a:cxn ang="0">
                      <a:pos x="19" y="8"/>
                    </a:cxn>
                    <a:cxn ang="0">
                      <a:pos x="15" y="9"/>
                    </a:cxn>
                    <a:cxn ang="0">
                      <a:pos x="11" y="10"/>
                    </a:cxn>
                    <a:cxn ang="0">
                      <a:pos x="7" y="12"/>
                    </a:cxn>
                    <a:cxn ang="0">
                      <a:pos x="4" y="13"/>
                    </a:cxn>
                    <a:cxn ang="0">
                      <a:pos x="0" y="16"/>
                    </a:cxn>
                    <a:cxn ang="0">
                      <a:pos x="0" y="8"/>
                    </a:cxn>
                  </a:cxnLst>
                  <a:rect l="0" t="0" r="r" b="b"/>
                  <a:pathLst>
                    <a:path w="57" h="17">
                      <a:moveTo>
                        <a:pt x="0" y="8"/>
                      </a:moveTo>
                      <a:lnTo>
                        <a:pt x="2" y="6"/>
                      </a:lnTo>
                      <a:lnTo>
                        <a:pt x="4" y="5"/>
                      </a:lnTo>
                      <a:lnTo>
                        <a:pt x="7" y="4"/>
                      </a:lnTo>
                      <a:lnTo>
                        <a:pt x="11" y="2"/>
                      </a:lnTo>
                      <a:lnTo>
                        <a:pt x="14" y="1"/>
                      </a:lnTo>
                      <a:lnTo>
                        <a:pt x="19" y="0"/>
                      </a:lnTo>
                      <a:lnTo>
                        <a:pt x="24" y="0"/>
                      </a:lnTo>
                      <a:lnTo>
                        <a:pt x="27" y="0"/>
                      </a:lnTo>
                      <a:lnTo>
                        <a:pt x="32" y="0"/>
                      </a:lnTo>
                      <a:lnTo>
                        <a:pt x="36" y="0"/>
                      </a:lnTo>
                      <a:lnTo>
                        <a:pt x="40" y="1"/>
                      </a:lnTo>
                      <a:lnTo>
                        <a:pt x="44" y="1"/>
                      </a:lnTo>
                      <a:lnTo>
                        <a:pt x="47" y="4"/>
                      </a:lnTo>
                      <a:lnTo>
                        <a:pt x="51" y="5"/>
                      </a:lnTo>
                      <a:lnTo>
                        <a:pt x="54" y="6"/>
                      </a:lnTo>
                      <a:lnTo>
                        <a:pt x="56" y="8"/>
                      </a:lnTo>
                      <a:lnTo>
                        <a:pt x="56" y="16"/>
                      </a:lnTo>
                      <a:lnTo>
                        <a:pt x="55" y="14"/>
                      </a:lnTo>
                      <a:lnTo>
                        <a:pt x="52" y="13"/>
                      </a:lnTo>
                      <a:lnTo>
                        <a:pt x="49" y="12"/>
                      </a:lnTo>
                      <a:lnTo>
                        <a:pt x="45" y="10"/>
                      </a:lnTo>
                      <a:lnTo>
                        <a:pt x="41" y="9"/>
                      </a:lnTo>
                      <a:lnTo>
                        <a:pt x="37" y="8"/>
                      </a:lnTo>
                      <a:lnTo>
                        <a:pt x="33" y="8"/>
                      </a:lnTo>
                      <a:lnTo>
                        <a:pt x="29" y="8"/>
                      </a:lnTo>
                      <a:lnTo>
                        <a:pt x="26" y="8"/>
                      </a:lnTo>
                      <a:lnTo>
                        <a:pt x="22" y="8"/>
                      </a:lnTo>
                      <a:lnTo>
                        <a:pt x="19" y="8"/>
                      </a:lnTo>
                      <a:lnTo>
                        <a:pt x="15" y="9"/>
                      </a:lnTo>
                      <a:lnTo>
                        <a:pt x="11" y="10"/>
                      </a:lnTo>
                      <a:lnTo>
                        <a:pt x="7" y="12"/>
                      </a:lnTo>
                      <a:lnTo>
                        <a:pt x="4"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19" name="Freeform 221"/>
                <p:cNvSpPr>
                  <a:spLocks/>
                </p:cNvSpPr>
                <p:nvPr/>
              </p:nvSpPr>
              <p:spPr bwMode="auto">
                <a:xfrm>
                  <a:off x="4034" y="2821"/>
                  <a:ext cx="57" cy="17"/>
                </a:xfrm>
                <a:custGeom>
                  <a:avLst/>
                  <a:gdLst/>
                  <a:ahLst/>
                  <a:cxnLst>
                    <a:cxn ang="0">
                      <a:pos x="0" y="8"/>
                    </a:cxn>
                    <a:cxn ang="0">
                      <a:pos x="1" y="6"/>
                    </a:cxn>
                    <a:cxn ang="0">
                      <a:pos x="3" y="5"/>
                    </a:cxn>
                    <a:cxn ang="0">
                      <a:pos x="6" y="4"/>
                    </a:cxn>
                    <a:cxn ang="0">
                      <a:pos x="10" y="2"/>
                    </a:cxn>
                    <a:cxn ang="0">
                      <a:pos x="14" y="1"/>
                    </a:cxn>
                    <a:cxn ang="0">
                      <a:pos x="18" y="0"/>
                    </a:cxn>
                    <a:cxn ang="0">
                      <a:pos x="23" y="0"/>
                    </a:cxn>
                    <a:cxn ang="0">
                      <a:pos x="26" y="0"/>
                    </a:cxn>
                    <a:cxn ang="0">
                      <a:pos x="31" y="0"/>
                    </a:cxn>
                    <a:cxn ang="0">
                      <a:pos x="36" y="1"/>
                    </a:cxn>
                    <a:cxn ang="0">
                      <a:pos x="39" y="1"/>
                    </a:cxn>
                    <a:cxn ang="0">
                      <a:pos x="43" y="2"/>
                    </a:cxn>
                    <a:cxn ang="0">
                      <a:pos x="47" y="4"/>
                    </a:cxn>
                    <a:cxn ang="0">
                      <a:pos x="51" y="5"/>
                    </a:cxn>
                    <a:cxn ang="0">
                      <a:pos x="54" y="6"/>
                    </a:cxn>
                    <a:cxn ang="0">
                      <a:pos x="56" y="8"/>
                    </a:cxn>
                    <a:cxn ang="0">
                      <a:pos x="56" y="16"/>
                    </a:cxn>
                    <a:cxn ang="0">
                      <a:pos x="54" y="16"/>
                    </a:cxn>
                    <a:cxn ang="0">
                      <a:pos x="51" y="14"/>
                    </a:cxn>
                    <a:cxn ang="0">
                      <a:pos x="48" y="13"/>
                    </a:cxn>
                    <a:cxn ang="0">
                      <a:pos x="45" y="12"/>
                    </a:cxn>
                    <a:cxn ang="0">
                      <a:pos x="40" y="10"/>
                    </a:cxn>
                    <a:cxn ang="0">
                      <a:pos x="36" y="9"/>
                    </a:cxn>
                    <a:cxn ang="0">
                      <a:pos x="32" y="8"/>
                    </a:cxn>
                    <a:cxn ang="0">
                      <a:pos x="28" y="8"/>
                    </a:cxn>
                    <a:cxn ang="0">
                      <a:pos x="25" y="8"/>
                    </a:cxn>
                    <a:cxn ang="0">
                      <a:pos x="22" y="8"/>
                    </a:cxn>
                    <a:cxn ang="0">
                      <a:pos x="18" y="9"/>
                    </a:cxn>
                    <a:cxn ang="0">
                      <a:pos x="14" y="9"/>
                    </a:cxn>
                    <a:cxn ang="0">
                      <a:pos x="10" y="10"/>
                    </a:cxn>
                    <a:cxn ang="0">
                      <a:pos x="7" y="12"/>
                    </a:cxn>
                    <a:cxn ang="0">
                      <a:pos x="3" y="14"/>
                    </a:cxn>
                    <a:cxn ang="0">
                      <a:pos x="0" y="16"/>
                    </a:cxn>
                    <a:cxn ang="0">
                      <a:pos x="0" y="8"/>
                    </a:cxn>
                  </a:cxnLst>
                  <a:rect l="0" t="0" r="r" b="b"/>
                  <a:pathLst>
                    <a:path w="57" h="17">
                      <a:moveTo>
                        <a:pt x="0" y="8"/>
                      </a:moveTo>
                      <a:lnTo>
                        <a:pt x="1" y="6"/>
                      </a:lnTo>
                      <a:lnTo>
                        <a:pt x="3" y="5"/>
                      </a:lnTo>
                      <a:lnTo>
                        <a:pt x="6" y="4"/>
                      </a:lnTo>
                      <a:lnTo>
                        <a:pt x="10" y="2"/>
                      </a:lnTo>
                      <a:lnTo>
                        <a:pt x="14" y="1"/>
                      </a:lnTo>
                      <a:lnTo>
                        <a:pt x="18" y="0"/>
                      </a:lnTo>
                      <a:lnTo>
                        <a:pt x="23" y="0"/>
                      </a:lnTo>
                      <a:lnTo>
                        <a:pt x="26" y="0"/>
                      </a:lnTo>
                      <a:lnTo>
                        <a:pt x="31" y="0"/>
                      </a:lnTo>
                      <a:lnTo>
                        <a:pt x="36" y="1"/>
                      </a:lnTo>
                      <a:lnTo>
                        <a:pt x="39" y="1"/>
                      </a:lnTo>
                      <a:lnTo>
                        <a:pt x="43" y="2"/>
                      </a:lnTo>
                      <a:lnTo>
                        <a:pt x="47" y="4"/>
                      </a:lnTo>
                      <a:lnTo>
                        <a:pt x="51" y="5"/>
                      </a:lnTo>
                      <a:lnTo>
                        <a:pt x="54" y="6"/>
                      </a:lnTo>
                      <a:lnTo>
                        <a:pt x="56" y="8"/>
                      </a:lnTo>
                      <a:lnTo>
                        <a:pt x="56" y="16"/>
                      </a:lnTo>
                      <a:lnTo>
                        <a:pt x="54" y="16"/>
                      </a:lnTo>
                      <a:lnTo>
                        <a:pt x="51" y="14"/>
                      </a:lnTo>
                      <a:lnTo>
                        <a:pt x="48" y="13"/>
                      </a:lnTo>
                      <a:lnTo>
                        <a:pt x="45" y="12"/>
                      </a:lnTo>
                      <a:lnTo>
                        <a:pt x="40" y="10"/>
                      </a:lnTo>
                      <a:lnTo>
                        <a:pt x="36" y="9"/>
                      </a:lnTo>
                      <a:lnTo>
                        <a:pt x="32" y="8"/>
                      </a:lnTo>
                      <a:lnTo>
                        <a:pt x="28" y="8"/>
                      </a:lnTo>
                      <a:lnTo>
                        <a:pt x="25" y="8"/>
                      </a:lnTo>
                      <a:lnTo>
                        <a:pt x="22" y="8"/>
                      </a:lnTo>
                      <a:lnTo>
                        <a:pt x="18" y="9"/>
                      </a:lnTo>
                      <a:lnTo>
                        <a:pt x="14" y="9"/>
                      </a:lnTo>
                      <a:lnTo>
                        <a:pt x="10" y="10"/>
                      </a:lnTo>
                      <a:lnTo>
                        <a:pt x="7" y="12"/>
                      </a:lnTo>
                      <a:lnTo>
                        <a:pt x="3" y="14"/>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20" name="Freeform 222"/>
                <p:cNvSpPr>
                  <a:spLocks/>
                </p:cNvSpPr>
                <p:nvPr/>
              </p:nvSpPr>
              <p:spPr bwMode="auto">
                <a:xfrm>
                  <a:off x="4034" y="2682"/>
                  <a:ext cx="57" cy="17"/>
                </a:xfrm>
                <a:custGeom>
                  <a:avLst/>
                  <a:gdLst/>
                  <a:ahLst/>
                  <a:cxnLst>
                    <a:cxn ang="0">
                      <a:pos x="0" y="8"/>
                    </a:cxn>
                    <a:cxn ang="0">
                      <a:pos x="1" y="6"/>
                    </a:cxn>
                    <a:cxn ang="0">
                      <a:pos x="3" y="5"/>
                    </a:cxn>
                    <a:cxn ang="0">
                      <a:pos x="6" y="4"/>
                    </a:cxn>
                    <a:cxn ang="0">
                      <a:pos x="10" y="2"/>
                    </a:cxn>
                    <a:cxn ang="0">
                      <a:pos x="14" y="1"/>
                    </a:cxn>
                    <a:cxn ang="0">
                      <a:pos x="18" y="0"/>
                    </a:cxn>
                    <a:cxn ang="0">
                      <a:pos x="23" y="0"/>
                    </a:cxn>
                    <a:cxn ang="0">
                      <a:pos x="26" y="0"/>
                    </a:cxn>
                    <a:cxn ang="0">
                      <a:pos x="31" y="0"/>
                    </a:cxn>
                    <a:cxn ang="0">
                      <a:pos x="36" y="0"/>
                    </a:cxn>
                    <a:cxn ang="0">
                      <a:pos x="39" y="1"/>
                    </a:cxn>
                    <a:cxn ang="0">
                      <a:pos x="43" y="2"/>
                    </a:cxn>
                    <a:cxn ang="0">
                      <a:pos x="47" y="4"/>
                    </a:cxn>
                    <a:cxn ang="0">
                      <a:pos x="51" y="5"/>
                    </a:cxn>
                    <a:cxn ang="0">
                      <a:pos x="54" y="6"/>
                    </a:cxn>
                    <a:cxn ang="0">
                      <a:pos x="56" y="8"/>
                    </a:cxn>
                    <a:cxn ang="0">
                      <a:pos x="56" y="16"/>
                    </a:cxn>
                    <a:cxn ang="0">
                      <a:pos x="54" y="14"/>
                    </a:cxn>
                    <a:cxn ang="0">
                      <a:pos x="51" y="13"/>
                    </a:cxn>
                    <a:cxn ang="0">
                      <a:pos x="48" y="12"/>
                    </a:cxn>
                    <a:cxn ang="0">
                      <a:pos x="45" y="12"/>
                    </a:cxn>
                    <a:cxn ang="0">
                      <a:pos x="40" y="10"/>
                    </a:cxn>
                    <a:cxn ang="0">
                      <a:pos x="36" y="9"/>
                    </a:cxn>
                    <a:cxn ang="0">
                      <a:pos x="32" y="8"/>
                    </a:cxn>
                    <a:cxn ang="0">
                      <a:pos x="28" y="8"/>
                    </a:cxn>
                    <a:cxn ang="0">
                      <a:pos x="25" y="8"/>
                    </a:cxn>
                    <a:cxn ang="0">
                      <a:pos x="22" y="8"/>
                    </a:cxn>
                    <a:cxn ang="0">
                      <a:pos x="18" y="8"/>
                    </a:cxn>
                    <a:cxn ang="0">
                      <a:pos x="14" y="9"/>
                    </a:cxn>
                    <a:cxn ang="0">
                      <a:pos x="10" y="10"/>
                    </a:cxn>
                    <a:cxn ang="0">
                      <a:pos x="7" y="12"/>
                    </a:cxn>
                    <a:cxn ang="0">
                      <a:pos x="3" y="13"/>
                    </a:cxn>
                    <a:cxn ang="0">
                      <a:pos x="0" y="16"/>
                    </a:cxn>
                    <a:cxn ang="0">
                      <a:pos x="0" y="8"/>
                    </a:cxn>
                  </a:cxnLst>
                  <a:rect l="0" t="0" r="r" b="b"/>
                  <a:pathLst>
                    <a:path w="57" h="17">
                      <a:moveTo>
                        <a:pt x="0" y="8"/>
                      </a:moveTo>
                      <a:lnTo>
                        <a:pt x="1" y="6"/>
                      </a:lnTo>
                      <a:lnTo>
                        <a:pt x="3" y="5"/>
                      </a:lnTo>
                      <a:lnTo>
                        <a:pt x="6" y="4"/>
                      </a:lnTo>
                      <a:lnTo>
                        <a:pt x="10" y="2"/>
                      </a:lnTo>
                      <a:lnTo>
                        <a:pt x="14" y="1"/>
                      </a:lnTo>
                      <a:lnTo>
                        <a:pt x="18" y="0"/>
                      </a:lnTo>
                      <a:lnTo>
                        <a:pt x="23" y="0"/>
                      </a:lnTo>
                      <a:lnTo>
                        <a:pt x="26" y="0"/>
                      </a:lnTo>
                      <a:lnTo>
                        <a:pt x="31" y="0"/>
                      </a:lnTo>
                      <a:lnTo>
                        <a:pt x="36" y="0"/>
                      </a:lnTo>
                      <a:lnTo>
                        <a:pt x="39" y="1"/>
                      </a:lnTo>
                      <a:lnTo>
                        <a:pt x="43" y="2"/>
                      </a:lnTo>
                      <a:lnTo>
                        <a:pt x="47" y="4"/>
                      </a:lnTo>
                      <a:lnTo>
                        <a:pt x="51" y="5"/>
                      </a:lnTo>
                      <a:lnTo>
                        <a:pt x="54" y="6"/>
                      </a:lnTo>
                      <a:lnTo>
                        <a:pt x="56" y="8"/>
                      </a:lnTo>
                      <a:lnTo>
                        <a:pt x="56" y="16"/>
                      </a:lnTo>
                      <a:lnTo>
                        <a:pt x="54" y="14"/>
                      </a:lnTo>
                      <a:lnTo>
                        <a:pt x="51" y="13"/>
                      </a:lnTo>
                      <a:lnTo>
                        <a:pt x="48" y="12"/>
                      </a:lnTo>
                      <a:lnTo>
                        <a:pt x="45" y="12"/>
                      </a:lnTo>
                      <a:lnTo>
                        <a:pt x="40" y="10"/>
                      </a:lnTo>
                      <a:lnTo>
                        <a:pt x="36" y="9"/>
                      </a:lnTo>
                      <a:lnTo>
                        <a:pt x="32" y="8"/>
                      </a:lnTo>
                      <a:lnTo>
                        <a:pt x="28" y="8"/>
                      </a:lnTo>
                      <a:lnTo>
                        <a:pt x="25" y="8"/>
                      </a:lnTo>
                      <a:lnTo>
                        <a:pt x="22" y="8"/>
                      </a:lnTo>
                      <a:lnTo>
                        <a:pt x="18" y="8"/>
                      </a:lnTo>
                      <a:lnTo>
                        <a:pt x="14" y="9"/>
                      </a:lnTo>
                      <a:lnTo>
                        <a:pt x="10" y="10"/>
                      </a:lnTo>
                      <a:lnTo>
                        <a:pt x="7" y="12"/>
                      </a:lnTo>
                      <a:lnTo>
                        <a:pt x="3"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grpSp>
          <p:nvGrpSpPr>
            <p:cNvPr id="173" name="Group 223"/>
            <p:cNvGrpSpPr>
              <a:grpSpLocks/>
            </p:cNvGrpSpPr>
            <p:nvPr/>
          </p:nvGrpSpPr>
          <p:grpSpPr bwMode="auto">
            <a:xfrm>
              <a:off x="4090" y="2610"/>
              <a:ext cx="84" cy="270"/>
              <a:chOff x="4090" y="2610"/>
              <a:chExt cx="84" cy="270"/>
            </a:xfrm>
          </p:grpSpPr>
          <p:grpSp>
            <p:nvGrpSpPr>
              <p:cNvPr id="182" name="Group 224"/>
              <p:cNvGrpSpPr>
                <a:grpSpLocks/>
              </p:cNvGrpSpPr>
              <p:nvPr/>
            </p:nvGrpSpPr>
            <p:grpSpPr bwMode="auto">
              <a:xfrm>
                <a:off x="4090" y="2610"/>
                <a:ext cx="84" cy="270"/>
                <a:chOff x="4090" y="2610"/>
                <a:chExt cx="84" cy="270"/>
              </a:xfrm>
            </p:grpSpPr>
            <p:sp>
              <p:nvSpPr>
                <p:cNvPr id="214" name="Freeform 225"/>
                <p:cNvSpPr>
                  <a:spLocks/>
                </p:cNvSpPr>
                <p:nvPr/>
              </p:nvSpPr>
              <p:spPr bwMode="auto">
                <a:xfrm>
                  <a:off x="4090" y="2610"/>
                  <a:ext cx="58" cy="269"/>
                </a:xfrm>
                <a:custGeom>
                  <a:avLst/>
                  <a:gdLst/>
                  <a:ahLst/>
                  <a:cxnLst>
                    <a:cxn ang="0">
                      <a:pos x="0" y="268"/>
                    </a:cxn>
                    <a:cxn ang="0">
                      <a:pos x="0" y="5"/>
                    </a:cxn>
                    <a:cxn ang="0">
                      <a:pos x="3" y="3"/>
                    </a:cxn>
                    <a:cxn ang="0">
                      <a:pos x="8" y="2"/>
                    </a:cxn>
                    <a:cxn ang="0">
                      <a:pos x="14" y="0"/>
                    </a:cxn>
                    <a:cxn ang="0">
                      <a:pos x="19" y="0"/>
                    </a:cxn>
                    <a:cxn ang="0">
                      <a:pos x="24" y="0"/>
                    </a:cxn>
                    <a:cxn ang="0">
                      <a:pos x="28" y="0"/>
                    </a:cxn>
                    <a:cxn ang="0">
                      <a:pos x="31" y="0"/>
                    </a:cxn>
                    <a:cxn ang="0">
                      <a:pos x="34" y="0"/>
                    </a:cxn>
                    <a:cxn ang="0">
                      <a:pos x="37" y="0"/>
                    </a:cxn>
                    <a:cxn ang="0">
                      <a:pos x="40" y="0"/>
                    </a:cxn>
                    <a:cxn ang="0">
                      <a:pos x="42" y="1"/>
                    </a:cxn>
                    <a:cxn ang="0">
                      <a:pos x="46" y="2"/>
                    </a:cxn>
                    <a:cxn ang="0">
                      <a:pos x="51" y="3"/>
                    </a:cxn>
                    <a:cxn ang="0">
                      <a:pos x="54" y="4"/>
                    </a:cxn>
                    <a:cxn ang="0">
                      <a:pos x="57" y="5"/>
                    </a:cxn>
                    <a:cxn ang="0">
                      <a:pos x="57" y="268"/>
                    </a:cxn>
                    <a:cxn ang="0">
                      <a:pos x="0" y="268"/>
                    </a:cxn>
                  </a:cxnLst>
                  <a:rect l="0" t="0" r="r" b="b"/>
                  <a:pathLst>
                    <a:path w="58" h="269">
                      <a:moveTo>
                        <a:pt x="0" y="268"/>
                      </a:moveTo>
                      <a:lnTo>
                        <a:pt x="0" y="5"/>
                      </a:lnTo>
                      <a:lnTo>
                        <a:pt x="3" y="3"/>
                      </a:lnTo>
                      <a:lnTo>
                        <a:pt x="8" y="2"/>
                      </a:lnTo>
                      <a:lnTo>
                        <a:pt x="14" y="0"/>
                      </a:lnTo>
                      <a:lnTo>
                        <a:pt x="19" y="0"/>
                      </a:lnTo>
                      <a:lnTo>
                        <a:pt x="24" y="0"/>
                      </a:lnTo>
                      <a:lnTo>
                        <a:pt x="28" y="0"/>
                      </a:lnTo>
                      <a:lnTo>
                        <a:pt x="31" y="0"/>
                      </a:lnTo>
                      <a:lnTo>
                        <a:pt x="34" y="0"/>
                      </a:lnTo>
                      <a:lnTo>
                        <a:pt x="37" y="0"/>
                      </a:lnTo>
                      <a:lnTo>
                        <a:pt x="40" y="0"/>
                      </a:lnTo>
                      <a:lnTo>
                        <a:pt x="42" y="1"/>
                      </a:lnTo>
                      <a:lnTo>
                        <a:pt x="46" y="2"/>
                      </a:lnTo>
                      <a:lnTo>
                        <a:pt x="51" y="3"/>
                      </a:lnTo>
                      <a:lnTo>
                        <a:pt x="54" y="4"/>
                      </a:lnTo>
                      <a:lnTo>
                        <a:pt x="57" y="5"/>
                      </a:lnTo>
                      <a:lnTo>
                        <a:pt x="57" y="268"/>
                      </a:lnTo>
                      <a:lnTo>
                        <a:pt x="0" y="268"/>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15" name="Freeform 226"/>
                <p:cNvSpPr>
                  <a:spLocks/>
                </p:cNvSpPr>
                <p:nvPr/>
              </p:nvSpPr>
              <p:spPr bwMode="auto">
                <a:xfrm>
                  <a:off x="4147" y="2617"/>
                  <a:ext cx="27" cy="263"/>
                </a:xfrm>
                <a:custGeom>
                  <a:avLst/>
                  <a:gdLst/>
                  <a:ahLst/>
                  <a:cxnLst>
                    <a:cxn ang="0">
                      <a:pos x="0" y="0"/>
                    </a:cxn>
                    <a:cxn ang="0">
                      <a:pos x="26" y="41"/>
                    </a:cxn>
                    <a:cxn ang="0">
                      <a:pos x="26" y="262"/>
                    </a:cxn>
                    <a:cxn ang="0">
                      <a:pos x="0" y="262"/>
                    </a:cxn>
                    <a:cxn ang="0">
                      <a:pos x="0" y="0"/>
                    </a:cxn>
                  </a:cxnLst>
                  <a:rect l="0" t="0" r="r" b="b"/>
                  <a:pathLst>
                    <a:path w="27" h="263">
                      <a:moveTo>
                        <a:pt x="0" y="0"/>
                      </a:moveTo>
                      <a:lnTo>
                        <a:pt x="26" y="41"/>
                      </a:lnTo>
                      <a:lnTo>
                        <a:pt x="26" y="262"/>
                      </a:lnTo>
                      <a:lnTo>
                        <a:pt x="0" y="262"/>
                      </a:lnTo>
                      <a:lnTo>
                        <a:pt x="0"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185" name="Group 227"/>
              <p:cNvGrpSpPr>
                <a:grpSpLocks/>
              </p:cNvGrpSpPr>
              <p:nvPr/>
            </p:nvGrpSpPr>
            <p:grpSpPr bwMode="auto">
              <a:xfrm>
                <a:off x="4090" y="2682"/>
                <a:ext cx="58" cy="156"/>
                <a:chOff x="4090" y="2682"/>
                <a:chExt cx="58" cy="156"/>
              </a:xfrm>
            </p:grpSpPr>
            <p:sp>
              <p:nvSpPr>
                <p:cNvPr id="211" name="Freeform 228"/>
                <p:cNvSpPr>
                  <a:spLocks/>
                </p:cNvSpPr>
                <p:nvPr/>
              </p:nvSpPr>
              <p:spPr bwMode="auto">
                <a:xfrm>
                  <a:off x="4090" y="2806"/>
                  <a:ext cx="57" cy="17"/>
                </a:xfrm>
                <a:custGeom>
                  <a:avLst/>
                  <a:gdLst/>
                  <a:ahLst/>
                  <a:cxnLst>
                    <a:cxn ang="0">
                      <a:pos x="0" y="8"/>
                    </a:cxn>
                    <a:cxn ang="0">
                      <a:pos x="2" y="6"/>
                    </a:cxn>
                    <a:cxn ang="0">
                      <a:pos x="4" y="5"/>
                    </a:cxn>
                    <a:cxn ang="0">
                      <a:pos x="7" y="4"/>
                    </a:cxn>
                    <a:cxn ang="0">
                      <a:pos x="11" y="2"/>
                    </a:cxn>
                    <a:cxn ang="0">
                      <a:pos x="14" y="1"/>
                    </a:cxn>
                    <a:cxn ang="0">
                      <a:pos x="19" y="0"/>
                    </a:cxn>
                    <a:cxn ang="0">
                      <a:pos x="24" y="0"/>
                    </a:cxn>
                    <a:cxn ang="0">
                      <a:pos x="27" y="0"/>
                    </a:cxn>
                    <a:cxn ang="0">
                      <a:pos x="32" y="0"/>
                    </a:cxn>
                    <a:cxn ang="0">
                      <a:pos x="36" y="0"/>
                    </a:cxn>
                    <a:cxn ang="0">
                      <a:pos x="40" y="1"/>
                    </a:cxn>
                    <a:cxn ang="0">
                      <a:pos x="44" y="1"/>
                    </a:cxn>
                    <a:cxn ang="0">
                      <a:pos x="47" y="4"/>
                    </a:cxn>
                    <a:cxn ang="0">
                      <a:pos x="51" y="5"/>
                    </a:cxn>
                    <a:cxn ang="0">
                      <a:pos x="54" y="6"/>
                    </a:cxn>
                    <a:cxn ang="0">
                      <a:pos x="56" y="8"/>
                    </a:cxn>
                    <a:cxn ang="0">
                      <a:pos x="56" y="16"/>
                    </a:cxn>
                    <a:cxn ang="0">
                      <a:pos x="55" y="14"/>
                    </a:cxn>
                    <a:cxn ang="0">
                      <a:pos x="52" y="13"/>
                    </a:cxn>
                    <a:cxn ang="0">
                      <a:pos x="49" y="12"/>
                    </a:cxn>
                    <a:cxn ang="0">
                      <a:pos x="45" y="10"/>
                    </a:cxn>
                    <a:cxn ang="0">
                      <a:pos x="41" y="9"/>
                    </a:cxn>
                    <a:cxn ang="0">
                      <a:pos x="37" y="8"/>
                    </a:cxn>
                    <a:cxn ang="0">
                      <a:pos x="33" y="8"/>
                    </a:cxn>
                    <a:cxn ang="0">
                      <a:pos x="29" y="8"/>
                    </a:cxn>
                    <a:cxn ang="0">
                      <a:pos x="26" y="8"/>
                    </a:cxn>
                    <a:cxn ang="0">
                      <a:pos x="22" y="8"/>
                    </a:cxn>
                    <a:cxn ang="0">
                      <a:pos x="19" y="8"/>
                    </a:cxn>
                    <a:cxn ang="0">
                      <a:pos x="15" y="9"/>
                    </a:cxn>
                    <a:cxn ang="0">
                      <a:pos x="11" y="10"/>
                    </a:cxn>
                    <a:cxn ang="0">
                      <a:pos x="7" y="12"/>
                    </a:cxn>
                    <a:cxn ang="0">
                      <a:pos x="4" y="13"/>
                    </a:cxn>
                    <a:cxn ang="0">
                      <a:pos x="0" y="16"/>
                    </a:cxn>
                    <a:cxn ang="0">
                      <a:pos x="0" y="8"/>
                    </a:cxn>
                  </a:cxnLst>
                  <a:rect l="0" t="0" r="r" b="b"/>
                  <a:pathLst>
                    <a:path w="57" h="17">
                      <a:moveTo>
                        <a:pt x="0" y="8"/>
                      </a:moveTo>
                      <a:lnTo>
                        <a:pt x="2" y="6"/>
                      </a:lnTo>
                      <a:lnTo>
                        <a:pt x="4" y="5"/>
                      </a:lnTo>
                      <a:lnTo>
                        <a:pt x="7" y="4"/>
                      </a:lnTo>
                      <a:lnTo>
                        <a:pt x="11" y="2"/>
                      </a:lnTo>
                      <a:lnTo>
                        <a:pt x="14" y="1"/>
                      </a:lnTo>
                      <a:lnTo>
                        <a:pt x="19" y="0"/>
                      </a:lnTo>
                      <a:lnTo>
                        <a:pt x="24" y="0"/>
                      </a:lnTo>
                      <a:lnTo>
                        <a:pt x="27" y="0"/>
                      </a:lnTo>
                      <a:lnTo>
                        <a:pt x="32" y="0"/>
                      </a:lnTo>
                      <a:lnTo>
                        <a:pt x="36" y="0"/>
                      </a:lnTo>
                      <a:lnTo>
                        <a:pt x="40" y="1"/>
                      </a:lnTo>
                      <a:lnTo>
                        <a:pt x="44" y="1"/>
                      </a:lnTo>
                      <a:lnTo>
                        <a:pt x="47" y="4"/>
                      </a:lnTo>
                      <a:lnTo>
                        <a:pt x="51" y="5"/>
                      </a:lnTo>
                      <a:lnTo>
                        <a:pt x="54" y="6"/>
                      </a:lnTo>
                      <a:lnTo>
                        <a:pt x="56" y="8"/>
                      </a:lnTo>
                      <a:lnTo>
                        <a:pt x="56" y="16"/>
                      </a:lnTo>
                      <a:lnTo>
                        <a:pt x="55" y="14"/>
                      </a:lnTo>
                      <a:lnTo>
                        <a:pt x="52" y="13"/>
                      </a:lnTo>
                      <a:lnTo>
                        <a:pt x="49" y="12"/>
                      </a:lnTo>
                      <a:lnTo>
                        <a:pt x="45" y="10"/>
                      </a:lnTo>
                      <a:lnTo>
                        <a:pt x="41" y="9"/>
                      </a:lnTo>
                      <a:lnTo>
                        <a:pt x="37" y="8"/>
                      </a:lnTo>
                      <a:lnTo>
                        <a:pt x="33" y="8"/>
                      </a:lnTo>
                      <a:lnTo>
                        <a:pt x="29" y="8"/>
                      </a:lnTo>
                      <a:lnTo>
                        <a:pt x="26" y="8"/>
                      </a:lnTo>
                      <a:lnTo>
                        <a:pt x="22" y="8"/>
                      </a:lnTo>
                      <a:lnTo>
                        <a:pt x="19" y="8"/>
                      </a:lnTo>
                      <a:lnTo>
                        <a:pt x="15" y="9"/>
                      </a:lnTo>
                      <a:lnTo>
                        <a:pt x="11" y="10"/>
                      </a:lnTo>
                      <a:lnTo>
                        <a:pt x="7" y="12"/>
                      </a:lnTo>
                      <a:lnTo>
                        <a:pt x="4"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12" name="Freeform 229"/>
                <p:cNvSpPr>
                  <a:spLocks/>
                </p:cNvSpPr>
                <p:nvPr/>
              </p:nvSpPr>
              <p:spPr bwMode="auto">
                <a:xfrm>
                  <a:off x="4090" y="2821"/>
                  <a:ext cx="58" cy="17"/>
                </a:xfrm>
                <a:custGeom>
                  <a:avLst/>
                  <a:gdLst/>
                  <a:ahLst/>
                  <a:cxnLst>
                    <a:cxn ang="0">
                      <a:pos x="0" y="8"/>
                    </a:cxn>
                    <a:cxn ang="0">
                      <a:pos x="2" y="6"/>
                    </a:cxn>
                    <a:cxn ang="0">
                      <a:pos x="4" y="5"/>
                    </a:cxn>
                    <a:cxn ang="0">
                      <a:pos x="7" y="4"/>
                    </a:cxn>
                    <a:cxn ang="0">
                      <a:pos x="11" y="2"/>
                    </a:cxn>
                    <a:cxn ang="0">
                      <a:pos x="15" y="1"/>
                    </a:cxn>
                    <a:cxn ang="0">
                      <a:pos x="19" y="0"/>
                    </a:cxn>
                    <a:cxn ang="0">
                      <a:pos x="24" y="0"/>
                    </a:cxn>
                    <a:cxn ang="0">
                      <a:pos x="27" y="0"/>
                    </a:cxn>
                    <a:cxn ang="0">
                      <a:pos x="32" y="0"/>
                    </a:cxn>
                    <a:cxn ang="0">
                      <a:pos x="37" y="1"/>
                    </a:cxn>
                    <a:cxn ang="0">
                      <a:pos x="40" y="1"/>
                    </a:cxn>
                    <a:cxn ang="0">
                      <a:pos x="44" y="2"/>
                    </a:cxn>
                    <a:cxn ang="0">
                      <a:pos x="48" y="4"/>
                    </a:cxn>
                    <a:cxn ang="0">
                      <a:pos x="52" y="5"/>
                    </a:cxn>
                    <a:cxn ang="0">
                      <a:pos x="55" y="6"/>
                    </a:cxn>
                    <a:cxn ang="0">
                      <a:pos x="57" y="8"/>
                    </a:cxn>
                    <a:cxn ang="0">
                      <a:pos x="57" y="16"/>
                    </a:cxn>
                    <a:cxn ang="0">
                      <a:pos x="55" y="16"/>
                    </a:cxn>
                    <a:cxn ang="0">
                      <a:pos x="52" y="14"/>
                    </a:cxn>
                    <a:cxn ang="0">
                      <a:pos x="49" y="13"/>
                    </a:cxn>
                    <a:cxn ang="0">
                      <a:pos x="45" y="12"/>
                    </a:cxn>
                    <a:cxn ang="0">
                      <a:pos x="41" y="10"/>
                    </a:cxn>
                    <a:cxn ang="0">
                      <a:pos x="37" y="9"/>
                    </a:cxn>
                    <a:cxn ang="0">
                      <a:pos x="33" y="8"/>
                    </a:cxn>
                    <a:cxn ang="0">
                      <a:pos x="29" y="8"/>
                    </a:cxn>
                    <a:cxn ang="0">
                      <a:pos x="26" y="8"/>
                    </a:cxn>
                    <a:cxn ang="0">
                      <a:pos x="23" y="8"/>
                    </a:cxn>
                    <a:cxn ang="0">
                      <a:pos x="19" y="9"/>
                    </a:cxn>
                    <a:cxn ang="0">
                      <a:pos x="15" y="9"/>
                    </a:cxn>
                    <a:cxn ang="0">
                      <a:pos x="11" y="10"/>
                    </a:cxn>
                    <a:cxn ang="0">
                      <a:pos x="8" y="12"/>
                    </a:cxn>
                    <a:cxn ang="0">
                      <a:pos x="4" y="14"/>
                    </a:cxn>
                    <a:cxn ang="0">
                      <a:pos x="0" y="16"/>
                    </a:cxn>
                    <a:cxn ang="0">
                      <a:pos x="0" y="8"/>
                    </a:cxn>
                  </a:cxnLst>
                  <a:rect l="0" t="0" r="r" b="b"/>
                  <a:pathLst>
                    <a:path w="58" h="17">
                      <a:moveTo>
                        <a:pt x="0" y="8"/>
                      </a:moveTo>
                      <a:lnTo>
                        <a:pt x="2" y="6"/>
                      </a:lnTo>
                      <a:lnTo>
                        <a:pt x="4" y="5"/>
                      </a:lnTo>
                      <a:lnTo>
                        <a:pt x="7" y="4"/>
                      </a:lnTo>
                      <a:lnTo>
                        <a:pt x="11" y="2"/>
                      </a:lnTo>
                      <a:lnTo>
                        <a:pt x="15" y="1"/>
                      </a:lnTo>
                      <a:lnTo>
                        <a:pt x="19" y="0"/>
                      </a:lnTo>
                      <a:lnTo>
                        <a:pt x="24" y="0"/>
                      </a:lnTo>
                      <a:lnTo>
                        <a:pt x="27" y="0"/>
                      </a:lnTo>
                      <a:lnTo>
                        <a:pt x="32" y="0"/>
                      </a:lnTo>
                      <a:lnTo>
                        <a:pt x="37" y="1"/>
                      </a:lnTo>
                      <a:lnTo>
                        <a:pt x="40" y="1"/>
                      </a:lnTo>
                      <a:lnTo>
                        <a:pt x="44" y="2"/>
                      </a:lnTo>
                      <a:lnTo>
                        <a:pt x="48" y="4"/>
                      </a:lnTo>
                      <a:lnTo>
                        <a:pt x="52" y="5"/>
                      </a:lnTo>
                      <a:lnTo>
                        <a:pt x="55" y="6"/>
                      </a:lnTo>
                      <a:lnTo>
                        <a:pt x="57" y="8"/>
                      </a:lnTo>
                      <a:lnTo>
                        <a:pt x="57" y="16"/>
                      </a:lnTo>
                      <a:lnTo>
                        <a:pt x="55" y="16"/>
                      </a:lnTo>
                      <a:lnTo>
                        <a:pt x="52" y="14"/>
                      </a:lnTo>
                      <a:lnTo>
                        <a:pt x="49" y="13"/>
                      </a:lnTo>
                      <a:lnTo>
                        <a:pt x="45" y="12"/>
                      </a:lnTo>
                      <a:lnTo>
                        <a:pt x="41" y="10"/>
                      </a:lnTo>
                      <a:lnTo>
                        <a:pt x="37" y="9"/>
                      </a:lnTo>
                      <a:lnTo>
                        <a:pt x="33" y="8"/>
                      </a:lnTo>
                      <a:lnTo>
                        <a:pt x="29" y="8"/>
                      </a:lnTo>
                      <a:lnTo>
                        <a:pt x="26" y="8"/>
                      </a:lnTo>
                      <a:lnTo>
                        <a:pt x="23" y="8"/>
                      </a:lnTo>
                      <a:lnTo>
                        <a:pt x="19" y="9"/>
                      </a:lnTo>
                      <a:lnTo>
                        <a:pt x="15" y="9"/>
                      </a:lnTo>
                      <a:lnTo>
                        <a:pt x="11" y="10"/>
                      </a:lnTo>
                      <a:lnTo>
                        <a:pt x="8" y="12"/>
                      </a:lnTo>
                      <a:lnTo>
                        <a:pt x="4" y="14"/>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13" name="Freeform 230"/>
                <p:cNvSpPr>
                  <a:spLocks/>
                </p:cNvSpPr>
                <p:nvPr/>
              </p:nvSpPr>
              <p:spPr bwMode="auto">
                <a:xfrm>
                  <a:off x="4090" y="2682"/>
                  <a:ext cx="58" cy="17"/>
                </a:xfrm>
                <a:custGeom>
                  <a:avLst/>
                  <a:gdLst/>
                  <a:ahLst/>
                  <a:cxnLst>
                    <a:cxn ang="0">
                      <a:pos x="0" y="8"/>
                    </a:cxn>
                    <a:cxn ang="0">
                      <a:pos x="2" y="6"/>
                    </a:cxn>
                    <a:cxn ang="0">
                      <a:pos x="4" y="5"/>
                    </a:cxn>
                    <a:cxn ang="0">
                      <a:pos x="7" y="4"/>
                    </a:cxn>
                    <a:cxn ang="0">
                      <a:pos x="11" y="2"/>
                    </a:cxn>
                    <a:cxn ang="0">
                      <a:pos x="15" y="1"/>
                    </a:cxn>
                    <a:cxn ang="0">
                      <a:pos x="19" y="0"/>
                    </a:cxn>
                    <a:cxn ang="0">
                      <a:pos x="24" y="0"/>
                    </a:cxn>
                    <a:cxn ang="0">
                      <a:pos x="27" y="0"/>
                    </a:cxn>
                    <a:cxn ang="0">
                      <a:pos x="32" y="0"/>
                    </a:cxn>
                    <a:cxn ang="0">
                      <a:pos x="37" y="0"/>
                    </a:cxn>
                    <a:cxn ang="0">
                      <a:pos x="40" y="1"/>
                    </a:cxn>
                    <a:cxn ang="0">
                      <a:pos x="44" y="2"/>
                    </a:cxn>
                    <a:cxn ang="0">
                      <a:pos x="48" y="4"/>
                    </a:cxn>
                    <a:cxn ang="0">
                      <a:pos x="52" y="5"/>
                    </a:cxn>
                    <a:cxn ang="0">
                      <a:pos x="55" y="6"/>
                    </a:cxn>
                    <a:cxn ang="0">
                      <a:pos x="57" y="8"/>
                    </a:cxn>
                    <a:cxn ang="0">
                      <a:pos x="57" y="16"/>
                    </a:cxn>
                    <a:cxn ang="0">
                      <a:pos x="55" y="14"/>
                    </a:cxn>
                    <a:cxn ang="0">
                      <a:pos x="52" y="13"/>
                    </a:cxn>
                    <a:cxn ang="0">
                      <a:pos x="49" y="12"/>
                    </a:cxn>
                    <a:cxn ang="0">
                      <a:pos x="45" y="12"/>
                    </a:cxn>
                    <a:cxn ang="0">
                      <a:pos x="41" y="10"/>
                    </a:cxn>
                    <a:cxn ang="0">
                      <a:pos x="37" y="9"/>
                    </a:cxn>
                    <a:cxn ang="0">
                      <a:pos x="33" y="8"/>
                    </a:cxn>
                    <a:cxn ang="0">
                      <a:pos x="29" y="8"/>
                    </a:cxn>
                    <a:cxn ang="0">
                      <a:pos x="26" y="8"/>
                    </a:cxn>
                    <a:cxn ang="0">
                      <a:pos x="23" y="8"/>
                    </a:cxn>
                    <a:cxn ang="0">
                      <a:pos x="19" y="8"/>
                    </a:cxn>
                    <a:cxn ang="0">
                      <a:pos x="15" y="9"/>
                    </a:cxn>
                    <a:cxn ang="0">
                      <a:pos x="11" y="10"/>
                    </a:cxn>
                    <a:cxn ang="0">
                      <a:pos x="8" y="12"/>
                    </a:cxn>
                    <a:cxn ang="0">
                      <a:pos x="4" y="13"/>
                    </a:cxn>
                    <a:cxn ang="0">
                      <a:pos x="0" y="16"/>
                    </a:cxn>
                    <a:cxn ang="0">
                      <a:pos x="0" y="8"/>
                    </a:cxn>
                  </a:cxnLst>
                  <a:rect l="0" t="0" r="r" b="b"/>
                  <a:pathLst>
                    <a:path w="58" h="17">
                      <a:moveTo>
                        <a:pt x="0" y="8"/>
                      </a:moveTo>
                      <a:lnTo>
                        <a:pt x="2" y="6"/>
                      </a:lnTo>
                      <a:lnTo>
                        <a:pt x="4" y="5"/>
                      </a:lnTo>
                      <a:lnTo>
                        <a:pt x="7" y="4"/>
                      </a:lnTo>
                      <a:lnTo>
                        <a:pt x="11" y="2"/>
                      </a:lnTo>
                      <a:lnTo>
                        <a:pt x="15" y="1"/>
                      </a:lnTo>
                      <a:lnTo>
                        <a:pt x="19" y="0"/>
                      </a:lnTo>
                      <a:lnTo>
                        <a:pt x="24" y="0"/>
                      </a:lnTo>
                      <a:lnTo>
                        <a:pt x="27" y="0"/>
                      </a:lnTo>
                      <a:lnTo>
                        <a:pt x="32" y="0"/>
                      </a:lnTo>
                      <a:lnTo>
                        <a:pt x="37" y="0"/>
                      </a:lnTo>
                      <a:lnTo>
                        <a:pt x="40" y="1"/>
                      </a:lnTo>
                      <a:lnTo>
                        <a:pt x="44" y="2"/>
                      </a:lnTo>
                      <a:lnTo>
                        <a:pt x="48" y="4"/>
                      </a:lnTo>
                      <a:lnTo>
                        <a:pt x="52" y="5"/>
                      </a:lnTo>
                      <a:lnTo>
                        <a:pt x="55" y="6"/>
                      </a:lnTo>
                      <a:lnTo>
                        <a:pt x="57" y="8"/>
                      </a:lnTo>
                      <a:lnTo>
                        <a:pt x="57" y="16"/>
                      </a:lnTo>
                      <a:lnTo>
                        <a:pt x="55" y="14"/>
                      </a:lnTo>
                      <a:lnTo>
                        <a:pt x="52" y="13"/>
                      </a:lnTo>
                      <a:lnTo>
                        <a:pt x="49" y="12"/>
                      </a:lnTo>
                      <a:lnTo>
                        <a:pt x="45" y="12"/>
                      </a:lnTo>
                      <a:lnTo>
                        <a:pt x="41" y="10"/>
                      </a:lnTo>
                      <a:lnTo>
                        <a:pt x="37" y="9"/>
                      </a:lnTo>
                      <a:lnTo>
                        <a:pt x="33" y="8"/>
                      </a:lnTo>
                      <a:lnTo>
                        <a:pt x="29" y="8"/>
                      </a:lnTo>
                      <a:lnTo>
                        <a:pt x="26" y="8"/>
                      </a:lnTo>
                      <a:lnTo>
                        <a:pt x="23" y="8"/>
                      </a:lnTo>
                      <a:lnTo>
                        <a:pt x="19" y="8"/>
                      </a:lnTo>
                      <a:lnTo>
                        <a:pt x="15" y="9"/>
                      </a:lnTo>
                      <a:lnTo>
                        <a:pt x="11" y="10"/>
                      </a:lnTo>
                      <a:lnTo>
                        <a:pt x="8" y="12"/>
                      </a:lnTo>
                      <a:lnTo>
                        <a:pt x="4"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sp>
          <p:nvSpPr>
            <p:cNvPr id="205" name="Freeform 231"/>
            <p:cNvSpPr>
              <a:spLocks/>
            </p:cNvSpPr>
            <p:nvPr/>
          </p:nvSpPr>
          <p:spPr bwMode="auto">
            <a:xfrm>
              <a:off x="3833" y="2750"/>
              <a:ext cx="90" cy="129"/>
            </a:xfrm>
            <a:custGeom>
              <a:avLst/>
              <a:gdLst/>
              <a:ahLst/>
              <a:cxnLst>
                <a:cxn ang="0">
                  <a:pos x="89" y="0"/>
                </a:cxn>
                <a:cxn ang="0">
                  <a:pos x="71" y="0"/>
                </a:cxn>
                <a:cxn ang="0">
                  <a:pos x="71" y="110"/>
                </a:cxn>
                <a:cxn ang="0">
                  <a:pos x="0" y="110"/>
                </a:cxn>
                <a:cxn ang="0">
                  <a:pos x="0" y="128"/>
                </a:cxn>
                <a:cxn ang="0">
                  <a:pos x="89" y="128"/>
                </a:cxn>
                <a:cxn ang="0">
                  <a:pos x="89" y="0"/>
                </a:cxn>
              </a:cxnLst>
              <a:rect l="0" t="0" r="r" b="b"/>
              <a:pathLst>
                <a:path w="90" h="129">
                  <a:moveTo>
                    <a:pt x="89" y="0"/>
                  </a:moveTo>
                  <a:lnTo>
                    <a:pt x="71" y="0"/>
                  </a:lnTo>
                  <a:lnTo>
                    <a:pt x="71" y="110"/>
                  </a:lnTo>
                  <a:lnTo>
                    <a:pt x="0" y="110"/>
                  </a:lnTo>
                  <a:lnTo>
                    <a:pt x="0" y="128"/>
                  </a:lnTo>
                  <a:lnTo>
                    <a:pt x="89" y="128"/>
                  </a:lnTo>
                  <a:lnTo>
                    <a:pt x="89" y="0"/>
                  </a:lnTo>
                </a:path>
              </a:pathLst>
            </a:custGeom>
            <a:solidFill>
              <a:srgbClr val="C0C0C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nvGrpSpPr>
            <p:cNvPr id="186" name="Group 232"/>
            <p:cNvGrpSpPr>
              <a:grpSpLocks/>
            </p:cNvGrpSpPr>
            <p:nvPr/>
          </p:nvGrpSpPr>
          <p:grpSpPr bwMode="auto">
            <a:xfrm>
              <a:off x="4149" y="2750"/>
              <a:ext cx="90" cy="130"/>
              <a:chOff x="4149" y="2750"/>
              <a:chExt cx="90" cy="130"/>
            </a:xfrm>
          </p:grpSpPr>
          <p:sp>
            <p:nvSpPr>
              <p:cNvPr id="207" name="Freeform 233"/>
              <p:cNvSpPr>
                <a:spLocks/>
              </p:cNvSpPr>
              <p:nvPr/>
            </p:nvSpPr>
            <p:spPr bwMode="auto">
              <a:xfrm>
                <a:off x="4167" y="2750"/>
                <a:ext cx="72" cy="130"/>
              </a:xfrm>
              <a:custGeom>
                <a:avLst/>
                <a:gdLst/>
                <a:ahLst/>
                <a:cxnLst>
                  <a:cxn ang="0">
                    <a:pos x="0" y="0"/>
                  </a:cxn>
                  <a:cxn ang="0">
                    <a:pos x="23" y="39"/>
                  </a:cxn>
                  <a:cxn ang="0">
                    <a:pos x="23" y="114"/>
                  </a:cxn>
                  <a:cxn ang="0">
                    <a:pos x="71" y="114"/>
                  </a:cxn>
                  <a:cxn ang="0">
                    <a:pos x="71" y="129"/>
                  </a:cxn>
                  <a:cxn ang="0">
                    <a:pos x="0" y="129"/>
                  </a:cxn>
                  <a:cxn ang="0">
                    <a:pos x="0" y="0"/>
                  </a:cxn>
                </a:cxnLst>
                <a:rect l="0" t="0" r="r" b="b"/>
                <a:pathLst>
                  <a:path w="72" h="130">
                    <a:moveTo>
                      <a:pt x="0" y="0"/>
                    </a:moveTo>
                    <a:lnTo>
                      <a:pt x="23" y="39"/>
                    </a:lnTo>
                    <a:lnTo>
                      <a:pt x="23" y="114"/>
                    </a:lnTo>
                    <a:lnTo>
                      <a:pt x="71" y="114"/>
                    </a:lnTo>
                    <a:lnTo>
                      <a:pt x="71" y="129"/>
                    </a:lnTo>
                    <a:lnTo>
                      <a:pt x="0" y="129"/>
                    </a:lnTo>
                    <a:lnTo>
                      <a:pt x="0" y="0"/>
                    </a:lnTo>
                  </a:path>
                </a:pathLst>
              </a:custGeom>
              <a:solidFill>
                <a:srgbClr val="80808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08" name="Freeform 234"/>
              <p:cNvSpPr>
                <a:spLocks/>
              </p:cNvSpPr>
              <p:nvPr/>
            </p:nvSpPr>
            <p:spPr bwMode="auto">
              <a:xfrm>
                <a:off x="4149" y="2750"/>
                <a:ext cx="90" cy="130"/>
              </a:xfrm>
              <a:custGeom>
                <a:avLst/>
                <a:gdLst/>
                <a:ahLst/>
                <a:cxnLst>
                  <a:cxn ang="0">
                    <a:pos x="0" y="0"/>
                  </a:cxn>
                  <a:cxn ang="0">
                    <a:pos x="17" y="0"/>
                  </a:cxn>
                  <a:cxn ang="0">
                    <a:pos x="17" y="111"/>
                  </a:cxn>
                  <a:cxn ang="0">
                    <a:pos x="89" y="111"/>
                  </a:cxn>
                  <a:cxn ang="0">
                    <a:pos x="89" y="129"/>
                  </a:cxn>
                  <a:cxn ang="0">
                    <a:pos x="0" y="129"/>
                  </a:cxn>
                  <a:cxn ang="0">
                    <a:pos x="0" y="0"/>
                  </a:cxn>
                </a:cxnLst>
                <a:rect l="0" t="0" r="r" b="b"/>
                <a:pathLst>
                  <a:path w="90" h="130">
                    <a:moveTo>
                      <a:pt x="0" y="0"/>
                    </a:moveTo>
                    <a:lnTo>
                      <a:pt x="17" y="0"/>
                    </a:lnTo>
                    <a:lnTo>
                      <a:pt x="17" y="111"/>
                    </a:lnTo>
                    <a:lnTo>
                      <a:pt x="89" y="111"/>
                    </a:lnTo>
                    <a:lnTo>
                      <a:pt x="89" y="129"/>
                    </a:lnTo>
                    <a:lnTo>
                      <a:pt x="0" y="129"/>
                    </a:lnTo>
                    <a:lnTo>
                      <a:pt x="0" y="0"/>
                    </a:lnTo>
                  </a:path>
                </a:pathLst>
              </a:custGeom>
              <a:solidFill>
                <a:srgbClr val="C0C0C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sp>
        <p:nvSpPr>
          <p:cNvPr id="237" name="Rectangle 235"/>
          <p:cNvSpPr>
            <a:spLocks noChangeArrowheads="1"/>
          </p:cNvSpPr>
          <p:nvPr/>
        </p:nvSpPr>
        <p:spPr bwMode="auto">
          <a:xfrm>
            <a:off x="8153400" y="3886200"/>
            <a:ext cx="844550" cy="1009650"/>
          </a:xfrm>
          <a:prstGeom prst="rect">
            <a:avLst/>
          </a:prstGeom>
          <a:noFill/>
          <a:ln w="9525">
            <a:noFill/>
            <a:miter lim="800000"/>
            <a:headEnd/>
            <a:tailEnd/>
          </a:ln>
          <a:effectLst/>
        </p:spPr>
        <p:txBody>
          <a:bodyPr wrap="none" lIns="93662" tIns="47625" rIns="93662" bIns="47625">
            <a:spAutoFit/>
          </a:bodyPr>
          <a:lstStyle/>
          <a:p>
            <a:pPr algn="ctr" defTabSz="936625"/>
            <a:r>
              <a:rPr lang="en-US" altLang="en-GB" sz="2000">
                <a:latin typeface="Times New Roman" pitchFamily="18" charset="0"/>
                <a:cs typeface="Times New Roman" pitchFamily="18" charset="0"/>
              </a:rPr>
              <a:t>World</a:t>
            </a:r>
          </a:p>
          <a:p>
            <a:pPr algn="ctr" defTabSz="936625"/>
            <a:r>
              <a:rPr lang="en-US" altLang="en-GB" sz="2000">
                <a:latin typeface="Times New Roman" pitchFamily="18" charset="0"/>
                <a:cs typeface="Times New Roman" pitchFamily="18" charset="0"/>
              </a:rPr>
              <a:t>Wide</a:t>
            </a:r>
          </a:p>
          <a:p>
            <a:pPr algn="ctr" defTabSz="936625"/>
            <a:r>
              <a:rPr lang="en-US" altLang="en-GB" sz="2000">
                <a:latin typeface="Times New Roman" pitchFamily="18" charset="0"/>
                <a:cs typeface="Times New Roman" pitchFamily="18" charset="0"/>
              </a:rPr>
              <a:t>Web</a:t>
            </a:r>
            <a:endParaRPr lang="en-US" altLang="en-GB" sz="2000" b="1" i="1">
              <a:latin typeface="Times New Roman" pitchFamily="18" charset="0"/>
              <a:cs typeface="Times New Roman" pitchFamily="18" charset="0"/>
            </a:endParaRPr>
          </a:p>
        </p:txBody>
      </p:sp>
      <p:graphicFrame>
        <p:nvGraphicFramePr>
          <p:cNvPr id="238" name="Object 236"/>
          <p:cNvGraphicFramePr>
            <a:graphicFrameLocks/>
          </p:cNvGraphicFramePr>
          <p:nvPr/>
        </p:nvGraphicFramePr>
        <p:xfrm>
          <a:off x="4191000" y="2057400"/>
          <a:ext cx="1530350" cy="1069975"/>
        </p:xfrm>
        <a:graphic>
          <a:graphicData uri="http://schemas.openxmlformats.org/presentationml/2006/ole">
            <mc:AlternateContent xmlns:mc="http://schemas.openxmlformats.org/markup-compatibility/2006">
              <mc:Choice xmlns:v="urn:schemas-microsoft-com:vml" Requires="v">
                <p:oleObj spid="_x0000_s1116" name="ClipArt" r:id="rId3" imgW="3660480" imgH="3565440" progId="">
                  <p:embed/>
                </p:oleObj>
              </mc:Choice>
              <mc:Fallback>
                <p:oleObj name="ClipArt" r:id="rId3" imgW="3660480" imgH="3565440" progId="">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057400"/>
                        <a:ext cx="153035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39" name="Picture 237"/>
          <p:cNvPicPr>
            <a:picLocks noChangeArrowheads="1"/>
          </p:cNvPicPr>
          <p:nvPr/>
        </p:nvPicPr>
        <p:blipFill>
          <a:blip r:embed="rId5"/>
          <a:srcRect/>
          <a:stretch>
            <a:fillRect/>
          </a:stretch>
        </p:blipFill>
        <p:spPr bwMode="auto">
          <a:xfrm>
            <a:off x="7727950" y="1612900"/>
            <a:ext cx="628650" cy="628650"/>
          </a:xfrm>
          <a:prstGeom prst="rect">
            <a:avLst/>
          </a:prstGeom>
          <a:noFill/>
          <a:ln w="9525">
            <a:noFill/>
            <a:miter lim="800000"/>
            <a:headEnd/>
            <a:tailEnd/>
          </a:ln>
          <a:effectLst/>
        </p:spPr>
      </p:pic>
      <p:graphicFrame>
        <p:nvGraphicFramePr>
          <p:cNvPr id="240" name="Object 238"/>
          <p:cNvGraphicFramePr>
            <a:graphicFrameLocks/>
          </p:cNvGraphicFramePr>
          <p:nvPr/>
        </p:nvGraphicFramePr>
        <p:xfrm>
          <a:off x="3132138" y="2454275"/>
          <a:ext cx="269875" cy="731838"/>
        </p:xfrm>
        <a:graphic>
          <a:graphicData uri="http://schemas.openxmlformats.org/presentationml/2006/ole">
            <mc:AlternateContent xmlns:mc="http://schemas.openxmlformats.org/markup-compatibility/2006">
              <mc:Choice xmlns:v="urn:schemas-microsoft-com:vml" Requires="v">
                <p:oleObj spid="_x0000_s1117" name="ClipArt" r:id="rId6" imgW="1352520" imgH="3659040" progId="">
                  <p:embed/>
                </p:oleObj>
              </mc:Choice>
              <mc:Fallback>
                <p:oleObj name="ClipArt" r:id="rId6" imgW="1352520" imgH="3659040" progId="">
                  <p:embed/>
                  <p:pic>
                    <p:nvPicPr>
                      <p:cNvPr id="0" name="Picture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2454275"/>
                        <a:ext cx="26987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1" name="Line 239"/>
          <p:cNvSpPr>
            <a:spLocks noChangeShapeType="1"/>
          </p:cNvSpPr>
          <p:nvPr/>
        </p:nvSpPr>
        <p:spPr bwMode="auto">
          <a:xfrm flipV="1">
            <a:off x="4724400" y="2982913"/>
            <a:ext cx="685800" cy="533400"/>
          </a:xfrm>
          <a:prstGeom prst="line">
            <a:avLst/>
          </a:prstGeom>
          <a:noFill/>
          <a:ln w="12700">
            <a:solidFill>
              <a:schemeClr val="tx1"/>
            </a:solidFill>
            <a:round/>
            <a:headEnd type="stealth" w="med" len="lg"/>
            <a:tailEnd type="stealth" w="med" len="lg"/>
          </a:ln>
          <a:effectLst/>
        </p:spPr>
        <p:txBody>
          <a:bodyPr wrap="none" anchor="ctr"/>
          <a:lstStyle/>
          <a:p>
            <a:endParaRPr lang="en-US">
              <a:latin typeface="Times New Roman" pitchFamily="18" charset="0"/>
              <a:cs typeface="Times New Roman" pitchFamily="18" charset="0"/>
            </a:endParaRPr>
          </a:p>
        </p:txBody>
      </p:sp>
      <p:sp>
        <p:nvSpPr>
          <p:cNvPr id="242" name="AutoShape 240"/>
          <p:cNvSpPr>
            <a:spLocks noChangeArrowheads="1"/>
          </p:cNvSpPr>
          <p:nvPr/>
        </p:nvSpPr>
        <p:spPr bwMode="auto">
          <a:xfrm flipH="1">
            <a:off x="82550" y="1770063"/>
            <a:ext cx="3568700" cy="497417"/>
          </a:xfrm>
          <a:prstGeom prst="wedgeRoundRectCallout">
            <a:avLst>
              <a:gd name="adj1" fmla="val -37671"/>
              <a:gd name="adj2" fmla="val 66667"/>
              <a:gd name="adj3" fmla="val 16667"/>
            </a:avLst>
          </a:prstGeom>
          <a:noFill/>
          <a:ln w="12700">
            <a:solidFill>
              <a:schemeClr val="tx1"/>
            </a:solidFill>
            <a:miter lim="800000"/>
            <a:headEnd/>
            <a:tailEnd/>
          </a:ln>
          <a:effectLst/>
        </p:spPr>
        <p:txBody>
          <a:bodyPr wrap="none" anchor="ctr"/>
          <a:lstStyle/>
          <a:p>
            <a:endParaRPr lang="en-US">
              <a:latin typeface="Times New Roman" pitchFamily="18" charset="0"/>
              <a:cs typeface="Times New Roman" pitchFamily="18" charset="0"/>
            </a:endParaRPr>
          </a:p>
        </p:txBody>
      </p:sp>
      <p:graphicFrame>
        <p:nvGraphicFramePr>
          <p:cNvPr id="243" name="Object 241"/>
          <p:cNvGraphicFramePr>
            <a:graphicFrameLocks noChangeAspect="1"/>
          </p:cNvGraphicFramePr>
          <p:nvPr/>
        </p:nvGraphicFramePr>
        <p:xfrm>
          <a:off x="7086600" y="3357563"/>
          <a:ext cx="1143000" cy="1076325"/>
        </p:xfrm>
        <a:graphic>
          <a:graphicData uri="http://schemas.openxmlformats.org/presentationml/2006/ole">
            <mc:AlternateContent xmlns:mc="http://schemas.openxmlformats.org/markup-compatibility/2006">
              <mc:Choice xmlns:v="urn:schemas-microsoft-com:vml" Requires="v">
                <p:oleObj spid="_x0000_s1118" name="Clip" r:id="rId8" imgW="873360" imgH="822600" progId="">
                  <p:embed/>
                </p:oleObj>
              </mc:Choice>
              <mc:Fallback>
                <p:oleObj name="Clip" r:id="rId8" imgW="873360" imgH="822600"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6600" y="3357563"/>
                        <a:ext cx="1143000"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46" name="Picture 245" descr="WhatsApp Image 2020-07-22 at 21.01.23.jpeg"/>
          <p:cNvPicPr>
            <a:picLocks noChangeAspect="1"/>
          </p:cNvPicPr>
          <p:nvPr/>
        </p:nvPicPr>
        <p:blipFill>
          <a:blip r:embed="rId10"/>
          <a:stretch>
            <a:fillRect/>
          </a:stretch>
        </p:blipFill>
        <p:spPr>
          <a:xfrm>
            <a:off x="228600" y="0"/>
            <a:ext cx="1228725" cy="125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0" y="0"/>
            <a:ext cx="9144000" cy="1143000"/>
          </a:xfrm>
        </p:spPr>
        <p:txBody>
          <a:bodyPr/>
          <a:lstStyle/>
          <a:p>
            <a:pPr algn="ctr"/>
            <a:r>
              <a:rPr lang="en-US" altLang="en-GB" dirty="0">
                <a:latin typeface="Times New Roman" pitchFamily="18" charset="0"/>
                <a:cs typeface="Times New Roman" pitchFamily="18" charset="0"/>
              </a:rPr>
              <a:t>Goal: Unified Access to Data</a:t>
            </a:r>
          </a:p>
        </p:txBody>
      </p:sp>
      <p:sp>
        <p:nvSpPr>
          <p:cNvPr id="247" name="Footer Placeholder 246"/>
          <p:cNvSpPr>
            <a:spLocks noGrp="1"/>
          </p:cNvSpPr>
          <p:nvPr>
            <p:ph type="ftr" sz="quarter" idx="11"/>
          </p:nvPr>
        </p:nvSpPr>
        <p:spPr/>
        <p:txBody>
          <a:bodyPr/>
          <a:lstStyle/>
          <a:p>
            <a:r>
              <a:rPr lang="en-US" dirty="0" err="1"/>
              <a:t>Dr.Carmel</a:t>
            </a:r>
            <a:r>
              <a:rPr lang="en-US" dirty="0"/>
              <a:t> Mary Belinda/ CSE</a:t>
            </a:r>
          </a:p>
        </p:txBody>
      </p:sp>
      <p:sp>
        <p:nvSpPr>
          <p:cNvPr id="5" name="Slide Number Placeholder 4"/>
          <p:cNvSpPr>
            <a:spLocks noGrp="1"/>
          </p:cNvSpPr>
          <p:nvPr>
            <p:ph type="sldNum" sz="quarter" idx="12"/>
          </p:nvPr>
        </p:nvSpPr>
        <p:spPr>
          <a:xfrm>
            <a:off x="7239000" y="6400800"/>
            <a:ext cx="1905000" cy="457200"/>
          </a:xfrm>
        </p:spPr>
        <p:txBody>
          <a:bodyPr/>
          <a:lstStyle/>
          <a:p>
            <a:fld id="{77C77A2C-A5F4-439F-AA98-EB2ADF0E8A49}" type="slidenum">
              <a:rPr lang="en-US" altLang="en-GB">
                <a:latin typeface="Times New Roman" pitchFamily="18" charset="0"/>
                <a:cs typeface="Times New Roman" pitchFamily="18" charset="0"/>
              </a:rPr>
              <a:pPr/>
              <a:t>14</a:t>
            </a:fld>
            <a:endParaRPr lang="en-US" altLang="en-GB">
              <a:latin typeface="Times New Roman" pitchFamily="18" charset="0"/>
              <a:cs typeface="Times New Roman" pitchFamily="18" charset="0"/>
            </a:endParaRPr>
          </a:p>
        </p:txBody>
      </p:sp>
      <p:sp>
        <p:nvSpPr>
          <p:cNvPr id="7" name="Line 3"/>
          <p:cNvSpPr>
            <a:spLocks noChangeShapeType="1"/>
          </p:cNvSpPr>
          <p:nvPr/>
        </p:nvSpPr>
        <p:spPr bwMode="auto">
          <a:xfrm>
            <a:off x="5861050" y="2894013"/>
            <a:ext cx="1676400" cy="685800"/>
          </a:xfrm>
          <a:prstGeom prst="line">
            <a:avLst/>
          </a:prstGeom>
          <a:noFill/>
          <a:ln w="12700">
            <a:solidFill>
              <a:schemeClr val="tx1"/>
            </a:solidFill>
            <a:round/>
            <a:headEnd type="stealth" w="med" len="lg"/>
            <a:tailEnd type="stealth" w="med" len="lg"/>
          </a:ln>
          <a:effectLst/>
        </p:spPr>
        <p:txBody>
          <a:bodyPr wrap="none" anchor="ctr"/>
          <a:lstStyle/>
          <a:p>
            <a:endParaRPr lang="en-US">
              <a:latin typeface="Times New Roman" pitchFamily="18" charset="0"/>
              <a:cs typeface="Times New Roman" pitchFamily="18" charset="0"/>
            </a:endParaRPr>
          </a:p>
        </p:txBody>
      </p:sp>
      <p:sp>
        <p:nvSpPr>
          <p:cNvPr id="8" name="Line 4"/>
          <p:cNvSpPr>
            <a:spLocks noChangeShapeType="1"/>
          </p:cNvSpPr>
          <p:nvPr/>
        </p:nvSpPr>
        <p:spPr bwMode="auto">
          <a:xfrm flipV="1">
            <a:off x="2203450" y="2894013"/>
            <a:ext cx="1524000" cy="533400"/>
          </a:xfrm>
          <a:prstGeom prst="line">
            <a:avLst/>
          </a:prstGeom>
          <a:noFill/>
          <a:ln w="12700">
            <a:solidFill>
              <a:schemeClr val="tx1"/>
            </a:solidFill>
            <a:round/>
            <a:headEnd type="stealth" w="med" len="lg"/>
            <a:tailEnd type="stealth" w="med" len="lg"/>
          </a:ln>
          <a:effectLst/>
        </p:spPr>
        <p:txBody>
          <a:bodyPr wrap="none" anchor="ctr"/>
          <a:lstStyle/>
          <a:p>
            <a:endParaRPr lang="en-US">
              <a:latin typeface="Times New Roman" pitchFamily="18" charset="0"/>
              <a:cs typeface="Times New Roman" pitchFamily="18" charset="0"/>
            </a:endParaRPr>
          </a:p>
        </p:txBody>
      </p:sp>
      <p:sp>
        <p:nvSpPr>
          <p:cNvPr id="9" name="Line 5"/>
          <p:cNvSpPr>
            <a:spLocks noChangeShapeType="1"/>
          </p:cNvSpPr>
          <p:nvPr/>
        </p:nvSpPr>
        <p:spPr bwMode="auto">
          <a:xfrm>
            <a:off x="4870450" y="2894013"/>
            <a:ext cx="609600" cy="609600"/>
          </a:xfrm>
          <a:prstGeom prst="line">
            <a:avLst/>
          </a:prstGeom>
          <a:noFill/>
          <a:ln w="12700">
            <a:solidFill>
              <a:schemeClr val="tx1"/>
            </a:solidFill>
            <a:round/>
            <a:headEnd type="stealth" w="med" len="lg"/>
            <a:tailEnd type="stealth" w="med" len="lg"/>
          </a:ln>
          <a:effectLst/>
        </p:spPr>
        <p:txBody>
          <a:bodyPr wrap="none" anchor="ctr"/>
          <a:lstStyle/>
          <a:p>
            <a:endParaRPr lang="en-US">
              <a:latin typeface="Times New Roman" pitchFamily="18" charset="0"/>
              <a:cs typeface="Times New Roman" pitchFamily="18" charset="0"/>
            </a:endParaRPr>
          </a:p>
        </p:txBody>
      </p:sp>
      <p:sp>
        <p:nvSpPr>
          <p:cNvPr id="10" name="Line 6"/>
          <p:cNvSpPr>
            <a:spLocks noChangeShapeType="1"/>
          </p:cNvSpPr>
          <p:nvPr/>
        </p:nvSpPr>
        <p:spPr bwMode="auto">
          <a:xfrm flipH="1">
            <a:off x="3803650" y="2894013"/>
            <a:ext cx="533400" cy="762000"/>
          </a:xfrm>
          <a:prstGeom prst="line">
            <a:avLst/>
          </a:prstGeom>
          <a:noFill/>
          <a:ln w="12700">
            <a:solidFill>
              <a:schemeClr val="tx1"/>
            </a:solidFill>
            <a:round/>
            <a:headEnd type="stealth" w="med" len="lg"/>
            <a:tailEnd type="stealth" w="med" len="lg"/>
          </a:ln>
          <a:effectLst/>
        </p:spPr>
        <p:txBody>
          <a:bodyPr wrap="none" anchor="ctr"/>
          <a:lstStyle/>
          <a:p>
            <a:endParaRPr lang="en-US">
              <a:latin typeface="Times New Roman" pitchFamily="18" charset="0"/>
              <a:cs typeface="Times New Roman" pitchFamily="18" charset="0"/>
            </a:endParaRPr>
          </a:p>
        </p:txBody>
      </p:sp>
      <p:grpSp>
        <p:nvGrpSpPr>
          <p:cNvPr id="2" name="Group 7"/>
          <p:cNvGrpSpPr>
            <a:grpSpLocks/>
          </p:cNvGrpSpPr>
          <p:nvPr/>
        </p:nvGrpSpPr>
        <p:grpSpPr bwMode="auto">
          <a:xfrm>
            <a:off x="2971800" y="2362200"/>
            <a:ext cx="3263900" cy="520700"/>
            <a:chOff x="1876" y="1393"/>
            <a:chExt cx="2056" cy="328"/>
          </a:xfrm>
        </p:grpSpPr>
        <p:sp>
          <p:nvSpPr>
            <p:cNvPr id="12" name="Rectangle 8"/>
            <p:cNvSpPr>
              <a:spLocks noChangeArrowheads="1"/>
            </p:cNvSpPr>
            <p:nvPr/>
          </p:nvSpPr>
          <p:spPr bwMode="auto">
            <a:xfrm>
              <a:off x="1876" y="1393"/>
              <a:ext cx="2056" cy="328"/>
            </a:xfrm>
            <a:prstGeom prst="rect">
              <a:avLst/>
            </a:prstGeom>
            <a:solidFill>
              <a:srgbClr val="FFFF00"/>
            </a:solidFill>
            <a:ln w="12700">
              <a:solidFill>
                <a:schemeClr val="tx1"/>
              </a:solidFill>
              <a:miter lim="800000"/>
              <a:headEnd/>
              <a:tailEnd/>
            </a:ln>
            <a:effectLst/>
          </p:spPr>
          <p:txBody>
            <a:bodyPr wrap="none" anchor="ctr"/>
            <a:lstStyle/>
            <a:p>
              <a:endParaRPr lang="en-US">
                <a:latin typeface="Times New Roman" pitchFamily="18" charset="0"/>
                <a:cs typeface="Times New Roman" pitchFamily="18" charset="0"/>
              </a:endParaRPr>
            </a:p>
          </p:txBody>
        </p:sp>
        <p:sp>
          <p:nvSpPr>
            <p:cNvPr id="13" name="Rectangle 9"/>
            <p:cNvSpPr>
              <a:spLocks noChangeArrowheads="1"/>
            </p:cNvSpPr>
            <p:nvPr/>
          </p:nvSpPr>
          <p:spPr bwMode="auto">
            <a:xfrm>
              <a:off x="1945" y="1432"/>
              <a:ext cx="1918" cy="252"/>
            </a:xfrm>
            <a:prstGeom prst="rect">
              <a:avLst/>
            </a:prstGeom>
            <a:solidFill>
              <a:srgbClr val="FFFF00"/>
            </a:solidFill>
            <a:ln w="9525">
              <a:noFill/>
              <a:miter lim="800000"/>
              <a:headEnd/>
              <a:tailEnd/>
            </a:ln>
            <a:effectLst/>
          </p:spPr>
          <p:txBody>
            <a:bodyPr lIns="92075" tIns="46038" rIns="92075" bIns="46038">
              <a:spAutoFit/>
            </a:bodyPr>
            <a:lstStyle/>
            <a:p>
              <a:pPr algn="ctr"/>
              <a:r>
                <a:rPr lang="en-US" altLang="en-GB" sz="2000">
                  <a:latin typeface="Times New Roman" pitchFamily="18" charset="0"/>
                  <a:cs typeface="Times New Roman" pitchFamily="18" charset="0"/>
                </a:rPr>
                <a:t>Integration System</a:t>
              </a:r>
            </a:p>
          </p:txBody>
        </p:sp>
      </p:grpSp>
      <p:sp>
        <p:nvSpPr>
          <p:cNvPr id="14" name="Line 10"/>
          <p:cNvSpPr>
            <a:spLocks noChangeShapeType="1"/>
          </p:cNvSpPr>
          <p:nvPr/>
        </p:nvSpPr>
        <p:spPr bwMode="auto">
          <a:xfrm>
            <a:off x="4641850" y="1751013"/>
            <a:ext cx="0" cy="609600"/>
          </a:xfrm>
          <a:prstGeom prst="line">
            <a:avLst/>
          </a:prstGeom>
          <a:noFill/>
          <a:ln w="12700">
            <a:solidFill>
              <a:schemeClr val="tx1"/>
            </a:solidFill>
            <a:round/>
            <a:headEnd type="stealth" w="med" len="lg"/>
            <a:tailEnd type="stealth" w="med" len="lg"/>
          </a:ln>
          <a:effectLst/>
        </p:spPr>
        <p:txBody>
          <a:bodyPr wrap="none" anchor="ctr"/>
          <a:lstStyle/>
          <a:p>
            <a:endParaRPr lang="en-US">
              <a:latin typeface="Times New Roman" pitchFamily="18" charset="0"/>
              <a:cs typeface="Times New Roman" pitchFamily="18" charset="0"/>
            </a:endParaRPr>
          </a:p>
        </p:txBody>
      </p:sp>
      <p:sp>
        <p:nvSpPr>
          <p:cNvPr id="15" name="Rectangle 11"/>
          <p:cNvSpPr>
            <a:spLocks noChangeArrowheads="1"/>
          </p:cNvSpPr>
          <p:nvPr/>
        </p:nvSpPr>
        <p:spPr bwMode="auto">
          <a:xfrm>
            <a:off x="685800" y="4800600"/>
            <a:ext cx="8229600" cy="1600200"/>
          </a:xfrm>
          <a:prstGeom prst="rect">
            <a:avLst/>
          </a:prstGeom>
          <a:noFill/>
          <a:ln w="9525">
            <a:noFill/>
            <a:miter lim="800000"/>
            <a:headEnd/>
            <a:tailEnd/>
          </a:ln>
          <a:effectLst/>
        </p:spPr>
        <p:txBody>
          <a:bodyPr lIns="92075" tIns="46038" rIns="92075" bIns="46038"/>
          <a:lstStyle/>
          <a:p>
            <a:pPr marL="342900" indent="-342900">
              <a:spcBef>
                <a:spcPct val="20000"/>
              </a:spcBef>
              <a:buFont typeface="Symbol" charset="2"/>
              <a:buChar char="·"/>
            </a:pPr>
            <a:r>
              <a:rPr lang="en-US" altLang="en-GB" sz="2800" dirty="0">
                <a:latin typeface="Times New Roman" pitchFamily="18" charset="0"/>
                <a:cs typeface="Times New Roman" pitchFamily="18" charset="0"/>
              </a:rPr>
              <a:t>Collects and combines information</a:t>
            </a:r>
          </a:p>
          <a:p>
            <a:pPr marL="342900" indent="-342900">
              <a:spcBef>
                <a:spcPct val="20000"/>
              </a:spcBef>
              <a:buFont typeface="Symbol" charset="2"/>
              <a:buChar char="·"/>
            </a:pPr>
            <a:r>
              <a:rPr lang="en-US" altLang="en-GB" sz="2800" dirty="0">
                <a:latin typeface="Times New Roman" pitchFamily="18" charset="0"/>
                <a:cs typeface="Times New Roman" pitchFamily="18" charset="0"/>
              </a:rPr>
              <a:t>Provides integrated view, uniform user interface</a:t>
            </a:r>
          </a:p>
          <a:p>
            <a:pPr marL="342900" indent="-342900">
              <a:spcBef>
                <a:spcPct val="20000"/>
              </a:spcBef>
              <a:buFont typeface="Symbol" charset="2"/>
              <a:buChar char="·"/>
            </a:pPr>
            <a:r>
              <a:rPr lang="en-US" altLang="en-GB" sz="2800" dirty="0">
                <a:latin typeface="Times New Roman" pitchFamily="18" charset="0"/>
                <a:cs typeface="Times New Roman" pitchFamily="18" charset="0"/>
              </a:rPr>
              <a:t>Supports sharing</a:t>
            </a:r>
          </a:p>
        </p:txBody>
      </p:sp>
      <p:grpSp>
        <p:nvGrpSpPr>
          <p:cNvPr id="3" name="Group 12"/>
          <p:cNvGrpSpPr>
            <a:grpSpLocks/>
          </p:cNvGrpSpPr>
          <p:nvPr/>
        </p:nvGrpSpPr>
        <p:grpSpPr bwMode="auto">
          <a:xfrm>
            <a:off x="339725" y="3349625"/>
            <a:ext cx="2014538" cy="1303338"/>
            <a:chOff x="218" y="2015"/>
            <a:chExt cx="1269" cy="821"/>
          </a:xfrm>
        </p:grpSpPr>
        <p:sp>
          <p:nvSpPr>
            <p:cNvPr id="17" name="Freeform 13"/>
            <p:cNvSpPr>
              <a:spLocks/>
            </p:cNvSpPr>
            <p:nvPr/>
          </p:nvSpPr>
          <p:spPr bwMode="auto">
            <a:xfrm>
              <a:off x="218" y="2015"/>
              <a:ext cx="1269" cy="821"/>
            </a:xfrm>
            <a:custGeom>
              <a:avLst/>
              <a:gdLst/>
              <a:ahLst/>
              <a:cxnLst>
                <a:cxn ang="0">
                  <a:pos x="152" y="217"/>
                </a:cxn>
                <a:cxn ang="0">
                  <a:pos x="69" y="267"/>
                </a:cxn>
                <a:cxn ang="0">
                  <a:pos x="27" y="352"/>
                </a:cxn>
                <a:cxn ang="0">
                  <a:pos x="110" y="385"/>
                </a:cxn>
                <a:cxn ang="0">
                  <a:pos x="138" y="402"/>
                </a:cxn>
                <a:cxn ang="0">
                  <a:pos x="55" y="484"/>
                </a:cxn>
                <a:cxn ang="0">
                  <a:pos x="0" y="585"/>
                </a:cxn>
                <a:cxn ang="0">
                  <a:pos x="41" y="669"/>
                </a:cxn>
                <a:cxn ang="0">
                  <a:pos x="124" y="669"/>
                </a:cxn>
                <a:cxn ang="0">
                  <a:pos x="164" y="701"/>
                </a:cxn>
                <a:cxn ang="0">
                  <a:pos x="206" y="768"/>
                </a:cxn>
                <a:cxn ang="0">
                  <a:pos x="289" y="802"/>
                </a:cxn>
                <a:cxn ang="0">
                  <a:pos x="372" y="802"/>
                </a:cxn>
                <a:cxn ang="0">
                  <a:pos x="455" y="768"/>
                </a:cxn>
                <a:cxn ang="0">
                  <a:pos x="523" y="736"/>
                </a:cxn>
                <a:cxn ang="0">
                  <a:pos x="606" y="768"/>
                </a:cxn>
                <a:cxn ang="0">
                  <a:pos x="689" y="785"/>
                </a:cxn>
                <a:cxn ang="0">
                  <a:pos x="772" y="768"/>
                </a:cxn>
                <a:cxn ang="0">
                  <a:pos x="840" y="701"/>
                </a:cxn>
                <a:cxn ang="0">
                  <a:pos x="909" y="684"/>
                </a:cxn>
                <a:cxn ang="0">
                  <a:pos x="992" y="701"/>
                </a:cxn>
                <a:cxn ang="0">
                  <a:pos x="1075" y="701"/>
                </a:cxn>
                <a:cxn ang="0">
                  <a:pos x="1143" y="619"/>
                </a:cxn>
                <a:cxn ang="0">
                  <a:pos x="1171" y="518"/>
                </a:cxn>
                <a:cxn ang="0">
                  <a:pos x="1254" y="484"/>
                </a:cxn>
                <a:cxn ang="0">
                  <a:pos x="1240" y="385"/>
                </a:cxn>
                <a:cxn ang="0">
                  <a:pos x="1157" y="301"/>
                </a:cxn>
                <a:cxn ang="0">
                  <a:pos x="1075" y="234"/>
                </a:cxn>
                <a:cxn ang="0">
                  <a:pos x="1103" y="183"/>
                </a:cxn>
                <a:cxn ang="0">
                  <a:pos x="1115" y="83"/>
                </a:cxn>
                <a:cxn ang="0">
                  <a:pos x="1033" y="51"/>
                </a:cxn>
                <a:cxn ang="0">
                  <a:pos x="951" y="51"/>
                </a:cxn>
                <a:cxn ang="0">
                  <a:pos x="909" y="17"/>
                </a:cxn>
                <a:cxn ang="0">
                  <a:pos x="812" y="0"/>
                </a:cxn>
                <a:cxn ang="0">
                  <a:pos x="730" y="0"/>
                </a:cxn>
                <a:cxn ang="0">
                  <a:pos x="647" y="34"/>
                </a:cxn>
                <a:cxn ang="0">
                  <a:pos x="564" y="51"/>
                </a:cxn>
                <a:cxn ang="0">
                  <a:pos x="523" y="51"/>
                </a:cxn>
                <a:cxn ang="0">
                  <a:pos x="441" y="17"/>
                </a:cxn>
                <a:cxn ang="0">
                  <a:pos x="358" y="17"/>
                </a:cxn>
                <a:cxn ang="0">
                  <a:pos x="275" y="34"/>
                </a:cxn>
                <a:cxn ang="0">
                  <a:pos x="192" y="100"/>
                </a:cxn>
                <a:cxn ang="0">
                  <a:pos x="164" y="200"/>
                </a:cxn>
              </a:cxnLst>
              <a:rect l="0" t="0" r="r" b="b"/>
              <a:pathLst>
                <a:path w="1269" h="821">
                  <a:moveTo>
                    <a:pt x="178" y="251"/>
                  </a:moveTo>
                  <a:lnTo>
                    <a:pt x="178" y="217"/>
                  </a:lnTo>
                  <a:lnTo>
                    <a:pt x="152" y="217"/>
                  </a:lnTo>
                  <a:lnTo>
                    <a:pt x="124" y="234"/>
                  </a:lnTo>
                  <a:lnTo>
                    <a:pt x="96" y="251"/>
                  </a:lnTo>
                  <a:lnTo>
                    <a:pt x="69" y="267"/>
                  </a:lnTo>
                  <a:lnTo>
                    <a:pt x="41" y="284"/>
                  </a:lnTo>
                  <a:lnTo>
                    <a:pt x="27" y="318"/>
                  </a:lnTo>
                  <a:lnTo>
                    <a:pt x="27" y="352"/>
                  </a:lnTo>
                  <a:lnTo>
                    <a:pt x="55" y="368"/>
                  </a:lnTo>
                  <a:lnTo>
                    <a:pt x="82" y="385"/>
                  </a:lnTo>
                  <a:lnTo>
                    <a:pt x="110" y="385"/>
                  </a:lnTo>
                  <a:lnTo>
                    <a:pt x="138" y="385"/>
                  </a:lnTo>
                  <a:lnTo>
                    <a:pt x="164" y="402"/>
                  </a:lnTo>
                  <a:lnTo>
                    <a:pt x="138" y="402"/>
                  </a:lnTo>
                  <a:lnTo>
                    <a:pt x="110" y="434"/>
                  </a:lnTo>
                  <a:lnTo>
                    <a:pt x="82" y="451"/>
                  </a:lnTo>
                  <a:lnTo>
                    <a:pt x="55" y="484"/>
                  </a:lnTo>
                  <a:lnTo>
                    <a:pt x="27" y="518"/>
                  </a:lnTo>
                  <a:lnTo>
                    <a:pt x="13" y="552"/>
                  </a:lnTo>
                  <a:lnTo>
                    <a:pt x="0" y="585"/>
                  </a:lnTo>
                  <a:lnTo>
                    <a:pt x="0" y="619"/>
                  </a:lnTo>
                  <a:lnTo>
                    <a:pt x="13" y="669"/>
                  </a:lnTo>
                  <a:lnTo>
                    <a:pt x="41" y="669"/>
                  </a:lnTo>
                  <a:lnTo>
                    <a:pt x="69" y="669"/>
                  </a:lnTo>
                  <a:lnTo>
                    <a:pt x="96" y="669"/>
                  </a:lnTo>
                  <a:lnTo>
                    <a:pt x="124" y="669"/>
                  </a:lnTo>
                  <a:lnTo>
                    <a:pt x="152" y="669"/>
                  </a:lnTo>
                  <a:lnTo>
                    <a:pt x="178" y="669"/>
                  </a:lnTo>
                  <a:lnTo>
                    <a:pt x="164" y="701"/>
                  </a:lnTo>
                  <a:lnTo>
                    <a:pt x="164" y="736"/>
                  </a:lnTo>
                  <a:lnTo>
                    <a:pt x="178" y="768"/>
                  </a:lnTo>
                  <a:lnTo>
                    <a:pt x="206" y="768"/>
                  </a:lnTo>
                  <a:lnTo>
                    <a:pt x="234" y="785"/>
                  </a:lnTo>
                  <a:lnTo>
                    <a:pt x="261" y="802"/>
                  </a:lnTo>
                  <a:lnTo>
                    <a:pt x="289" y="802"/>
                  </a:lnTo>
                  <a:lnTo>
                    <a:pt x="317" y="820"/>
                  </a:lnTo>
                  <a:lnTo>
                    <a:pt x="344" y="820"/>
                  </a:lnTo>
                  <a:lnTo>
                    <a:pt x="372" y="802"/>
                  </a:lnTo>
                  <a:lnTo>
                    <a:pt x="399" y="802"/>
                  </a:lnTo>
                  <a:lnTo>
                    <a:pt x="427" y="785"/>
                  </a:lnTo>
                  <a:lnTo>
                    <a:pt x="455" y="768"/>
                  </a:lnTo>
                  <a:lnTo>
                    <a:pt x="469" y="736"/>
                  </a:lnTo>
                  <a:lnTo>
                    <a:pt x="495" y="719"/>
                  </a:lnTo>
                  <a:lnTo>
                    <a:pt x="523" y="736"/>
                  </a:lnTo>
                  <a:lnTo>
                    <a:pt x="551" y="753"/>
                  </a:lnTo>
                  <a:lnTo>
                    <a:pt x="578" y="753"/>
                  </a:lnTo>
                  <a:lnTo>
                    <a:pt x="606" y="768"/>
                  </a:lnTo>
                  <a:lnTo>
                    <a:pt x="634" y="768"/>
                  </a:lnTo>
                  <a:lnTo>
                    <a:pt x="661" y="785"/>
                  </a:lnTo>
                  <a:lnTo>
                    <a:pt x="689" y="785"/>
                  </a:lnTo>
                  <a:lnTo>
                    <a:pt x="716" y="785"/>
                  </a:lnTo>
                  <a:lnTo>
                    <a:pt x="744" y="785"/>
                  </a:lnTo>
                  <a:lnTo>
                    <a:pt x="772" y="768"/>
                  </a:lnTo>
                  <a:lnTo>
                    <a:pt x="798" y="753"/>
                  </a:lnTo>
                  <a:lnTo>
                    <a:pt x="812" y="719"/>
                  </a:lnTo>
                  <a:lnTo>
                    <a:pt x="840" y="701"/>
                  </a:lnTo>
                  <a:lnTo>
                    <a:pt x="854" y="669"/>
                  </a:lnTo>
                  <a:lnTo>
                    <a:pt x="881" y="669"/>
                  </a:lnTo>
                  <a:lnTo>
                    <a:pt x="909" y="684"/>
                  </a:lnTo>
                  <a:lnTo>
                    <a:pt x="937" y="684"/>
                  </a:lnTo>
                  <a:lnTo>
                    <a:pt x="964" y="701"/>
                  </a:lnTo>
                  <a:lnTo>
                    <a:pt x="992" y="701"/>
                  </a:lnTo>
                  <a:lnTo>
                    <a:pt x="1020" y="719"/>
                  </a:lnTo>
                  <a:lnTo>
                    <a:pt x="1047" y="701"/>
                  </a:lnTo>
                  <a:lnTo>
                    <a:pt x="1075" y="701"/>
                  </a:lnTo>
                  <a:lnTo>
                    <a:pt x="1103" y="684"/>
                  </a:lnTo>
                  <a:lnTo>
                    <a:pt x="1129" y="653"/>
                  </a:lnTo>
                  <a:lnTo>
                    <a:pt x="1143" y="619"/>
                  </a:lnTo>
                  <a:lnTo>
                    <a:pt x="1157" y="585"/>
                  </a:lnTo>
                  <a:lnTo>
                    <a:pt x="1171" y="552"/>
                  </a:lnTo>
                  <a:lnTo>
                    <a:pt x="1171" y="518"/>
                  </a:lnTo>
                  <a:lnTo>
                    <a:pt x="1198" y="518"/>
                  </a:lnTo>
                  <a:lnTo>
                    <a:pt x="1226" y="501"/>
                  </a:lnTo>
                  <a:lnTo>
                    <a:pt x="1254" y="484"/>
                  </a:lnTo>
                  <a:lnTo>
                    <a:pt x="1268" y="451"/>
                  </a:lnTo>
                  <a:lnTo>
                    <a:pt x="1254" y="417"/>
                  </a:lnTo>
                  <a:lnTo>
                    <a:pt x="1240" y="385"/>
                  </a:lnTo>
                  <a:lnTo>
                    <a:pt x="1212" y="352"/>
                  </a:lnTo>
                  <a:lnTo>
                    <a:pt x="1185" y="318"/>
                  </a:lnTo>
                  <a:lnTo>
                    <a:pt x="1157" y="301"/>
                  </a:lnTo>
                  <a:lnTo>
                    <a:pt x="1129" y="267"/>
                  </a:lnTo>
                  <a:lnTo>
                    <a:pt x="1103" y="251"/>
                  </a:lnTo>
                  <a:lnTo>
                    <a:pt x="1075" y="234"/>
                  </a:lnTo>
                  <a:lnTo>
                    <a:pt x="1047" y="234"/>
                  </a:lnTo>
                  <a:lnTo>
                    <a:pt x="1075" y="217"/>
                  </a:lnTo>
                  <a:lnTo>
                    <a:pt x="1103" y="183"/>
                  </a:lnTo>
                  <a:lnTo>
                    <a:pt x="1115" y="150"/>
                  </a:lnTo>
                  <a:lnTo>
                    <a:pt x="1129" y="118"/>
                  </a:lnTo>
                  <a:lnTo>
                    <a:pt x="1115" y="83"/>
                  </a:lnTo>
                  <a:lnTo>
                    <a:pt x="1089" y="66"/>
                  </a:lnTo>
                  <a:lnTo>
                    <a:pt x="1061" y="66"/>
                  </a:lnTo>
                  <a:lnTo>
                    <a:pt x="1033" y="51"/>
                  </a:lnTo>
                  <a:lnTo>
                    <a:pt x="1006" y="51"/>
                  </a:lnTo>
                  <a:lnTo>
                    <a:pt x="978" y="51"/>
                  </a:lnTo>
                  <a:lnTo>
                    <a:pt x="951" y="51"/>
                  </a:lnTo>
                  <a:lnTo>
                    <a:pt x="923" y="51"/>
                  </a:lnTo>
                  <a:lnTo>
                    <a:pt x="895" y="51"/>
                  </a:lnTo>
                  <a:lnTo>
                    <a:pt x="909" y="17"/>
                  </a:lnTo>
                  <a:lnTo>
                    <a:pt x="881" y="0"/>
                  </a:lnTo>
                  <a:lnTo>
                    <a:pt x="854" y="0"/>
                  </a:lnTo>
                  <a:lnTo>
                    <a:pt x="812" y="0"/>
                  </a:lnTo>
                  <a:lnTo>
                    <a:pt x="786" y="0"/>
                  </a:lnTo>
                  <a:lnTo>
                    <a:pt x="758" y="0"/>
                  </a:lnTo>
                  <a:lnTo>
                    <a:pt x="730" y="0"/>
                  </a:lnTo>
                  <a:lnTo>
                    <a:pt x="703" y="0"/>
                  </a:lnTo>
                  <a:lnTo>
                    <a:pt x="675" y="17"/>
                  </a:lnTo>
                  <a:lnTo>
                    <a:pt x="647" y="34"/>
                  </a:lnTo>
                  <a:lnTo>
                    <a:pt x="620" y="34"/>
                  </a:lnTo>
                  <a:lnTo>
                    <a:pt x="592" y="51"/>
                  </a:lnTo>
                  <a:lnTo>
                    <a:pt x="564" y="51"/>
                  </a:lnTo>
                  <a:lnTo>
                    <a:pt x="537" y="66"/>
                  </a:lnTo>
                  <a:lnTo>
                    <a:pt x="509" y="83"/>
                  </a:lnTo>
                  <a:lnTo>
                    <a:pt x="523" y="51"/>
                  </a:lnTo>
                  <a:lnTo>
                    <a:pt x="495" y="34"/>
                  </a:lnTo>
                  <a:lnTo>
                    <a:pt x="469" y="17"/>
                  </a:lnTo>
                  <a:lnTo>
                    <a:pt x="441" y="17"/>
                  </a:lnTo>
                  <a:lnTo>
                    <a:pt x="413" y="17"/>
                  </a:lnTo>
                  <a:lnTo>
                    <a:pt x="386" y="17"/>
                  </a:lnTo>
                  <a:lnTo>
                    <a:pt x="358" y="17"/>
                  </a:lnTo>
                  <a:lnTo>
                    <a:pt x="330" y="34"/>
                  </a:lnTo>
                  <a:lnTo>
                    <a:pt x="303" y="34"/>
                  </a:lnTo>
                  <a:lnTo>
                    <a:pt x="275" y="34"/>
                  </a:lnTo>
                  <a:lnTo>
                    <a:pt x="247" y="51"/>
                  </a:lnTo>
                  <a:lnTo>
                    <a:pt x="220" y="83"/>
                  </a:lnTo>
                  <a:lnTo>
                    <a:pt x="192" y="100"/>
                  </a:lnTo>
                  <a:lnTo>
                    <a:pt x="178" y="135"/>
                  </a:lnTo>
                  <a:lnTo>
                    <a:pt x="164" y="166"/>
                  </a:lnTo>
                  <a:lnTo>
                    <a:pt x="164" y="200"/>
                  </a:lnTo>
                  <a:lnTo>
                    <a:pt x="178" y="251"/>
                  </a:lnTo>
                </a:path>
              </a:pathLst>
            </a:custGeom>
            <a:gradFill rotWithShape="0">
              <a:gsLst>
                <a:gs pos="0">
                  <a:srgbClr val="FFFFFF"/>
                </a:gs>
                <a:gs pos="100000">
                  <a:srgbClr val="FFFFFF">
                    <a:gamma/>
                    <a:shade val="89804"/>
                    <a:invGamma/>
                  </a:srgbClr>
                </a:gs>
              </a:gsLst>
              <a:path path="rect">
                <a:fillToRect l="50000" t="50000" r="50000" b="50000"/>
              </a:path>
            </a:gra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8" name="Rectangle 14"/>
            <p:cNvSpPr>
              <a:spLocks noChangeArrowheads="1"/>
            </p:cNvSpPr>
            <p:nvPr/>
          </p:nvSpPr>
          <p:spPr bwMode="auto">
            <a:xfrm>
              <a:off x="539" y="2068"/>
              <a:ext cx="526" cy="636"/>
            </a:xfrm>
            <a:prstGeom prst="rect">
              <a:avLst/>
            </a:prstGeom>
            <a:noFill/>
            <a:ln w="9525">
              <a:noFill/>
              <a:miter lim="800000"/>
              <a:headEnd/>
              <a:tailEnd/>
            </a:ln>
            <a:effectLst/>
          </p:spPr>
          <p:txBody>
            <a:bodyPr wrap="none" lIns="93662" tIns="47625" rIns="93662" bIns="47625">
              <a:spAutoFit/>
            </a:bodyPr>
            <a:lstStyle/>
            <a:p>
              <a:pPr algn="ctr" defTabSz="936625"/>
              <a:r>
                <a:rPr lang="en-US" altLang="en-GB" sz="2000" b="1" i="1">
                  <a:latin typeface="Times New Roman" pitchFamily="18" charset="0"/>
                  <a:cs typeface="Times New Roman" pitchFamily="18" charset="0"/>
                </a:rPr>
                <a:t>World</a:t>
              </a:r>
            </a:p>
            <a:p>
              <a:pPr algn="ctr" defTabSz="936625"/>
              <a:r>
                <a:rPr lang="en-US" altLang="en-GB" sz="2000" b="1" i="1">
                  <a:latin typeface="Times New Roman" pitchFamily="18" charset="0"/>
                  <a:cs typeface="Times New Roman" pitchFamily="18" charset="0"/>
                </a:rPr>
                <a:t>Wide</a:t>
              </a:r>
            </a:p>
            <a:p>
              <a:pPr algn="ctr" defTabSz="936625"/>
              <a:r>
                <a:rPr lang="en-US" altLang="en-GB" sz="2000" b="1" i="1">
                  <a:latin typeface="Times New Roman" pitchFamily="18" charset="0"/>
                  <a:cs typeface="Times New Roman" pitchFamily="18" charset="0"/>
                </a:rPr>
                <a:t>Web</a:t>
              </a:r>
            </a:p>
          </p:txBody>
        </p:sp>
      </p:grpSp>
      <p:sp>
        <p:nvSpPr>
          <p:cNvPr id="19" name="Rectangle 15"/>
          <p:cNvSpPr>
            <a:spLocks noChangeArrowheads="1"/>
          </p:cNvSpPr>
          <p:nvPr/>
        </p:nvSpPr>
        <p:spPr bwMode="auto">
          <a:xfrm>
            <a:off x="2611438" y="4319588"/>
            <a:ext cx="1701800" cy="366712"/>
          </a:xfrm>
          <a:prstGeom prst="rect">
            <a:avLst/>
          </a:prstGeom>
          <a:noFill/>
          <a:ln w="9525">
            <a:noFill/>
            <a:miter lim="800000"/>
            <a:headEnd/>
            <a:tailEnd/>
          </a:ln>
          <a:effectLst/>
        </p:spPr>
        <p:txBody>
          <a:bodyPr wrap="none" lIns="92075" tIns="46038" rIns="92075" bIns="46038">
            <a:spAutoFit/>
          </a:bodyPr>
          <a:lstStyle/>
          <a:p>
            <a:pPr algn="ctr"/>
            <a:r>
              <a:rPr lang="en-US" altLang="en-GB" sz="1800">
                <a:latin typeface="Times New Roman" pitchFamily="18" charset="0"/>
                <a:cs typeface="Times New Roman" pitchFamily="18" charset="0"/>
              </a:rPr>
              <a:t>Digital Libraries</a:t>
            </a:r>
          </a:p>
        </p:txBody>
      </p:sp>
      <p:grpSp>
        <p:nvGrpSpPr>
          <p:cNvPr id="4" name="Group 16"/>
          <p:cNvGrpSpPr>
            <a:grpSpLocks/>
          </p:cNvGrpSpPr>
          <p:nvPr/>
        </p:nvGrpSpPr>
        <p:grpSpPr bwMode="auto">
          <a:xfrm>
            <a:off x="2817813" y="3644900"/>
            <a:ext cx="874712" cy="706438"/>
            <a:chOff x="1779" y="2201"/>
            <a:chExt cx="551" cy="445"/>
          </a:xfrm>
        </p:grpSpPr>
        <p:grpSp>
          <p:nvGrpSpPr>
            <p:cNvPr id="11" name="Group 17"/>
            <p:cNvGrpSpPr>
              <a:grpSpLocks/>
            </p:cNvGrpSpPr>
            <p:nvPr/>
          </p:nvGrpSpPr>
          <p:grpSpPr bwMode="auto">
            <a:xfrm>
              <a:off x="1779" y="2365"/>
              <a:ext cx="471" cy="281"/>
              <a:chOff x="1779" y="2365"/>
              <a:chExt cx="471" cy="281"/>
            </a:xfrm>
          </p:grpSpPr>
          <p:sp>
            <p:nvSpPr>
              <p:cNvPr id="97" name="Arc 18"/>
              <p:cNvSpPr>
                <a:spLocks/>
              </p:cNvSpPr>
              <p:nvPr/>
            </p:nvSpPr>
            <p:spPr bwMode="auto">
              <a:xfrm rot="240000">
                <a:off x="1779" y="2477"/>
                <a:ext cx="15" cy="68"/>
              </a:xfrm>
              <a:custGeom>
                <a:avLst/>
                <a:gdLst>
                  <a:gd name="G0" fmla="+- 21600 0 0"/>
                  <a:gd name="G1" fmla="+- 21403 0 0"/>
                  <a:gd name="G2" fmla="+- 21600 0 0"/>
                  <a:gd name="T0" fmla="*/ 18517 w 21600"/>
                  <a:gd name="T1" fmla="*/ 42782 h 42782"/>
                  <a:gd name="T2" fmla="*/ 18690 w 21600"/>
                  <a:gd name="T3" fmla="*/ 0 h 42782"/>
                  <a:gd name="T4" fmla="*/ 21600 w 21600"/>
                  <a:gd name="T5" fmla="*/ 21403 h 42782"/>
                </a:gdLst>
                <a:ahLst/>
                <a:cxnLst>
                  <a:cxn ang="0">
                    <a:pos x="T0" y="T1"/>
                  </a:cxn>
                  <a:cxn ang="0">
                    <a:pos x="T2" y="T3"/>
                  </a:cxn>
                  <a:cxn ang="0">
                    <a:pos x="T4" y="T5"/>
                  </a:cxn>
                </a:cxnLst>
                <a:rect l="0" t="0" r="r" b="b"/>
                <a:pathLst>
                  <a:path w="21600" h="42782" fill="none" extrusionOk="0">
                    <a:moveTo>
                      <a:pt x="18517" y="42781"/>
                    </a:moveTo>
                    <a:cubicBezTo>
                      <a:pt x="7888" y="41249"/>
                      <a:pt x="0" y="32141"/>
                      <a:pt x="0" y="21403"/>
                    </a:cubicBezTo>
                    <a:cubicBezTo>
                      <a:pt x="-1" y="10598"/>
                      <a:pt x="7983" y="1455"/>
                      <a:pt x="18689" y="-1"/>
                    </a:cubicBezTo>
                  </a:path>
                  <a:path w="21600" h="42782" stroke="0" extrusionOk="0">
                    <a:moveTo>
                      <a:pt x="18517" y="42781"/>
                    </a:moveTo>
                    <a:cubicBezTo>
                      <a:pt x="7888" y="41249"/>
                      <a:pt x="0" y="32141"/>
                      <a:pt x="0" y="21403"/>
                    </a:cubicBezTo>
                    <a:cubicBezTo>
                      <a:pt x="-1" y="10598"/>
                      <a:pt x="7983" y="1455"/>
                      <a:pt x="18689" y="-1"/>
                    </a:cubicBezTo>
                    <a:lnTo>
                      <a:pt x="21600" y="21403"/>
                    </a:lnTo>
                    <a:close/>
                  </a:path>
                </a:pathLst>
              </a:custGeom>
              <a:solidFill>
                <a:srgbClr val="000080"/>
              </a:solidFill>
              <a:ln w="9525" cap="rnd">
                <a:noFill/>
                <a:round/>
                <a:headEnd/>
                <a:tailEnd/>
              </a:ln>
              <a:effectLst/>
            </p:spPr>
            <p:txBody>
              <a:bodyPr wrap="none" anchor="ctr"/>
              <a:lstStyle/>
              <a:p>
                <a:endParaRPr lang="en-US">
                  <a:latin typeface="Times New Roman" pitchFamily="18" charset="0"/>
                  <a:cs typeface="Times New Roman" pitchFamily="18" charset="0"/>
                </a:endParaRPr>
              </a:p>
            </p:txBody>
          </p:sp>
          <p:sp>
            <p:nvSpPr>
              <p:cNvPr id="98" name="Freeform 19"/>
              <p:cNvSpPr>
                <a:spLocks/>
              </p:cNvSpPr>
              <p:nvPr/>
            </p:nvSpPr>
            <p:spPr bwMode="auto">
              <a:xfrm>
                <a:off x="1792" y="2365"/>
                <a:ext cx="458" cy="279"/>
              </a:xfrm>
              <a:custGeom>
                <a:avLst/>
                <a:gdLst/>
                <a:ahLst/>
                <a:cxnLst>
                  <a:cxn ang="0">
                    <a:pos x="0" y="177"/>
                  </a:cxn>
                  <a:cxn ang="0">
                    <a:pos x="204" y="278"/>
                  </a:cxn>
                  <a:cxn ang="0">
                    <a:pos x="456" y="115"/>
                  </a:cxn>
                  <a:cxn ang="0">
                    <a:pos x="454" y="110"/>
                  </a:cxn>
                  <a:cxn ang="0">
                    <a:pos x="445" y="107"/>
                  </a:cxn>
                  <a:cxn ang="0">
                    <a:pos x="448" y="68"/>
                  </a:cxn>
                  <a:cxn ang="0">
                    <a:pos x="455" y="64"/>
                  </a:cxn>
                  <a:cxn ang="0">
                    <a:pos x="457" y="59"/>
                  </a:cxn>
                  <a:cxn ang="0">
                    <a:pos x="254" y="0"/>
                  </a:cxn>
                  <a:cxn ang="0">
                    <a:pos x="3" y="112"/>
                  </a:cxn>
                  <a:cxn ang="0">
                    <a:pos x="0" y="177"/>
                  </a:cxn>
                </a:cxnLst>
                <a:rect l="0" t="0" r="r" b="b"/>
                <a:pathLst>
                  <a:path w="458" h="279">
                    <a:moveTo>
                      <a:pt x="0" y="177"/>
                    </a:moveTo>
                    <a:lnTo>
                      <a:pt x="204" y="278"/>
                    </a:lnTo>
                    <a:lnTo>
                      <a:pt x="456" y="115"/>
                    </a:lnTo>
                    <a:lnTo>
                      <a:pt x="454" y="110"/>
                    </a:lnTo>
                    <a:lnTo>
                      <a:pt x="445" y="107"/>
                    </a:lnTo>
                    <a:lnTo>
                      <a:pt x="448" y="68"/>
                    </a:lnTo>
                    <a:lnTo>
                      <a:pt x="455" y="64"/>
                    </a:lnTo>
                    <a:lnTo>
                      <a:pt x="457" y="59"/>
                    </a:lnTo>
                    <a:lnTo>
                      <a:pt x="254" y="0"/>
                    </a:lnTo>
                    <a:lnTo>
                      <a:pt x="3" y="112"/>
                    </a:lnTo>
                    <a:lnTo>
                      <a:pt x="0" y="177"/>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99" name="Freeform 20"/>
              <p:cNvSpPr>
                <a:spLocks/>
              </p:cNvSpPr>
              <p:nvPr/>
            </p:nvSpPr>
            <p:spPr bwMode="auto">
              <a:xfrm>
                <a:off x="1790" y="2419"/>
                <a:ext cx="459" cy="220"/>
              </a:xfrm>
              <a:custGeom>
                <a:avLst/>
                <a:gdLst/>
                <a:ahLst/>
                <a:cxnLst>
                  <a:cxn ang="0">
                    <a:pos x="0" y="122"/>
                  </a:cxn>
                  <a:cxn ang="0">
                    <a:pos x="253" y="0"/>
                  </a:cxn>
                  <a:cxn ang="0">
                    <a:pos x="458" y="56"/>
                  </a:cxn>
                  <a:cxn ang="0">
                    <a:pos x="206" y="219"/>
                  </a:cxn>
                  <a:cxn ang="0">
                    <a:pos x="0" y="122"/>
                  </a:cxn>
                </a:cxnLst>
                <a:rect l="0" t="0" r="r" b="b"/>
                <a:pathLst>
                  <a:path w="459" h="220">
                    <a:moveTo>
                      <a:pt x="0" y="122"/>
                    </a:moveTo>
                    <a:lnTo>
                      <a:pt x="253" y="0"/>
                    </a:lnTo>
                    <a:lnTo>
                      <a:pt x="458" y="56"/>
                    </a:lnTo>
                    <a:lnTo>
                      <a:pt x="206" y="219"/>
                    </a:lnTo>
                    <a:lnTo>
                      <a:pt x="0" y="122"/>
                    </a:lnTo>
                  </a:path>
                </a:pathLst>
              </a:custGeom>
              <a:solidFill>
                <a:srgbClr val="00FFFF"/>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00" name="Freeform 21"/>
              <p:cNvSpPr>
                <a:spLocks/>
              </p:cNvSpPr>
              <p:nvPr/>
            </p:nvSpPr>
            <p:spPr bwMode="auto">
              <a:xfrm>
                <a:off x="1995" y="2433"/>
                <a:ext cx="246" cy="201"/>
              </a:xfrm>
              <a:custGeom>
                <a:avLst/>
                <a:gdLst/>
                <a:ahLst/>
                <a:cxnLst>
                  <a:cxn ang="0">
                    <a:pos x="3" y="150"/>
                  </a:cxn>
                  <a:cxn ang="0">
                    <a:pos x="0" y="200"/>
                  </a:cxn>
                  <a:cxn ang="0">
                    <a:pos x="244" y="45"/>
                  </a:cxn>
                  <a:cxn ang="0">
                    <a:pos x="245" y="0"/>
                  </a:cxn>
                  <a:cxn ang="0">
                    <a:pos x="3" y="150"/>
                  </a:cxn>
                </a:cxnLst>
                <a:rect l="0" t="0" r="r" b="b"/>
                <a:pathLst>
                  <a:path w="246" h="201">
                    <a:moveTo>
                      <a:pt x="3" y="150"/>
                    </a:moveTo>
                    <a:lnTo>
                      <a:pt x="0" y="200"/>
                    </a:lnTo>
                    <a:lnTo>
                      <a:pt x="244" y="45"/>
                    </a:lnTo>
                    <a:lnTo>
                      <a:pt x="245" y="0"/>
                    </a:lnTo>
                    <a:lnTo>
                      <a:pt x="3" y="150"/>
                    </a:lnTo>
                  </a:path>
                </a:pathLst>
              </a:custGeom>
              <a:solidFill>
                <a:srgbClr val="FFFF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01" name="Freeform 22"/>
              <p:cNvSpPr>
                <a:spLocks/>
              </p:cNvSpPr>
              <p:nvPr/>
            </p:nvSpPr>
            <p:spPr bwMode="auto">
              <a:xfrm>
                <a:off x="1797" y="2484"/>
                <a:ext cx="203" cy="149"/>
              </a:xfrm>
              <a:custGeom>
                <a:avLst/>
                <a:gdLst/>
                <a:ahLst/>
                <a:cxnLst>
                  <a:cxn ang="0">
                    <a:pos x="2" y="0"/>
                  </a:cxn>
                  <a:cxn ang="0">
                    <a:pos x="0" y="53"/>
                  </a:cxn>
                  <a:cxn ang="0">
                    <a:pos x="197" y="148"/>
                  </a:cxn>
                  <a:cxn ang="0">
                    <a:pos x="202" y="98"/>
                  </a:cxn>
                  <a:cxn ang="0">
                    <a:pos x="2" y="0"/>
                  </a:cxn>
                </a:cxnLst>
                <a:rect l="0" t="0" r="r" b="b"/>
                <a:pathLst>
                  <a:path w="203" h="149">
                    <a:moveTo>
                      <a:pt x="2" y="0"/>
                    </a:moveTo>
                    <a:lnTo>
                      <a:pt x="0" y="53"/>
                    </a:lnTo>
                    <a:lnTo>
                      <a:pt x="197" y="148"/>
                    </a:lnTo>
                    <a:lnTo>
                      <a:pt x="202" y="98"/>
                    </a:lnTo>
                    <a:lnTo>
                      <a:pt x="2" y="0"/>
                    </a:lnTo>
                  </a:path>
                </a:pathLst>
              </a:custGeom>
              <a:solidFill>
                <a:srgbClr val="808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02" name="Freeform 23"/>
              <p:cNvSpPr>
                <a:spLocks/>
              </p:cNvSpPr>
              <p:nvPr/>
            </p:nvSpPr>
            <p:spPr bwMode="auto">
              <a:xfrm>
                <a:off x="1794" y="2479"/>
                <a:ext cx="207" cy="115"/>
              </a:xfrm>
              <a:custGeom>
                <a:avLst/>
                <a:gdLst/>
                <a:ahLst/>
                <a:cxnLst>
                  <a:cxn ang="0">
                    <a:pos x="2" y="0"/>
                  </a:cxn>
                  <a:cxn ang="0">
                    <a:pos x="0" y="7"/>
                  </a:cxn>
                  <a:cxn ang="0">
                    <a:pos x="198" y="114"/>
                  </a:cxn>
                  <a:cxn ang="0">
                    <a:pos x="206" y="99"/>
                  </a:cxn>
                  <a:cxn ang="0">
                    <a:pos x="2" y="0"/>
                  </a:cxn>
                </a:cxnLst>
                <a:rect l="0" t="0" r="r" b="b"/>
                <a:pathLst>
                  <a:path w="207" h="115">
                    <a:moveTo>
                      <a:pt x="2" y="0"/>
                    </a:moveTo>
                    <a:lnTo>
                      <a:pt x="0" y="7"/>
                    </a:lnTo>
                    <a:lnTo>
                      <a:pt x="198" y="114"/>
                    </a:lnTo>
                    <a:lnTo>
                      <a:pt x="206" y="99"/>
                    </a:lnTo>
                    <a:lnTo>
                      <a:pt x="2" y="0"/>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03" name="Freeform 24"/>
              <p:cNvSpPr>
                <a:spLocks/>
              </p:cNvSpPr>
              <p:nvPr/>
            </p:nvSpPr>
            <p:spPr bwMode="auto">
              <a:xfrm>
                <a:off x="1995" y="2476"/>
                <a:ext cx="252" cy="170"/>
              </a:xfrm>
              <a:custGeom>
                <a:avLst/>
                <a:gdLst/>
                <a:ahLst/>
                <a:cxnLst>
                  <a:cxn ang="0">
                    <a:pos x="0" y="162"/>
                  </a:cxn>
                  <a:cxn ang="0">
                    <a:pos x="2" y="169"/>
                  </a:cxn>
                  <a:cxn ang="0">
                    <a:pos x="251" y="6"/>
                  </a:cxn>
                  <a:cxn ang="0">
                    <a:pos x="251" y="0"/>
                  </a:cxn>
                  <a:cxn ang="0">
                    <a:pos x="0" y="162"/>
                  </a:cxn>
                </a:cxnLst>
                <a:rect l="0" t="0" r="r" b="b"/>
                <a:pathLst>
                  <a:path w="252" h="170">
                    <a:moveTo>
                      <a:pt x="0" y="162"/>
                    </a:moveTo>
                    <a:lnTo>
                      <a:pt x="2" y="169"/>
                    </a:lnTo>
                    <a:lnTo>
                      <a:pt x="251" y="6"/>
                    </a:lnTo>
                    <a:lnTo>
                      <a:pt x="251" y="0"/>
                    </a:lnTo>
                    <a:lnTo>
                      <a:pt x="0" y="16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04" name="Freeform 25"/>
              <p:cNvSpPr>
                <a:spLocks/>
              </p:cNvSpPr>
              <p:nvPr/>
            </p:nvSpPr>
            <p:spPr bwMode="auto">
              <a:xfrm>
                <a:off x="1796" y="2368"/>
                <a:ext cx="451" cy="212"/>
              </a:xfrm>
              <a:custGeom>
                <a:avLst/>
                <a:gdLst/>
                <a:ahLst/>
                <a:cxnLst>
                  <a:cxn ang="0">
                    <a:pos x="0" y="111"/>
                  </a:cxn>
                  <a:cxn ang="0">
                    <a:pos x="246" y="0"/>
                  </a:cxn>
                  <a:cxn ang="0">
                    <a:pos x="450" y="58"/>
                  </a:cxn>
                  <a:cxn ang="0">
                    <a:pos x="202" y="211"/>
                  </a:cxn>
                  <a:cxn ang="0">
                    <a:pos x="0" y="111"/>
                  </a:cxn>
                </a:cxnLst>
                <a:rect l="0" t="0" r="r" b="b"/>
                <a:pathLst>
                  <a:path w="451" h="212">
                    <a:moveTo>
                      <a:pt x="0" y="111"/>
                    </a:moveTo>
                    <a:lnTo>
                      <a:pt x="246" y="0"/>
                    </a:lnTo>
                    <a:lnTo>
                      <a:pt x="450" y="58"/>
                    </a:lnTo>
                    <a:lnTo>
                      <a:pt x="202" y="211"/>
                    </a:lnTo>
                    <a:lnTo>
                      <a:pt x="0" y="111"/>
                    </a:lnTo>
                  </a:path>
                </a:pathLst>
              </a:custGeom>
              <a:solidFill>
                <a:srgbClr val="0000FF"/>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16" name="Group 26"/>
              <p:cNvGrpSpPr>
                <a:grpSpLocks/>
              </p:cNvGrpSpPr>
              <p:nvPr/>
            </p:nvGrpSpPr>
            <p:grpSpPr bwMode="auto">
              <a:xfrm>
                <a:off x="1995" y="2378"/>
                <a:ext cx="231" cy="74"/>
                <a:chOff x="1995" y="2378"/>
                <a:chExt cx="231" cy="74"/>
              </a:xfrm>
            </p:grpSpPr>
            <p:sp>
              <p:nvSpPr>
                <p:cNvPr id="119" name="Freeform 27"/>
                <p:cNvSpPr>
                  <a:spLocks/>
                </p:cNvSpPr>
                <p:nvPr/>
              </p:nvSpPr>
              <p:spPr bwMode="auto">
                <a:xfrm>
                  <a:off x="2012" y="2378"/>
                  <a:ext cx="214" cy="67"/>
                </a:xfrm>
                <a:custGeom>
                  <a:avLst/>
                  <a:gdLst/>
                  <a:ahLst/>
                  <a:cxnLst>
                    <a:cxn ang="0">
                      <a:pos x="5" y="0"/>
                    </a:cxn>
                    <a:cxn ang="0">
                      <a:pos x="0" y="4"/>
                    </a:cxn>
                    <a:cxn ang="0">
                      <a:pos x="206" y="66"/>
                    </a:cxn>
                    <a:cxn ang="0">
                      <a:pos x="213" y="64"/>
                    </a:cxn>
                    <a:cxn ang="0">
                      <a:pos x="5" y="0"/>
                    </a:cxn>
                  </a:cxnLst>
                  <a:rect l="0" t="0" r="r" b="b"/>
                  <a:pathLst>
                    <a:path w="214" h="67">
                      <a:moveTo>
                        <a:pt x="5" y="0"/>
                      </a:moveTo>
                      <a:lnTo>
                        <a:pt x="0" y="4"/>
                      </a:lnTo>
                      <a:lnTo>
                        <a:pt x="206" y="66"/>
                      </a:lnTo>
                      <a:lnTo>
                        <a:pt x="213" y="64"/>
                      </a:lnTo>
                      <a:lnTo>
                        <a:pt x="5"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120" name="Freeform 28"/>
                <p:cNvSpPr>
                  <a:spLocks/>
                </p:cNvSpPr>
                <p:nvPr/>
              </p:nvSpPr>
              <p:spPr bwMode="auto">
                <a:xfrm>
                  <a:off x="1995" y="2386"/>
                  <a:ext cx="216" cy="66"/>
                </a:xfrm>
                <a:custGeom>
                  <a:avLst/>
                  <a:gdLst/>
                  <a:ahLst/>
                  <a:cxnLst>
                    <a:cxn ang="0">
                      <a:pos x="9" y="0"/>
                    </a:cxn>
                    <a:cxn ang="0">
                      <a:pos x="0" y="5"/>
                    </a:cxn>
                    <a:cxn ang="0">
                      <a:pos x="208" y="65"/>
                    </a:cxn>
                    <a:cxn ang="0">
                      <a:pos x="215" y="64"/>
                    </a:cxn>
                    <a:cxn ang="0">
                      <a:pos x="9" y="0"/>
                    </a:cxn>
                  </a:cxnLst>
                  <a:rect l="0" t="0" r="r" b="b"/>
                  <a:pathLst>
                    <a:path w="216" h="66">
                      <a:moveTo>
                        <a:pt x="9" y="0"/>
                      </a:moveTo>
                      <a:lnTo>
                        <a:pt x="0" y="5"/>
                      </a:lnTo>
                      <a:lnTo>
                        <a:pt x="208" y="65"/>
                      </a:lnTo>
                      <a:lnTo>
                        <a:pt x="215" y="64"/>
                      </a:lnTo>
                      <a:lnTo>
                        <a:pt x="9"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grpSp>
          <p:sp>
            <p:nvSpPr>
              <p:cNvPr id="106" name="Freeform 29"/>
              <p:cNvSpPr>
                <a:spLocks/>
              </p:cNvSpPr>
              <p:nvPr/>
            </p:nvSpPr>
            <p:spPr bwMode="auto">
              <a:xfrm>
                <a:off x="2000" y="2426"/>
                <a:ext cx="249" cy="157"/>
              </a:xfrm>
              <a:custGeom>
                <a:avLst/>
                <a:gdLst/>
                <a:ahLst/>
                <a:cxnLst>
                  <a:cxn ang="0">
                    <a:pos x="0" y="152"/>
                  </a:cxn>
                  <a:cxn ang="0">
                    <a:pos x="1" y="156"/>
                  </a:cxn>
                  <a:cxn ang="0">
                    <a:pos x="247" y="3"/>
                  </a:cxn>
                  <a:cxn ang="0">
                    <a:pos x="248" y="0"/>
                  </a:cxn>
                  <a:cxn ang="0">
                    <a:pos x="0" y="152"/>
                  </a:cxn>
                </a:cxnLst>
                <a:rect l="0" t="0" r="r" b="b"/>
                <a:pathLst>
                  <a:path w="249" h="157">
                    <a:moveTo>
                      <a:pt x="0" y="152"/>
                    </a:moveTo>
                    <a:lnTo>
                      <a:pt x="1" y="156"/>
                    </a:lnTo>
                    <a:lnTo>
                      <a:pt x="247" y="3"/>
                    </a:lnTo>
                    <a:lnTo>
                      <a:pt x="248" y="0"/>
                    </a:lnTo>
                    <a:lnTo>
                      <a:pt x="0" y="15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0" name="Group 30"/>
              <p:cNvGrpSpPr>
                <a:grpSpLocks/>
              </p:cNvGrpSpPr>
              <p:nvPr/>
            </p:nvGrpSpPr>
            <p:grpSpPr bwMode="auto">
              <a:xfrm>
                <a:off x="1996" y="2440"/>
                <a:ext cx="243" cy="182"/>
                <a:chOff x="1996" y="2440"/>
                <a:chExt cx="243" cy="182"/>
              </a:xfrm>
            </p:grpSpPr>
            <p:sp>
              <p:nvSpPr>
                <p:cNvPr id="114" name="Line 31"/>
                <p:cNvSpPr>
                  <a:spLocks noChangeShapeType="1"/>
                </p:cNvSpPr>
                <p:nvPr/>
              </p:nvSpPr>
              <p:spPr bwMode="auto">
                <a:xfrm flipH="1">
                  <a:off x="2000" y="2440"/>
                  <a:ext cx="237" cy="14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5" name="Line 32"/>
                <p:cNvSpPr>
                  <a:spLocks noChangeShapeType="1"/>
                </p:cNvSpPr>
                <p:nvPr/>
              </p:nvSpPr>
              <p:spPr bwMode="auto">
                <a:xfrm flipH="1">
                  <a:off x="1999" y="2448"/>
                  <a:ext cx="240" cy="14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6" name="Line 33"/>
                <p:cNvSpPr>
                  <a:spLocks noChangeShapeType="1"/>
                </p:cNvSpPr>
                <p:nvPr/>
              </p:nvSpPr>
              <p:spPr bwMode="auto">
                <a:xfrm flipH="1">
                  <a:off x="1997" y="2456"/>
                  <a:ext cx="238" cy="150"/>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7" name="Line 34"/>
                <p:cNvSpPr>
                  <a:spLocks noChangeShapeType="1"/>
                </p:cNvSpPr>
                <p:nvPr/>
              </p:nvSpPr>
              <p:spPr bwMode="auto">
                <a:xfrm flipH="1">
                  <a:off x="1999" y="2461"/>
                  <a:ext cx="237" cy="152"/>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8" name="Line 35"/>
                <p:cNvSpPr>
                  <a:spLocks noChangeShapeType="1"/>
                </p:cNvSpPr>
                <p:nvPr/>
              </p:nvSpPr>
              <p:spPr bwMode="auto">
                <a:xfrm flipH="1">
                  <a:off x="1996" y="2470"/>
                  <a:ext cx="242" cy="152"/>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nvGrpSpPr>
              <p:cNvPr id="21" name="Group 36"/>
              <p:cNvGrpSpPr>
                <a:grpSpLocks/>
              </p:cNvGrpSpPr>
              <p:nvPr/>
            </p:nvGrpSpPr>
            <p:grpSpPr bwMode="auto">
              <a:xfrm>
                <a:off x="1798" y="2490"/>
                <a:ext cx="202" cy="132"/>
                <a:chOff x="1798" y="2490"/>
                <a:chExt cx="202" cy="132"/>
              </a:xfrm>
            </p:grpSpPr>
            <p:sp>
              <p:nvSpPr>
                <p:cNvPr id="109" name="Line 37"/>
                <p:cNvSpPr>
                  <a:spLocks noChangeShapeType="1"/>
                </p:cNvSpPr>
                <p:nvPr/>
              </p:nvSpPr>
              <p:spPr bwMode="auto">
                <a:xfrm>
                  <a:off x="1802" y="2490"/>
                  <a:ext cx="198" cy="96"/>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0" name="Line 38"/>
                <p:cNvSpPr>
                  <a:spLocks noChangeShapeType="1"/>
                </p:cNvSpPr>
                <p:nvPr/>
              </p:nvSpPr>
              <p:spPr bwMode="auto">
                <a:xfrm>
                  <a:off x="1800" y="2496"/>
                  <a:ext cx="198" cy="9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1" name="Line 39"/>
                <p:cNvSpPr>
                  <a:spLocks noChangeShapeType="1"/>
                </p:cNvSpPr>
                <p:nvPr/>
              </p:nvSpPr>
              <p:spPr bwMode="auto">
                <a:xfrm>
                  <a:off x="1798" y="2503"/>
                  <a:ext cx="198" cy="101"/>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2" name="Line 40"/>
                <p:cNvSpPr>
                  <a:spLocks noChangeShapeType="1"/>
                </p:cNvSpPr>
                <p:nvPr/>
              </p:nvSpPr>
              <p:spPr bwMode="auto">
                <a:xfrm>
                  <a:off x="1798" y="2513"/>
                  <a:ext cx="201" cy="100"/>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113" name="Line 41"/>
                <p:cNvSpPr>
                  <a:spLocks noChangeShapeType="1"/>
                </p:cNvSpPr>
                <p:nvPr/>
              </p:nvSpPr>
              <p:spPr bwMode="auto">
                <a:xfrm>
                  <a:off x="1798" y="2523"/>
                  <a:ext cx="198" cy="9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nvGrpSpPr>
            <p:cNvPr id="22" name="Group 42"/>
            <p:cNvGrpSpPr>
              <a:grpSpLocks/>
            </p:cNvGrpSpPr>
            <p:nvPr/>
          </p:nvGrpSpPr>
          <p:grpSpPr bwMode="auto">
            <a:xfrm>
              <a:off x="1801" y="2323"/>
              <a:ext cx="469" cy="281"/>
              <a:chOff x="1801" y="2323"/>
              <a:chExt cx="469" cy="281"/>
            </a:xfrm>
          </p:grpSpPr>
          <p:sp>
            <p:nvSpPr>
              <p:cNvPr id="73" name="Arc 43"/>
              <p:cNvSpPr>
                <a:spLocks/>
              </p:cNvSpPr>
              <p:nvPr/>
            </p:nvSpPr>
            <p:spPr bwMode="auto">
              <a:xfrm rot="240000">
                <a:off x="1801" y="2434"/>
                <a:ext cx="14" cy="69"/>
              </a:xfrm>
              <a:custGeom>
                <a:avLst/>
                <a:gdLst>
                  <a:gd name="G0" fmla="+- 21600 0 0"/>
                  <a:gd name="G1" fmla="+- 21367 0 0"/>
                  <a:gd name="G2" fmla="+- 21600 0 0"/>
                  <a:gd name="T0" fmla="*/ 18344 w 21600"/>
                  <a:gd name="T1" fmla="*/ 42720 h 42720"/>
                  <a:gd name="T2" fmla="*/ 18435 w 21600"/>
                  <a:gd name="T3" fmla="*/ 0 h 42720"/>
                  <a:gd name="T4" fmla="*/ 21600 w 21600"/>
                  <a:gd name="T5" fmla="*/ 21367 h 42720"/>
                </a:gdLst>
                <a:ahLst/>
                <a:cxnLst>
                  <a:cxn ang="0">
                    <a:pos x="T0" y="T1"/>
                  </a:cxn>
                  <a:cxn ang="0">
                    <a:pos x="T2" y="T3"/>
                  </a:cxn>
                  <a:cxn ang="0">
                    <a:pos x="T4" y="T5"/>
                  </a:cxn>
                </a:cxnLst>
                <a:rect l="0" t="0" r="r" b="b"/>
                <a:pathLst>
                  <a:path w="21600" h="42720" fill="none" extrusionOk="0">
                    <a:moveTo>
                      <a:pt x="18343" y="42720"/>
                    </a:moveTo>
                    <a:cubicBezTo>
                      <a:pt x="7793" y="41111"/>
                      <a:pt x="0" y="32039"/>
                      <a:pt x="0" y="21367"/>
                    </a:cubicBezTo>
                    <a:cubicBezTo>
                      <a:pt x="-1" y="10660"/>
                      <a:pt x="7843" y="1568"/>
                      <a:pt x="18435" y="0"/>
                    </a:cubicBezTo>
                  </a:path>
                  <a:path w="21600" h="42720" stroke="0" extrusionOk="0">
                    <a:moveTo>
                      <a:pt x="18343" y="42720"/>
                    </a:moveTo>
                    <a:cubicBezTo>
                      <a:pt x="7793" y="41111"/>
                      <a:pt x="0" y="32039"/>
                      <a:pt x="0" y="21367"/>
                    </a:cubicBezTo>
                    <a:cubicBezTo>
                      <a:pt x="-1" y="10660"/>
                      <a:pt x="7843" y="1568"/>
                      <a:pt x="18435" y="0"/>
                    </a:cubicBezTo>
                    <a:lnTo>
                      <a:pt x="21600" y="21367"/>
                    </a:lnTo>
                    <a:close/>
                  </a:path>
                </a:pathLst>
              </a:custGeom>
              <a:solidFill>
                <a:srgbClr val="000080"/>
              </a:solidFill>
              <a:ln w="9525" cap="rnd">
                <a:noFill/>
                <a:round/>
                <a:headEnd/>
                <a:tailEnd/>
              </a:ln>
              <a:effectLst/>
            </p:spPr>
            <p:txBody>
              <a:bodyPr wrap="none" anchor="ctr"/>
              <a:lstStyle/>
              <a:p>
                <a:endParaRPr lang="en-US">
                  <a:latin typeface="Times New Roman" pitchFamily="18" charset="0"/>
                  <a:cs typeface="Times New Roman" pitchFamily="18" charset="0"/>
                </a:endParaRPr>
              </a:p>
            </p:txBody>
          </p:sp>
          <p:sp>
            <p:nvSpPr>
              <p:cNvPr id="74" name="Freeform 44"/>
              <p:cNvSpPr>
                <a:spLocks/>
              </p:cNvSpPr>
              <p:nvPr/>
            </p:nvSpPr>
            <p:spPr bwMode="auto">
              <a:xfrm>
                <a:off x="1811" y="2323"/>
                <a:ext cx="459" cy="281"/>
              </a:xfrm>
              <a:custGeom>
                <a:avLst/>
                <a:gdLst/>
                <a:ahLst/>
                <a:cxnLst>
                  <a:cxn ang="0">
                    <a:pos x="0" y="176"/>
                  </a:cxn>
                  <a:cxn ang="0">
                    <a:pos x="205" y="280"/>
                  </a:cxn>
                  <a:cxn ang="0">
                    <a:pos x="458" y="115"/>
                  </a:cxn>
                  <a:cxn ang="0">
                    <a:pos x="457" y="110"/>
                  </a:cxn>
                  <a:cxn ang="0">
                    <a:pos x="447" y="107"/>
                  </a:cxn>
                  <a:cxn ang="0">
                    <a:pos x="451" y="68"/>
                  </a:cxn>
                  <a:cxn ang="0">
                    <a:pos x="458" y="62"/>
                  </a:cxn>
                  <a:cxn ang="0">
                    <a:pos x="458" y="58"/>
                  </a:cxn>
                  <a:cxn ang="0">
                    <a:pos x="255" y="0"/>
                  </a:cxn>
                  <a:cxn ang="0">
                    <a:pos x="6" y="112"/>
                  </a:cxn>
                  <a:cxn ang="0">
                    <a:pos x="0" y="176"/>
                  </a:cxn>
                </a:cxnLst>
                <a:rect l="0" t="0" r="r" b="b"/>
                <a:pathLst>
                  <a:path w="459" h="281">
                    <a:moveTo>
                      <a:pt x="0" y="176"/>
                    </a:moveTo>
                    <a:lnTo>
                      <a:pt x="205" y="280"/>
                    </a:lnTo>
                    <a:lnTo>
                      <a:pt x="458" y="115"/>
                    </a:lnTo>
                    <a:lnTo>
                      <a:pt x="457" y="110"/>
                    </a:lnTo>
                    <a:lnTo>
                      <a:pt x="447" y="107"/>
                    </a:lnTo>
                    <a:lnTo>
                      <a:pt x="451" y="68"/>
                    </a:lnTo>
                    <a:lnTo>
                      <a:pt x="458" y="62"/>
                    </a:lnTo>
                    <a:lnTo>
                      <a:pt x="458" y="58"/>
                    </a:lnTo>
                    <a:lnTo>
                      <a:pt x="255" y="0"/>
                    </a:lnTo>
                    <a:lnTo>
                      <a:pt x="6" y="112"/>
                    </a:lnTo>
                    <a:lnTo>
                      <a:pt x="0" y="176"/>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5" name="Freeform 45"/>
              <p:cNvSpPr>
                <a:spLocks/>
              </p:cNvSpPr>
              <p:nvPr/>
            </p:nvSpPr>
            <p:spPr bwMode="auto">
              <a:xfrm>
                <a:off x="1811" y="2376"/>
                <a:ext cx="458" cy="220"/>
              </a:xfrm>
              <a:custGeom>
                <a:avLst/>
                <a:gdLst/>
                <a:ahLst/>
                <a:cxnLst>
                  <a:cxn ang="0">
                    <a:pos x="0" y="119"/>
                  </a:cxn>
                  <a:cxn ang="0">
                    <a:pos x="253" y="0"/>
                  </a:cxn>
                  <a:cxn ang="0">
                    <a:pos x="457" y="56"/>
                  </a:cxn>
                  <a:cxn ang="0">
                    <a:pos x="204" y="219"/>
                  </a:cxn>
                  <a:cxn ang="0">
                    <a:pos x="0" y="119"/>
                  </a:cxn>
                </a:cxnLst>
                <a:rect l="0" t="0" r="r" b="b"/>
                <a:pathLst>
                  <a:path w="458" h="220">
                    <a:moveTo>
                      <a:pt x="0" y="119"/>
                    </a:moveTo>
                    <a:lnTo>
                      <a:pt x="253" y="0"/>
                    </a:lnTo>
                    <a:lnTo>
                      <a:pt x="457" y="56"/>
                    </a:lnTo>
                    <a:lnTo>
                      <a:pt x="204" y="219"/>
                    </a:lnTo>
                    <a:lnTo>
                      <a:pt x="0" y="119"/>
                    </a:lnTo>
                  </a:path>
                </a:pathLst>
              </a:custGeom>
              <a:solidFill>
                <a:srgbClr val="00FFFF"/>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6" name="Freeform 46"/>
              <p:cNvSpPr>
                <a:spLocks/>
              </p:cNvSpPr>
              <p:nvPr/>
            </p:nvSpPr>
            <p:spPr bwMode="auto">
              <a:xfrm>
                <a:off x="2016" y="2391"/>
                <a:ext cx="247" cy="201"/>
              </a:xfrm>
              <a:custGeom>
                <a:avLst/>
                <a:gdLst/>
                <a:ahLst/>
                <a:cxnLst>
                  <a:cxn ang="0">
                    <a:pos x="3" y="148"/>
                  </a:cxn>
                  <a:cxn ang="0">
                    <a:pos x="0" y="200"/>
                  </a:cxn>
                  <a:cxn ang="0">
                    <a:pos x="243" y="44"/>
                  </a:cxn>
                  <a:cxn ang="0">
                    <a:pos x="246" y="0"/>
                  </a:cxn>
                  <a:cxn ang="0">
                    <a:pos x="3" y="148"/>
                  </a:cxn>
                </a:cxnLst>
                <a:rect l="0" t="0" r="r" b="b"/>
                <a:pathLst>
                  <a:path w="247" h="201">
                    <a:moveTo>
                      <a:pt x="3" y="148"/>
                    </a:moveTo>
                    <a:lnTo>
                      <a:pt x="0" y="200"/>
                    </a:lnTo>
                    <a:lnTo>
                      <a:pt x="243" y="44"/>
                    </a:lnTo>
                    <a:lnTo>
                      <a:pt x="246" y="0"/>
                    </a:lnTo>
                    <a:lnTo>
                      <a:pt x="3" y="148"/>
                    </a:lnTo>
                  </a:path>
                </a:pathLst>
              </a:custGeom>
              <a:solidFill>
                <a:srgbClr val="FFFF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7" name="Freeform 47"/>
              <p:cNvSpPr>
                <a:spLocks/>
              </p:cNvSpPr>
              <p:nvPr/>
            </p:nvSpPr>
            <p:spPr bwMode="auto">
              <a:xfrm>
                <a:off x="1816" y="2442"/>
                <a:ext cx="205" cy="147"/>
              </a:xfrm>
              <a:custGeom>
                <a:avLst/>
                <a:gdLst/>
                <a:ahLst/>
                <a:cxnLst>
                  <a:cxn ang="0">
                    <a:pos x="5" y="0"/>
                  </a:cxn>
                  <a:cxn ang="0">
                    <a:pos x="0" y="52"/>
                  </a:cxn>
                  <a:cxn ang="0">
                    <a:pos x="199" y="146"/>
                  </a:cxn>
                  <a:cxn ang="0">
                    <a:pos x="204" y="97"/>
                  </a:cxn>
                  <a:cxn ang="0">
                    <a:pos x="5" y="0"/>
                  </a:cxn>
                </a:cxnLst>
                <a:rect l="0" t="0" r="r" b="b"/>
                <a:pathLst>
                  <a:path w="205" h="147">
                    <a:moveTo>
                      <a:pt x="5" y="0"/>
                    </a:moveTo>
                    <a:lnTo>
                      <a:pt x="0" y="52"/>
                    </a:lnTo>
                    <a:lnTo>
                      <a:pt x="199" y="146"/>
                    </a:lnTo>
                    <a:lnTo>
                      <a:pt x="204" y="97"/>
                    </a:lnTo>
                    <a:lnTo>
                      <a:pt x="5" y="0"/>
                    </a:lnTo>
                  </a:path>
                </a:pathLst>
              </a:custGeom>
              <a:solidFill>
                <a:srgbClr val="808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8" name="Freeform 48"/>
              <p:cNvSpPr>
                <a:spLocks/>
              </p:cNvSpPr>
              <p:nvPr/>
            </p:nvSpPr>
            <p:spPr bwMode="auto">
              <a:xfrm>
                <a:off x="1814" y="2436"/>
                <a:ext cx="207" cy="114"/>
              </a:xfrm>
              <a:custGeom>
                <a:avLst/>
                <a:gdLst/>
                <a:ahLst/>
                <a:cxnLst>
                  <a:cxn ang="0">
                    <a:pos x="4" y="0"/>
                  </a:cxn>
                  <a:cxn ang="0">
                    <a:pos x="0" y="8"/>
                  </a:cxn>
                  <a:cxn ang="0">
                    <a:pos x="200" y="113"/>
                  </a:cxn>
                  <a:cxn ang="0">
                    <a:pos x="206" y="99"/>
                  </a:cxn>
                  <a:cxn ang="0">
                    <a:pos x="4" y="0"/>
                  </a:cxn>
                </a:cxnLst>
                <a:rect l="0" t="0" r="r" b="b"/>
                <a:pathLst>
                  <a:path w="207" h="114">
                    <a:moveTo>
                      <a:pt x="4" y="0"/>
                    </a:moveTo>
                    <a:lnTo>
                      <a:pt x="0" y="8"/>
                    </a:lnTo>
                    <a:lnTo>
                      <a:pt x="200" y="113"/>
                    </a:lnTo>
                    <a:lnTo>
                      <a:pt x="206" y="99"/>
                    </a:lnTo>
                    <a:lnTo>
                      <a:pt x="4" y="0"/>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9" name="Freeform 49"/>
              <p:cNvSpPr>
                <a:spLocks/>
              </p:cNvSpPr>
              <p:nvPr/>
            </p:nvSpPr>
            <p:spPr bwMode="auto">
              <a:xfrm>
                <a:off x="2016" y="2433"/>
                <a:ext cx="254" cy="171"/>
              </a:xfrm>
              <a:custGeom>
                <a:avLst/>
                <a:gdLst/>
                <a:ahLst/>
                <a:cxnLst>
                  <a:cxn ang="0">
                    <a:pos x="0" y="163"/>
                  </a:cxn>
                  <a:cxn ang="0">
                    <a:pos x="0" y="170"/>
                  </a:cxn>
                  <a:cxn ang="0">
                    <a:pos x="252" y="6"/>
                  </a:cxn>
                  <a:cxn ang="0">
                    <a:pos x="253" y="0"/>
                  </a:cxn>
                  <a:cxn ang="0">
                    <a:pos x="0" y="163"/>
                  </a:cxn>
                </a:cxnLst>
                <a:rect l="0" t="0" r="r" b="b"/>
                <a:pathLst>
                  <a:path w="254" h="171">
                    <a:moveTo>
                      <a:pt x="0" y="163"/>
                    </a:moveTo>
                    <a:lnTo>
                      <a:pt x="0" y="170"/>
                    </a:lnTo>
                    <a:lnTo>
                      <a:pt x="252" y="6"/>
                    </a:lnTo>
                    <a:lnTo>
                      <a:pt x="253" y="0"/>
                    </a:lnTo>
                    <a:lnTo>
                      <a:pt x="0" y="163"/>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80" name="Freeform 50"/>
              <p:cNvSpPr>
                <a:spLocks/>
              </p:cNvSpPr>
              <p:nvPr/>
            </p:nvSpPr>
            <p:spPr bwMode="auto">
              <a:xfrm>
                <a:off x="1815" y="2325"/>
                <a:ext cx="454" cy="213"/>
              </a:xfrm>
              <a:custGeom>
                <a:avLst/>
                <a:gdLst/>
                <a:ahLst/>
                <a:cxnLst>
                  <a:cxn ang="0">
                    <a:pos x="0" y="111"/>
                  </a:cxn>
                  <a:cxn ang="0">
                    <a:pos x="248" y="0"/>
                  </a:cxn>
                  <a:cxn ang="0">
                    <a:pos x="453" y="58"/>
                  </a:cxn>
                  <a:cxn ang="0">
                    <a:pos x="206" y="212"/>
                  </a:cxn>
                  <a:cxn ang="0">
                    <a:pos x="0" y="111"/>
                  </a:cxn>
                </a:cxnLst>
                <a:rect l="0" t="0" r="r" b="b"/>
                <a:pathLst>
                  <a:path w="454" h="213">
                    <a:moveTo>
                      <a:pt x="0" y="111"/>
                    </a:moveTo>
                    <a:lnTo>
                      <a:pt x="248" y="0"/>
                    </a:lnTo>
                    <a:lnTo>
                      <a:pt x="453" y="58"/>
                    </a:lnTo>
                    <a:lnTo>
                      <a:pt x="206" y="212"/>
                    </a:lnTo>
                    <a:lnTo>
                      <a:pt x="0" y="111"/>
                    </a:lnTo>
                  </a:path>
                </a:pathLst>
              </a:custGeom>
              <a:solidFill>
                <a:srgbClr val="0000FF"/>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3" name="Group 51"/>
              <p:cNvGrpSpPr>
                <a:grpSpLocks/>
              </p:cNvGrpSpPr>
              <p:nvPr/>
            </p:nvGrpSpPr>
            <p:grpSpPr bwMode="auto">
              <a:xfrm>
                <a:off x="2016" y="2335"/>
                <a:ext cx="230" cy="75"/>
                <a:chOff x="2016" y="2335"/>
                <a:chExt cx="230" cy="75"/>
              </a:xfrm>
            </p:grpSpPr>
            <p:sp>
              <p:nvSpPr>
                <p:cNvPr id="95" name="Freeform 52"/>
                <p:cNvSpPr>
                  <a:spLocks/>
                </p:cNvSpPr>
                <p:nvPr/>
              </p:nvSpPr>
              <p:spPr bwMode="auto">
                <a:xfrm>
                  <a:off x="2033" y="2335"/>
                  <a:ext cx="213" cy="65"/>
                </a:xfrm>
                <a:custGeom>
                  <a:avLst/>
                  <a:gdLst/>
                  <a:ahLst/>
                  <a:cxnLst>
                    <a:cxn ang="0">
                      <a:pos x="6" y="0"/>
                    </a:cxn>
                    <a:cxn ang="0">
                      <a:pos x="0" y="3"/>
                    </a:cxn>
                    <a:cxn ang="0">
                      <a:pos x="208" y="64"/>
                    </a:cxn>
                    <a:cxn ang="0">
                      <a:pos x="212" y="62"/>
                    </a:cxn>
                    <a:cxn ang="0">
                      <a:pos x="6" y="0"/>
                    </a:cxn>
                  </a:cxnLst>
                  <a:rect l="0" t="0" r="r" b="b"/>
                  <a:pathLst>
                    <a:path w="213" h="65">
                      <a:moveTo>
                        <a:pt x="6" y="0"/>
                      </a:moveTo>
                      <a:lnTo>
                        <a:pt x="0" y="3"/>
                      </a:lnTo>
                      <a:lnTo>
                        <a:pt x="208" y="64"/>
                      </a:lnTo>
                      <a:lnTo>
                        <a:pt x="212" y="62"/>
                      </a:lnTo>
                      <a:lnTo>
                        <a:pt x="6"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96" name="Freeform 53"/>
                <p:cNvSpPr>
                  <a:spLocks/>
                </p:cNvSpPr>
                <p:nvPr/>
              </p:nvSpPr>
              <p:spPr bwMode="auto">
                <a:xfrm>
                  <a:off x="2016" y="2344"/>
                  <a:ext cx="216" cy="66"/>
                </a:xfrm>
                <a:custGeom>
                  <a:avLst/>
                  <a:gdLst/>
                  <a:ahLst/>
                  <a:cxnLst>
                    <a:cxn ang="0">
                      <a:pos x="8" y="0"/>
                    </a:cxn>
                    <a:cxn ang="0">
                      <a:pos x="0" y="3"/>
                    </a:cxn>
                    <a:cxn ang="0">
                      <a:pos x="209" y="65"/>
                    </a:cxn>
                    <a:cxn ang="0">
                      <a:pos x="215" y="62"/>
                    </a:cxn>
                    <a:cxn ang="0">
                      <a:pos x="8" y="0"/>
                    </a:cxn>
                  </a:cxnLst>
                  <a:rect l="0" t="0" r="r" b="b"/>
                  <a:pathLst>
                    <a:path w="216" h="66">
                      <a:moveTo>
                        <a:pt x="8" y="0"/>
                      </a:moveTo>
                      <a:lnTo>
                        <a:pt x="0" y="3"/>
                      </a:lnTo>
                      <a:lnTo>
                        <a:pt x="209" y="65"/>
                      </a:lnTo>
                      <a:lnTo>
                        <a:pt x="215" y="62"/>
                      </a:lnTo>
                      <a:lnTo>
                        <a:pt x="8"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grpSp>
          <p:sp>
            <p:nvSpPr>
              <p:cNvPr id="82" name="Freeform 54"/>
              <p:cNvSpPr>
                <a:spLocks/>
              </p:cNvSpPr>
              <p:nvPr/>
            </p:nvSpPr>
            <p:spPr bwMode="auto">
              <a:xfrm>
                <a:off x="2020" y="2383"/>
                <a:ext cx="250" cy="157"/>
              </a:xfrm>
              <a:custGeom>
                <a:avLst/>
                <a:gdLst/>
                <a:ahLst/>
                <a:cxnLst>
                  <a:cxn ang="0">
                    <a:pos x="0" y="152"/>
                  </a:cxn>
                  <a:cxn ang="0">
                    <a:pos x="2" y="156"/>
                  </a:cxn>
                  <a:cxn ang="0">
                    <a:pos x="249" y="4"/>
                  </a:cxn>
                  <a:cxn ang="0">
                    <a:pos x="249" y="0"/>
                  </a:cxn>
                  <a:cxn ang="0">
                    <a:pos x="0" y="152"/>
                  </a:cxn>
                </a:cxnLst>
                <a:rect l="0" t="0" r="r" b="b"/>
                <a:pathLst>
                  <a:path w="250" h="157">
                    <a:moveTo>
                      <a:pt x="0" y="152"/>
                    </a:moveTo>
                    <a:lnTo>
                      <a:pt x="2" y="156"/>
                    </a:lnTo>
                    <a:lnTo>
                      <a:pt x="249" y="4"/>
                    </a:lnTo>
                    <a:lnTo>
                      <a:pt x="249" y="0"/>
                    </a:lnTo>
                    <a:lnTo>
                      <a:pt x="0" y="15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4" name="Group 55"/>
              <p:cNvGrpSpPr>
                <a:grpSpLocks/>
              </p:cNvGrpSpPr>
              <p:nvPr/>
            </p:nvGrpSpPr>
            <p:grpSpPr bwMode="auto">
              <a:xfrm>
                <a:off x="2017" y="2398"/>
                <a:ext cx="243" cy="181"/>
                <a:chOff x="2017" y="2398"/>
                <a:chExt cx="243" cy="181"/>
              </a:xfrm>
            </p:grpSpPr>
            <p:sp>
              <p:nvSpPr>
                <p:cNvPr id="90" name="Line 56"/>
                <p:cNvSpPr>
                  <a:spLocks noChangeShapeType="1"/>
                </p:cNvSpPr>
                <p:nvPr/>
              </p:nvSpPr>
              <p:spPr bwMode="auto">
                <a:xfrm flipH="1">
                  <a:off x="2021" y="2398"/>
                  <a:ext cx="238" cy="14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91" name="Line 57"/>
                <p:cNvSpPr>
                  <a:spLocks noChangeShapeType="1"/>
                </p:cNvSpPr>
                <p:nvPr/>
              </p:nvSpPr>
              <p:spPr bwMode="auto">
                <a:xfrm flipH="1">
                  <a:off x="2019" y="2405"/>
                  <a:ext cx="241" cy="146"/>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92" name="Line 58"/>
                <p:cNvSpPr>
                  <a:spLocks noChangeShapeType="1"/>
                </p:cNvSpPr>
                <p:nvPr/>
              </p:nvSpPr>
              <p:spPr bwMode="auto">
                <a:xfrm flipH="1">
                  <a:off x="2018" y="2414"/>
                  <a:ext cx="238" cy="14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93" name="Line 59"/>
                <p:cNvSpPr>
                  <a:spLocks noChangeShapeType="1"/>
                </p:cNvSpPr>
                <p:nvPr/>
              </p:nvSpPr>
              <p:spPr bwMode="auto">
                <a:xfrm flipH="1">
                  <a:off x="2020" y="2417"/>
                  <a:ext cx="239" cy="151"/>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94" name="Line 60"/>
                <p:cNvSpPr>
                  <a:spLocks noChangeShapeType="1"/>
                </p:cNvSpPr>
                <p:nvPr/>
              </p:nvSpPr>
              <p:spPr bwMode="auto">
                <a:xfrm flipH="1">
                  <a:off x="2017" y="2426"/>
                  <a:ext cx="241" cy="153"/>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nvGrpSpPr>
              <p:cNvPr id="227" name="Group 61"/>
              <p:cNvGrpSpPr>
                <a:grpSpLocks/>
              </p:cNvGrpSpPr>
              <p:nvPr/>
            </p:nvGrpSpPr>
            <p:grpSpPr bwMode="auto">
              <a:xfrm>
                <a:off x="1819" y="2445"/>
                <a:ext cx="203" cy="132"/>
                <a:chOff x="1819" y="2445"/>
                <a:chExt cx="203" cy="132"/>
              </a:xfrm>
            </p:grpSpPr>
            <p:sp>
              <p:nvSpPr>
                <p:cNvPr id="85" name="Line 62"/>
                <p:cNvSpPr>
                  <a:spLocks noChangeShapeType="1"/>
                </p:cNvSpPr>
                <p:nvPr/>
              </p:nvSpPr>
              <p:spPr bwMode="auto">
                <a:xfrm>
                  <a:off x="1822" y="2445"/>
                  <a:ext cx="200" cy="9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86" name="Line 63"/>
                <p:cNvSpPr>
                  <a:spLocks noChangeShapeType="1"/>
                </p:cNvSpPr>
                <p:nvPr/>
              </p:nvSpPr>
              <p:spPr bwMode="auto">
                <a:xfrm>
                  <a:off x="1822" y="2453"/>
                  <a:ext cx="197" cy="9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87" name="Line 64"/>
                <p:cNvSpPr>
                  <a:spLocks noChangeShapeType="1"/>
                </p:cNvSpPr>
                <p:nvPr/>
              </p:nvSpPr>
              <p:spPr bwMode="auto">
                <a:xfrm>
                  <a:off x="1819" y="2461"/>
                  <a:ext cx="200" cy="101"/>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88" name="Line 65"/>
                <p:cNvSpPr>
                  <a:spLocks noChangeShapeType="1"/>
                </p:cNvSpPr>
                <p:nvPr/>
              </p:nvSpPr>
              <p:spPr bwMode="auto">
                <a:xfrm>
                  <a:off x="1820" y="2471"/>
                  <a:ext cx="200" cy="9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89" name="Line 66"/>
                <p:cNvSpPr>
                  <a:spLocks noChangeShapeType="1"/>
                </p:cNvSpPr>
                <p:nvPr/>
              </p:nvSpPr>
              <p:spPr bwMode="auto">
                <a:xfrm>
                  <a:off x="1819" y="2480"/>
                  <a:ext cx="198" cy="9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nvGrpSpPr>
            <p:cNvPr id="228" name="Group 67"/>
            <p:cNvGrpSpPr>
              <a:grpSpLocks/>
            </p:cNvGrpSpPr>
            <p:nvPr/>
          </p:nvGrpSpPr>
          <p:grpSpPr bwMode="auto">
            <a:xfrm>
              <a:off x="1827" y="2265"/>
              <a:ext cx="472" cy="280"/>
              <a:chOff x="1827" y="2265"/>
              <a:chExt cx="472" cy="280"/>
            </a:xfrm>
          </p:grpSpPr>
          <p:sp>
            <p:nvSpPr>
              <p:cNvPr id="49" name="Arc 68"/>
              <p:cNvSpPr>
                <a:spLocks/>
              </p:cNvSpPr>
              <p:nvPr/>
            </p:nvSpPr>
            <p:spPr bwMode="auto">
              <a:xfrm rot="240000">
                <a:off x="1827" y="2378"/>
                <a:ext cx="14" cy="67"/>
              </a:xfrm>
              <a:custGeom>
                <a:avLst/>
                <a:gdLst>
                  <a:gd name="G0" fmla="+- 21600 0 0"/>
                  <a:gd name="G1" fmla="+- 21383 0 0"/>
                  <a:gd name="G2" fmla="+- 21600 0 0"/>
                  <a:gd name="T0" fmla="*/ 18455 w 21600"/>
                  <a:gd name="T1" fmla="*/ 42753 h 42753"/>
                  <a:gd name="T2" fmla="*/ 18545 w 21600"/>
                  <a:gd name="T3" fmla="*/ 0 h 42753"/>
                  <a:gd name="T4" fmla="*/ 21600 w 21600"/>
                  <a:gd name="T5" fmla="*/ 21383 h 42753"/>
                </a:gdLst>
                <a:ahLst/>
                <a:cxnLst>
                  <a:cxn ang="0">
                    <a:pos x="T0" y="T1"/>
                  </a:cxn>
                  <a:cxn ang="0">
                    <a:pos x="T2" y="T3"/>
                  </a:cxn>
                  <a:cxn ang="0">
                    <a:pos x="T4" y="T5"/>
                  </a:cxn>
                </a:cxnLst>
                <a:rect l="0" t="0" r="r" b="b"/>
                <a:pathLst>
                  <a:path w="21600" h="42753" fill="none" extrusionOk="0">
                    <a:moveTo>
                      <a:pt x="18455" y="42752"/>
                    </a:moveTo>
                    <a:cubicBezTo>
                      <a:pt x="7854" y="41192"/>
                      <a:pt x="0" y="32097"/>
                      <a:pt x="0" y="21383"/>
                    </a:cubicBezTo>
                    <a:cubicBezTo>
                      <a:pt x="-1" y="10633"/>
                      <a:pt x="7903" y="1520"/>
                      <a:pt x="18545" y="0"/>
                    </a:cubicBezTo>
                  </a:path>
                  <a:path w="21600" h="42753" stroke="0" extrusionOk="0">
                    <a:moveTo>
                      <a:pt x="18455" y="42752"/>
                    </a:moveTo>
                    <a:cubicBezTo>
                      <a:pt x="7854" y="41192"/>
                      <a:pt x="0" y="32097"/>
                      <a:pt x="0" y="21383"/>
                    </a:cubicBezTo>
                    <a:cubicBezTo>
                      <a:pt x="-1" y="10633"/>
                      <a:pt x="7903" y="1520"/>
                      <a:pt x="18545" y="0"/>
                    </a:cubicBezTo>
                    <a:lnTo>
                      <a:pt x="21600" y="21383"/>
                    </a:lnTo>
                    <a:close/>
                  </a:path>
                </a:pathLst>
              </a:custGeom>
              <a:solidFill>
                <a:srgbClr val="000080"/>
              </a:solidFill>
              <a:ln w="9525" cap="rnd">
                <a:noFill/>
                <a:round/>
                <a:headEnd/>
                <a:tailEnd/>
              </a:ln>
              <a:effectLst/>
            </p:spPr>
            <p:txBody>
              <a:bodyPr wrap="none" anchor="ctr"/>
              <a:lstStyle/>
              <a:p>
                <a:endParaRPr lang="en-US">
                  <a:latin typeface="Times New Roman" pitchFamily="18" charset="0"/>
                  <a:cs typeface="Times New Roman" pitchFamily="18" charset="0"/>
                </a:endParaRPr>
              </a:p>
            </p:txBody>
          </p:sp>
          <p:sp>
            <p:nvSpPr>
              <p:cNvPr id="50" name="Freeform 69"/>
              <p:cNvSpPr>
                <a:spLocks/>
              </p:cNvSpPr>
              <p:nvPr/>
            </p:nvSpPr>
            <p:spPr bwMode="auto">
              <a:xfrm>
                <a:off x="1840" y="2265"/>
                <a:ext cx="458" cy="279"/>
              </a:xfrm>
              <a:custGeom>
                <a:avLst/>
                <a:gdLst/>
                <a:ahLst/>
                <a:cxnLst>
                  <a:cxn ang="0">
                    <a:pos x="0" y="176"/>
                  </a:cxn>
                  <a:cxn ang="0">
                    <a:pos x="205" y="278"/>
                  </a:cxn>
                  <a:cxn ang="0">
                    <a:pos x="456" y="117"/>
                  </a:cxn>
                  <a:cxn ang="0">
                    <a:pos x="456" y="110"/>
                  </a:cxn>
                  <a:cxn ang="0">
                    <a:pos x="446" y="107"/>
                  </a:cxn>
                  <a:cxn ang="0">
                    <a:pos x="448" y="68"/>
                  </a:cxn>
                  <a:cxn ang="0">
                    <a:pos x="457" y="62"/>
                  </a:cxn>
                  <a:cxn ang="0">
                    <a:pos x="455" y="59"/>
                  </a:cxn>
                  <a:cxn ang="0">
                    <a:pos x="254" y="0"/>
                  </a:cxn>
                  <a:cxn ang="0">
                    <a:pos x="3" y="114"/>
                  </a:cxn>
                  <a:cxn ang="0">
                    <a:pos x="0" y="176"/>
                  </a:cxn>
                </a:cxnLst>
                <a:rect l="0" t="0" r="r" b="b"/>
                <a:pathLst>
                  <a:path w="458" h="279">
                    <a:moveTo>
                      <a:pt x="0" y="176"/>
                    </a:moveTo>
                    <a:lnTo>
                      <a:pt x="205" y="278"/>
                    </a:lnTo>
                    <a:lnTo>
                      <a:pt x="456" y="117"/>
                    </a:lnTo>
                    <a:lnTo>
                      <a:pt x="456" y="110"/>
                    </a:lnTo>
                    <a:lnTo>
                      <a:pt x="446" y="107"/>
                    </a:lnTo>
                    <a:lnTo>
                      <a:pt x="448" y="68"/>
                    </a:lnTo>
                    <a:lnTo>
                      <a:pt x="457" y="62"/>
                    </a:lnTo>
                    <a:lnTo>
                      <a:pt x="455" y="59"/>
                    </a:lnTo>
                    <a:lnTo>
                      <a:pt x="254" y="0"/>
                    </a:lnTo>
                    <a:lnTo>
                      <a:pt x="3" y="114"/>
                    </a:lnTo>
                    <a:lnTo>
                      <a:pt x="0" y="176"/>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51" name="Freeform 70"/>
              <p:cNvSpPr>
                <a:spLocks/>
              </p:cNvSpPr>
              <p:nvPr/>
            </p:nvSpPr>
            <p:spPr bwMode="auto">
              <a:xfrm>
                <a:off x="1840" y="2316"/>
                <a:ext cx="459" cy="221"/>
              </a:xfrm>
              <a:custGeom>
                <a:avLst/>
                <a:gdLst/>
                <a:ahLst/>
                <a:cxnLst>
                  <a:cxn ang="0">
                    <a:pos x="0" y="124"/>
                  </a:cxn>
                  <a:cxn ang="0">
                    <a:pos x="253" y="0"/>
                  </a:cxn>
                  <a:cxn ang="0">
                    <a:pos x="458" y="57"/>
                  </a:cxn>
                  <a:cxn ang="0">
                    <a:pos x="204" y="220"/>
                  </a:cxn>
                  <a:cxn ang="0">
                    <a:pos x="0" y="124"/>
                  </a:cxn>
                </a:cxnLst>
                <a:rect l="0" t="0" r="r" b="b"/>
                <a:pathLst>
                  <a:path w="459" h="221">
                    <a:moveTo>
                      <a:pt x="0" y="124"/>
                    </a:moveTo>
                    <a:lnTo>
                      <a:pt x="253" y="0"/>
                    </a:lnTo>
                    <a:lnTo>
                      <a:pt x="458" y="57"/>
                    </a:lnTo>
                    <a:lnTo>
                      <a:pt x="204" y="220"/>
                    </a:lnTo>
                    <a:lnTo>
                      <a:pt x="0" y="124"/>
                    </a:lnTo>
                  </a:path>
                </a:pathLst>
              </a:custGeom>
              <a:solidFill>
                <a:srgbClr val="00FFFF"/>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52" name="Freeform 71"/>
              <p:cNvSpPr>
                <a:spLocks/>
              </p:cNvSpPr>
              <p:nvPr/>
            </p:nvSpPr>
            <p:spPr bwMode="auto">
              <a:xfrm>
                <a:off x="2042" y="2334"/>
                <a:ext cx="249" cy="200"/>
              </a:xfrm>
              <a:custGeom>
                <a:avLst/>
                <a:gdLst/>
                <a:ahLst/>
                <a:cxnLst>
                  <a:cxn ang="0">
                    <a:pos x="5" y="149"/>
                  </a:cxn>
                  <a:cxn ang="0">
                    <a:pos x="0" y="199"/>
                  </a:cxn>
                  <a:cxn ang="0">
                    <a:pos x="244" y="43"/>
                  </a:cxn>
                  <a:cxn ang="0">
                    <a:pos x="248" y="0"/>
                  </a:cxn>
                  <a:cxn ang="0">
                    <a:pos x="5" y="149"/>
                  </a:cxn>
                </a:cxnLst>
                <a:rect l="0" t="0" r="r" b="b"/>
                <a:pathLst>
                  <a:path w="249" h="200">
                    <a:moveTo>
                      <a:pt x="5" y="149"/>
                    </a:moveTo>
                    <a:lnTo>
                      <a:pt x="0" y="199"/>
                    </a:lnTo>
                    <a:lnTo>
                      <a:pt x="244" y="43"/>
                    </a:lnTo>
                    <a:lnTo>
                      <a:pt x="248" y="0"/>
                    </a:lnTo>
                    <a:lnTo>
                      <a:pt x="5" y="149"/>
                    </a:lnTo>
                  </a:path>
                </a:pathLst>
              </a:custGeom>
              <a:solidFill>
                <a:srgbClr val="FFFF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53" name="Freeform 72"/>
              <p:cNvSpPr>
                <a:spLocks/>
              </p:cNvSpPr>
              <p:nvPr/>
            </p:nvSpPr>
            <p:spPr bwMode="auto">
              <a:xfrm>
                <a:off x="1844" y="2383"/>
                <a:ext cx="205" cy="149"/>
              </a:xfrm>
              <a:custGeom>
                <a:avLst/>
                <a:gdLst/>
                <a:ahLst/>
                <a:cxnLst>
                  <a:cxn ang="0">
                    <a:pos x="5" y="0"/>
                  </a:cxn>
                  <a:cxn ang="0">
                    <a:pos x="0" y="53"/>
                  </a:cxn>
                  <a:cxn ang="0">
                    <a:pos x="200" y="148"/>
                  </a:cxn>
                  <a:cxn ang="0">
                    <a:pos x="204" y="98"/>
                  </a:cxn>
                  <a:cxn ang="0">
                    <a:pos x="5" y="0"/>
                  </a:cxn>
                </a:cxnLst>
                <a:rect l="0" t="0" r="r" b="b"/>
                <a:pathLst>
                  <a:path w="205" h="149">
                    <a:moveTo>
                      <a:pt x="5" y="0"/>
                    </a:moveTo>
                    <a:lnTo>
                      <a:pt x="0" y="53"/>
                    </a:lnTo>
                    <a:lnTo>
                      <a:pt x="200" y="148"/>
                    </a:lnTo>
                    <a:lnTo>
                      <a:pt x="204" y="98"/>
                    </a:lnTo>
                    <a:lnTo>
                      <a:pt x="5" y="0"/>
                    </a:lnTo>
                  </a:path>
                </a:pathLst>
              </a:custGeom>
              <a:solidFill>
                <a:srgbClr val="808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54" name="Freeform 73"/>
              <p:cNvSpPr>
                <a:spLocks/>
              </p:cNvSpPr>
              <p:nvPr/>
            </p:nvSpPr>
            <p:spPr bwMode="auto">
              <a:xfrm>
                <a:off x="1844" y="2378"/>
                <a:ext cx="206" cy="115"/>
              </a:xfrm>
              <a:custGeom>
                <a:avLst/>
                <a:gdLst/>
                <a:ahLst/>
                <a:cxnLst>
                  <a:cxn ang="0">
                    <a:pos x="0" y="0"/>
                  </a:cxn>
                  <a:cxn ang="0">
                    <a:pos x="0" y="9"/>
                  </a:cxn>
                  <a:cxn ang="0">
                    <a:pos x="199" y="114"/>
                  </a:cxn>
                  <a:cxn ang="0">
                    <a:pos x="205" y="100"/>
                  </a:cxn>
                  <a:cxn ang="0">
                    <a:pos x="0" y="0"/>
                  </a:cxn>
                </a:cxnLst>
                <a:rect l="0" t="0" r="r" b="b"/>
                <a:pathLst>
                  <a:path w="206" h="115">
                    <a:moveTo>
                      <a:pt x="0" y="0"/>
                    </a:moveTo>
                    <a:lnTo>
                      <a:pt x="0" y="9"/>
                    </a:lnTo>
                    <a:lnTo>
                      <a:pt x="199" y="114"/>
                    </a:lnTo>
                    <a:lnTo>
                      <a:pt x="205" y="100"/>
                    </a:lnTo>
                    <a:lnTo>
                      <a:pt x="0" y="0"/>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55" name="Freeform 74"/>
              <p:cNvSpPr>
                <a:spLocks/>
              </p:cNvSpPr>
              <p:nvPr/>
            </p:nvSpPr>
            <p:spPr bwMode="auto">
              <a:xfrm>
                <a:off x="2045" y="2373"/>
                <a:ext cx="253" cy="172"/>
              </a:xfrm>
              <a:custGeom>
                <a:avLst/>
                <a:gdLst/>
                <a:ahLst/>
                <a:cxnLst>
                  <a:cxn ang="0">
                    <a:pos x="0" y="164"/>
                  </a:cxn>
                  <a:cxn ang="0">
                    <a:pos x="1" y="171"/>
                  </a:cxn>
                  <a:cxn ang="0">
                    <a:pos x="252" y="6"/>
                  </a:cxn>
                  <a:cxn ang="0">
                    <a:pos x="252" y="0"/>
                  </a:cxn>
                  <a:cxn ang="0">
                    <a:pos x="0" y="164"/>
                  </a:cxn>
                </a:cxnLst>
                <a:rect l="0" t="0" r="r" b="b"/>
                <a:pathLst>
                  <a:path w="253" h="172">
                    <a:moveTo>
                      <a:pt x="0" y="164"/>
                    </a:moveTo>
                    <a:lnTo>
                      <a:pt x="1" y="171"/>
                    </a:lnTo>
                    <a:lnTo>
                      <a:pt x="252" y="6"/>
                    </a:lnTo>
                    <a:lnTo>
                      <a:pt x="252" y="0"/>
                    </a:lnTo>
                    <a:lnTo>
                      <a:pt x="0" y="164"/>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56" name="Freeform 75"/>
              <p:cNvSpPr>
                <a:spLocks/>
              </p:cNvSpPr>
              <p:nvPr/>
            </p:nvSpPr>
            <p:spPr bwMode="auto">
              <a:xfrm>
                <a:off x="1843" y="2265"/>
                <a:ext cx="455" cy="214"/>
              </a:xfrm>
              <a:custGeom>
                <a:avLst/>
                <a:gdLst/>
                <a:ahLst/>
                <a:cxnLst>
                  <a:cxn ang="0">
                    <a:pos x="0" y="114"/>
                  </a:cxn>
                  <a:cxn ang="0">
                    <a:pos x="248" y="0"/>
                  </a:cxn>
                  <a:cxn ang="0">
                    <a:pos x="454" y="58"/>
                  </a:cxn>
                  <a:cxn ang="0">
                    <a:pos x="206" y="213"/>
                  </a:cxn>
                  <a:cxn ang="0">
                    <a:pos x="0" y="114"/>
                  </a:cxn>
                </a:cxnLst>
                <a:rect l="0" t="0" r="r" b="b"/>
                <a:pathLst>
                  <a:path w="455" h="214">
                    <a:moveTo>
                      <a:pt x="0" y="114"/>
                    </a:moveTo>
                    <a:lnTo>
                      <a:pt x="248" y="0"/>
                    </a:lnTo>
                    <a:lnTo>
                      <a:pt x="454" y="58"/>
                    </a:lnTo>
                    <a:lnTo>
                      <a:pt x="206" y="213"/>
                    </a:lnTo>
                    <a:lnTo>
                      <a:pt x="0" y="114"/>
                    </a:lnTo>
                  </a:path>
                </a:pathLst>
              </a:custGeom>
              <a:solidFill>
                <a:srgbClr val="0000FF"/>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36" name="Group 76"/>
              <p:cNvGrpSpPr>
                <a:grpSpLocks/>
              </p:cNvGrpSpPr>
              <p:nvPr/>
            </p:nvGrpSpPr>
            <p:grpSpPr bwMode="auto">
              <a:xfrm>
                <a:off x="2044" y="2276"/>
                <a:ext cx="231" cy="77"/>
                <a:chOff x="2044" y="2276"/>
                <a:chExt cx="231" cy="77"/>
              </a:xfrm>
            </p:grpSpPr>
            <p:sp>
              <p:nvSpPr>
                <p:cNvPr id="71" name="Freeform 77"/>
                <p:cNvSpPr>
                  <a:spLocks/>
                </p:cNvSpPr>
                <p:nvPr/>
              </p:nvSpPr>
              <p:spPr bwMode="auto">
                <a:xfrm>
                  <a:off x="2062" y="2276"/>
                  <a:ext cx="213" cy="66"/>
                </a:xfrm>
                <a:custGeom>
                  <a:avLst/>
                  <a:gdLst/>
                  <a:ahLst/>
                  <a:cxnLst>
                    <a:cxn ang="0">
                      <a:pos x="4" y="0"/>
                    </a:cxn>
                    <a:cxn ang="0">
                      <a:pos x="0" y="4"/>
                    </a:cxn>
                    <a:cxn ang="0">
                      <a:pos x="205" y="65"/>
                    </a:cxn>
                    <a:cxn ang="0">
                      <a:pos x="212" y="64"/>
                    </a:cxn>
                    <a:cxn ang="0">
                      <a:pos x="4" y="0"/>
                    </a:cxn>
                  </a:cxnLst>
                  <a:rect l="0" t="0" r="r" b="b"/>
                  <a:pathLst>
                    <a:path w="213" h="66">
                      <a:moveTo>
                        <a:pt x="4" y="0"/>
                      </a:moveTo>
                      <a:lnTo>
                        <a:pt x="0" y="4"/>
                      </a:lnTo>
                      <a:lnTo>
                        <a:pt x="205" y="65"/>
                      </a:lnTo>
                      <a:lnTo>
                        <a:pt x="212" y="64"/>
                      </a:lnTo>
                      <a:lnTo>
                        <a:pt x="4"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72" name="Freeform 78"/>
                <p:cNvSpPr>
                  <a:spLocks/>
                </p:cNvSpPr>
                <p:nvPr/>
              </p:nvSpPr>
              <p:spPr bwMode="auto">
                <a:xfrm>
                  <a:off x="2044" y="2285"/>
                  <a:ext cx="217" cy="68"/>
                </a:xfrm>
                <a:custGeom>
                  <a:avLst/>
                  <a:gdLst/>
                  <a:ahLst/>
                  <a:cxnLst>
                    <a:cxn ang="0">
                      <a:pos x="8" y="0"/>
                    </a:cxn>
                    <a:cxn ang="0">
                      <a:pos x="0" y="5"/>
                    </a:cxn>
                    <a:cxn ang="0">
                      <a:pos x="209" y="67"/>
                    </a:cxn>
                    <a:cxn ang="0">
                      <a:pos x="216" y="63"/>
                    </a:cxn>
                    <a:cxn ang="0">
                      <a:pos x="8" y="0"/>
                    </a:cxn>
                  </a:cxnLst>
                  <a:rect l="0" t="0" r="r" b="b"/>
                  <a:pathLst>
                    <a:path w="217" h="68">
                      <a:moveTo>
                        <a:pt x="8" y="0"/>
                      </a:moveTo>
                      <a:lnTo>
                        <a:pt x="0" y="5"/>
                      </a:lnTo>
                      <a:lnTo>
                        <a:pt x="209" y="67"/>
                      </a:lnTo>
                      <a:lnTo>
                        <a:pt x="216" y="63"/>
                      </a:lnTo>
                      <a:lnTo>
                        <a:pt x="8"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grpSp>
          <p:sp>
            <p:nvSpPr>
              <p:cNvPr id="58" name="Freeform 79"/>
              <p:cNvSpPr>
                <a:spLocks/>
              </p:cNvSpPr>
              <p:nvPr/>
            </p:nvSpPr>
            <p:spPr bwMode="auto">
              <a:xfrm>
                <a:off x="2048" y="2326"/>
                <a:ext cx="250" cy="157"/>
              </a:xfrm>
              <a:custGeom>
                <a:avLst/>
                <a:gdLst/>
                <a:ahLst/>
                <a:cxnLst>
                  <a:cxn ang="0">
                    <a:pos x="0" y="152"/>
                  </a:cxn>
                  <a:cxn ang="0">
                    <a:pos x="1" y="156"/>
                  </a:cxn>
                  <a:cxn ang="0">
                    <a:pos x="248" y="2"/>
                  </a:cxn>
                  <a:cxn ang="0">
                    <a:pos x="249" y="0"/>
                  </a:cxn>
                  <a:cxn ang="0">
                    <a:pos x="0" y="152"/>
                  </a:cxn>
                </a:cxnLst>
                <a:rect l="0" t="0" r="r" b="b"/>
                <a:pathLst>
                  <a:path w="250" h="157">
                    <a:moveTo>
                      <a:pt x="0" y="152"/>
                    </a:moveTo>
                    <a:lnTo>
                      <a:pt x="1" y="156"/>
                    </a:lnTo>
                    <a:lnTo>
                      <a:pt x="248" y="2"/>
                    </a:lnTo>
                    <a:lnTo>
                      <a:pt x="249" y="0"/>
                    </a:lnTo>
                    <a:lnTo>
                      <a:pt x="0" y="15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38" name="Group 80"/>
              <p:cNvGrpSpPr>
                <a:grpSpLocks/>
              </p:cNvGrpSpPr>
              <p:nvPr/>
            </p:nvGrpSpPr>
            <p:grpSpPr bwMode="auto">
              <a:xfrm>
                <a:off x="2044" y="2338"/>
                <a:ext cx="245" cy="184"/>
                <a:chOff x="2044" y="2338"/>
                <a:chExt cx="245" cy="184"/>
              </a:xfrm>
            </p:grpSpPr>
            <p:sp>
              <p:nvSpPr>
                <p:cNvPr id="66" name="Line 81"/>
                <p:cNvSpPr>
                  <a:spLocks noChangeShapeType="1"/>
                </p:cNvSpPr>
                <p:nvPr/>
              </p:nvSpPr>
              <p:spPr bwMode="auto">
                <a:xfrm flipH="1">
                  <a:off x="2049" y="2338"/>
                  <a:ext cx="239" cy="14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67" name="Line 82"/>
                <p:cNvSpPr>
                  <a:spLocks noChangeShapeType="1"/>
                </p:cNvSpPr>
                <p:nvPr/>
              </p:nvSpPr>
              <p:spPr bwMode="auto">
                <a:xfrm flipH="1">
                  <a:off x="2048" y="2347"/>
                  <a:ext cx="241" cy="14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68" name="Line 83"/>
                <p:cNvSpPr>
                  <a:spLocks noChangeShapeType="1"/>
                </p:cNvSpPr>
                <p:nvPr/>
              </p:nvSpPr>
              <p:spPr bwMode="auto">
                <a:xfrm flipH="1">
                  <a:off x="2046" y="2355"/>
                  <a:ext cx="238" cy="14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69" name="Line 84"/>
                <p:cNvSpPr>
                  <a:spLocks noChangeShapeType="1"/>
                </p:cNvSpPr>
                <p:nvPr/>
              </p:nvSpPr>
              <p:spPr bwMode="auto">
                <a:xfrm flipH="1">
                  <a:off x="2047" y="2359"/>
                  <a:ext cx="240" cy="152"/>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70" name="Line 85"/>
                <p:cNvSpPr>
                  <a:spLocks noChangeShapeType="1"/>
                </p:cNvSpPr>
                <p:nvPr/>
              </p:nvSpPr>
              <p:spPr bwMode="auto">
                <a:xfrm flipH="1">
                  <a:off x="2044" y="2368"/>
                  <a:ext cx="243" cy="154"/>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nvGrpSpPr>
              <p:cNvPr id="249" name="Group 86"/>
              <p:cNvGrpSpPr>
                <a:grpSpLocks/>
              </p:cNvGrpSpPr>
              <p:nvPr/>
            </p:nvGrpSpPr>
            <p:grpSpPr bwMode="auto">
              <a:xfrm>
                <a:off x="1846" y="2387"/>
                <a:ext cx="203" cy="133"/>
                <a:chOff x="1846" y="2387"/>
                <a:chExt cx="203" cy="133"/>
              </a:xfrm>
            </p:grpSpPr>
            <p:sp>
              <p:nvSpPr>
                <p:cNvPr id="61" name="Line 87"/>
                <p:cNvSpPr>
                  <a:spLocks noChangeShapeType="1"/>
                </p:cNvSpPr>
                <p:nvPr/>
              </p:nvSpPr>
              <p:spPr bwMode="auto">
                <a:xfrm>
                  <a:off x="1850" y="2387"/>
                  <a:ext cx="199" cy="100"/>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62" name="Line 88"/>
                <p:cNvSpPr>
                  <a:spLocks noChangeShapeType="1"/>
                </p:cNvSpPr>
                <p:nvPr/>
              </p:nvSpPr>
              <p:spPr bwMode="auto">
                <a:xfrm>
                  <a:off x="1850" y="2396"/>
                  <a:ext cx="198" cy="9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63" name="Line 89"/>
                <p:cNvSpPr>
                  <a:spLocks noChangeShapeType="1"/>
                </p:cNvSpPr>
                <p:nvPr/>
              </p:nvSpPr>
              <p:spPr bwMode="auto">
                <a:xfrm>
                  <a:off x="1847" y="2404"/>
                  <a:ext cx="199" cy="9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64" name="Line 90"/>
                <p:cNvSpPr>
                  <a:spLocks noChangeShapeType="1"/>
                </p:cNvSpPr>
                <p:nvPr/>
              </p:nvSpPr>
              <p:spPr bwMode="auto">
                <a:xfrm>
                  <a:off x="1846" y="2413"/>
                  <a:ext cx="200" cy="9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65" name="Line 91"/>
                <p:cNvSpPr>
                  <a:spLocks noChangeShapeType="1"/>
                </p:cNvSpPr>
                <p:nvPr/>
              </p:nvSpPr>
              <p:spPr bwMode="auto">
                <a:xfrm>
                  <a:off x="1848" y="2422"/>
                  <a:ext cx="198" cy="9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nvGrpSpPr>
            <p:cNvPr id="250" name="Group 92"/>
            <p:cNvGrpSpPr>
              <a:grpSpLocks/>
            </p:cNvGrpSpPr>
            <p:nvPr/>
          </p:nvGrpSpPr>
          <p:grpSpPr bwMode="auto">
            <a:xfrm>
              <a:off x="1859" y="2201"/>
              <a:ext cx="471" cy="279"/>
              <a:chOff x="1859" y="2201"/>
              <a:chExt cx="471" cy="279"/>
            </a:xfrm>
          </p:grpSpPr>
          <p:sp>
            <p:nvSpPr>
              <p:cNvPr id="25" name="Arc 93"/>
              <p:cNvSpPr>
                <a:spLocks/>
              </p:cNvSpPr>
              <p:nvPr/>
            </p:nvSpPr>
            <p:spPr bwMode="auto">
              <a:xfrm rot="240000">
                <a:off x="1859" y="2315"/>
                <a:ext cx="13" cy="65"/>
              </a:xfrm>
              <a:custGeom>
                <a:avLst/>
                <a:gdLst>
                  <a:gd name="G0" fmla="+- 21600 0 0"/>
                  <a:gd name="G1" fmla="+- 21538 0 0"/>
                  <a:gd name="G2" fmla="+- 21600 0 0"/>
                  <a:gd name="T0" fmla="*/ 19864 w 21600"/>
                  <a:gd name="T1" fmla="*/ 43068 h 43068"/>
                  <a:gd name="T2" fmla="*/ 19968 w 21600"/>
                  <a:gd name="T3" fmla="*/ 0 h 43068"/>
                  <a:gd name="T4" fmla="*/ 21600 w 21600"/>
                  <a:gd name="T5" fmla="*/ 21538 h 43068"/>
                </a:gdLst>
                <a:ahLst/>
                <a:cxnLst>
                  <a:cxn ang="0">
                    <a:pos x="T0" y="T1"/>
                  </a:cxn>
                  <a:cxn ang="0">
                    <a:pos x="T2" y="T3"/>
                  </a:cxn>
                  <a:cxn ang="0">
                    <a:pos x="T4" y="T5"/>
                  </a:cxn>
                </a:cxnLst>
                <a:rect l="0" t="0" r="r" b="b"/>
                <a:pathLst>
                  <a:path w="21600" h="43068" fill="none" extrusionOk="0">
                    <a:moveTo>
                      <a:pt x="19863" y="43068"/>
                    </a:moveTo>
                    <a:cubicBezTo>
                      <a:pt x="8644" y="42163"/>
                      <a:pt x="0" y="32794"/>
                      <a:pt x="0" y="21538"/>
                    </a:cubicBezTo>
                    <a:cubicBezTo>
                      <a:pt x="-1" y="10241"/>
                      <a:pt x="8703" y="853"/>
                      <a:pt x="19967" y="-1"/>
                    </a:cubicBezTo>
                  </a:path>
                  <a:path w="21600" h="43068" stroke="0" extrusionOk="0">
                    <a:moveTo>
                      <a:pt x="19863" y="43068"/>
                    </a:moveTo>
                    <a:cubicBezTo>
                      <a:pt x="8644" y="42163"/>
                      <a:pt x="0" y="32794"/>
                      <a:pt x="0" y="21538"/>
                    </a:cubicBezTo>
                    <a:cubicBezTo>
                      <a:pt x="-1" y="10241"/>
                      <a:pt x="8703" y="853"/>
                      <a:pt x="19967" y="-1"/>
                    </a:cubicBezTo>
                    <a:lnTo>
                      <a:pt x="21600" y="21538"/>
                    </a:lnTo>
                    <a:close/>
                  </a:path>
                </a:pathLst>
              </a:custGeom>
              <a:solidFill>
                <a:srgbClr val="000080"/>
              </a:solidFill>
              <a:ln w="9525" cap="rnd">
                <a:noFill/>
                <a:round/>
                <a:headEnd/>
                <a:tailEnd/>
              </a:ln>
              <a:effectLst/>
            </p:spPr>
            <p:txBody>
              <a:bodyPr wrap="none" anchor="ctr"/>
              <a:lstStyle/>
              <a:p>
                <a:endParaRPr lang="en-US">
                  <a:latin typeface="Times New Roman" pitchFamily="18" charset="0"/>
                  <a:cs typeface="Times New Roman" pitchFamily="18" charset="0"/>
                </a:endParaRPr>
              </a:p>
            </p:txBody>
          </p:sp>
          <p:sp>
            <p:nvSpPr>
              <p:cNvPr id="26" name="Freeform 94"/>
              <p:cNvSpPr>
                <a:spLocks/>
              </p:cNvSpPr>
              <p:nvPr/>
            </p:nvSpPr>
            <p:spPr bwMode="auto">
              <a:xfrm>
                <a:off x="1872" y="2201"/>
                <a:ext cx="457" cy="278"/>
              </a:xfrm>
              <a:custGeom>
                <a:avLst/>
                <a:gdLst/>
                <a:ahLst/>
                <a:cxnLst>
                  <a:cxn ang="0">
                    <a:pos x="0" y="175"/>
                  </a:cxn>
                  <a:cxn ang="0">
                    <a:pos x="207" y="277"/>
                  </a:cxn>
                  <a:cxn ang="0">
                    <a:pos x="455" y="115"/>
                  </a:cxn>
                  <a:cxn ang="0">
                    <a:pos x="456" y="108"/>
                  </a:cxn>
                  <a:cxn ang="0">
                    <a:pos x="446" y="106"/>
                  </a:cxn>
                  <a:cxn ang="0">
                    <a:pos x="448" y="67"/>
                  </a:cxn>
                  <a:cxn ang="0">
                    <a:pos x="455" y="62"/>
                  </a:cxn>
                  <a:cxn ang="0">
                    <a:pos x="456" y="58"/>
                  </a:cxn>
                  <a:cxn ang="0">
                    <a:pos x="254" y="0"/>
                  </a:cxn>
                  <a:cxn ang="0">
                    <a:pos x="4" y="110"/>
                  </a:cxn>
                  <a:cxn ang="0">
                    <a:pos x="0" y="175"/>
                  </a:cxn>
                </a:cxnLst>
                <a:rect l="0" t="0" r="r" b="b"/>
                <a:pathLst>
                  <a:path w="457" h="278">
                    <a:moveTo>
                      <a:pt x="0" y="175"/>
                    </a:moveTo>
                    <a:lnTo>
                      <a:pt x="207" y="277"/>
                    </a:lnTo>
                    <a:lnTo>
                      <a:pt x="455" y="115"/>
                    </a:lnTo>
                    <a:lnTo>
                      <a:pt x="456" y="108"/>
                    </a:lnTo>
                    <a:lnTo>
                      <a:pt x="446" y="106"/>
                    </a:lnTo>
                    <a:lnTo>
                      <a:pt x="448" y="67"/>
                    </a:lnTo>
                    <a:lnTo>
                      <a:pt x="455" y="62"/>
                    </a:lnTo>
                    <a:lnTo>
                      <a:pt x="456" y="58"/>
                    </a:lnTo>
                    <a:lnTo>
                      <a:pt x="254" y="0"/>
                    </a:lnTo>
                    <a:lnTo>
                      <a:pt x="4" y="110"/>
                    </a:lnTo>
                    <a:lnTo>
                      <a:pt x="0" y="175"/>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27" name="Freeform 95"/>
              <p:cNvSpPr>
                <a:spLocks/>
              </p:cNvSpPr>
              <p:nvPr/>
            </p:nvSpPr>
            <p:spPr bwMode="auto">
              <a:xfrm>
                <a:off x="1872" y="2253"/>
                <a:ext cx="457" cy="221"/>
              </a:xfrm>
              <a:custGeom>
                <a:avLst/>
                <a:gdLst/>
                <a:ahLst/>
                <a:cxnLst>
                  <a:cxn ang="0">
                    <a:pos x="0" y="121"/>
                  </a:cxn>
                  <a:cxn ang="0">
                    <a:pos x="251" y="0"/>
                  </a:cxn>
                  <a:cxn ang="0">
                    <a:pos x="456" y="57"/>
                  </a:cxn>
                  <a:cxn ang="0">
                    <a:pos x="204" y="220"/>
                  </a:cxn>
                  <a:cxn ang="0">
                    <a:pos x="0" y="121"/>
                  </a:cxn>
                </a:cxnLst>
                <a:rect l="0" t="0" r="r" b="b"/>
                <a:pathLst>
                  <a:path w="457" h="221">
                    <a:moveTo>
                      <a:pt x="0" y="121"/>
                    </a:moveTo>
                    <a:lnTo>
                      <a:pt x="251" y="0"/>
                    </a:lnTo>
                    <a:lnTo>
                      <a:pt x="456" y="57"/>
                    </a:lnTo>
                    <a:lnTo>
                      <a:pt x="204" y="220"/>
                    </a:lnTo>
                    <a:lnTo>
                      <a:pt x="0" y="121"/>
                    </a:lnTo>
                  </a:path>
                </a:pathLst>
              </a:custGeom>
              <a:solidFill>
                <a:srgbClr val="00FFFF"/>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28" name="Freeform 96"/>
              <p:cNvSpPr>
                <a:spLocks/>
              </p:cNvSpPr>
              <p:nvPr/>
            </p:nvSpPr>
            <p:spPr bwMode="auto">
              <a:xfrm>
                <a:off x="2075" y="2268"/>
                <a:ext cx="246" cy="200"/>
              </a:xfrm>
              <a:custGeom>
                <a:avLst/>
                <a:gdLst/>
                <a:ahLst/>
                <a:cxnLst>
                  <a:cxn ang="0">
                    <a:pos x="4" y="150"/>
                  </a:cxn>
                  <a:cxn ang="0">
                    <a:pos x="0" y="199"/>
                  </a:cxn>
                  <a:cxn ang="0">
                    <a:pos x="243" y="46"/>
                  </a:cxn>
                  <a:cxn ang="0">
                    <a:pos x="245" y="0"/>
                  </a:cxn>
                  <a:cxn ang="0">
                    <a:pos x="4" y="150"/>
                  </a:cxn>
                </a:cxnLst>
                <a:rect l="0" t="0" r="r" b="b"/>
                <a:pathLst>
                  <a:path w="246" h="200">
                    <a:moveTo>
                      <a:pt x="4" y="150"/>
                    </a:moveTo>
                    <a:lnTo>
                      <a:pt x="0" y="199"/>
                    </a:lnTo>
                    <a:lnTo>
                      <a:pt x="243" y="46"/>
                    </a:lnTo>
                    <a:lnTo>
                      <a:pt x="245" y="0"/>
                    </a:lnTo>
                    <a:lnTo>
                      <a:pt x="4" y="150"/>
                    </a:lnTo>
                  </a:path>
                </a:pathLst>
              </a:custGeom>
              <a:solidFill>
                <a:srgbClr val="FFFF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29" name="Freeform 97"/>
              <p:cNvSpPr>
                <a:spLocks/>
              </p:cNvSpPr>
              <p:nvPr/>
            </p:nvSpPr>
            <p:spPr bwMode="auto">
              <a:xfrm>
                <a:off x="1877" y="2320"/>
                <a:ext cx="203" cy="147"/>
              </a:xfrm>
              <a:custGeom>
                <a:avLst/>
                <a:gdLst/>
                <a:ahLst/>
                <a:cxnLst>
                  <a:cxn ang="0">
                    <a:pos x="3" y="0"/>
                  </a:cxn>
                  <a:cxn ang="0">
                    <a:pos x="0" y="50"/>
                  </a:cxn>
                  <a:cxn ang="0">
                    <a:pos x="197" y="146"/>
                  </a:cxn>
                  <a:cxn ang="0">
                    <a:pos x="202" y="96"/>
                  </a:cxn>
                  <a:cxn ang="0">
                    <a:pos x="3" y="0"/>
                  </a:cxn>
                </a:cxnLst>
                <a:rect l="0" t="0" r="r" b="b"/>
                <a:pathLst>
                  <a:path w="203" h="147">
                    <a:moveTo>
                      <a:pt x="3" y="0"/>
                    </a:moveTo>
                    <a:lnTo>
                      <a:pt x="0" y="50"/>
                    </a:lnTo>
                    <a:lnTo>
                      <a:pt x="197" y="146"/>
                    </a:lnTo>
                    <a:lnTo>
                      <a:pt x="202" y="96"/>
                    </a:lnTo>
                    <a:lnTo>
                      <a:pt x="3" y="0"/>
                    </a:lnTo>
                  </a:path>
                </a:pathLst>
              </a:custGeom>
              <a:solidFill>
                <a:srgbClr val="808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30" name="Freeform 98"/>
              <p:cNvSpPr>
                <a:spLocks/>
              </p:cNvSpPr>
              <p:nvPr/>
            </p:nvSpPr>
            <p:spPr bwMode="auto">
              <a:xfrm>
                <a:off x="1876" y="2313"/>
                <a:ext cx="205" cy="116"/>
              </a:xfrm>
              <a:custGeom>
                <a:avLst/>
                <a:gdLst/>
                <a:ahLst/>
                <a:cxnLst>
                  <a:cxn ang="0">
                    <a:pos x="1" y="0"/>
                  </a:cxn>
                  <a:cxn ang="0">
                    <a:pos x="0" y="8"/>
                  </a:cxn>
                  <a:cxn ang="0">
                    <a:pos x="198" y="115"/>
                  </a:cxn>
                  <a:cxn ang="0">
                    <a:pos x="204" y="98"/>
                  </a:cxn>
                  <a:cxn ang="0">
                    <a:pos x="1" y="0"/>
                  </a:cxn>
                </a:cxnLst>
                <a:rect l="0" t="0" r="r" b="b"/>
                <a:pathLst>
                  <a:path w="205" h="116">
                    <a:moveTo>
                      <a:pt x="1" y="0"/>
                    </a:moveTo>
                    <a:lnTo>
                      <a:pt x="0" y="8"/>
                    </a:lnTo>
                    <a:lnTo>
                      <a:pt x="198" y="115"/>
                    </a:lnTo>
                    <a:lnTo>
                      <a:pt x="204" y="98"/>
                    </a:lnTo>
                    <a:lnTo>
                      <a:pt x="1" y="0"/>
                    </a:lnTo>
                  </a:path>
                </a:pathLst>
              </a:custGeom>
              <a:solidFill>
                <a:srgbClr val="000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31" name="Freeform 99"/>
              <p:cNvSpPr>
                <a:spLocks/>
              </p:cNvSpPr>
              <p:nvPr/>
            </p:nvSpPr>
            <p:spPr bwMode="auto">
              <a:xfrm>
                <a:off x="2076" y="2310"/>
                <a:ext cx="252" cy="170"/>
              </a:xfrm>
              <a:custGeom>
                <a:avLst/>
                <a:gdLst/>
                <a:ahLst/>
                <a:cxnLst>
                  <a:cxn ang="0">
                    <a:pos x="0" y="162"/>
                  </a:cxn>
                  <a:cxn ang="0">
                    <a:pos x="1" y="169"/>
                  </a:cxn>
                  <a:cxn ang="0">
                    <a:pos x="251" y="6"/>
                  </a:cxn>
                  <a:cxn ang="0">
                    <a:pos x="251" y="0"/>
                  </a:cxn>
                  <a:cxn ang="0">
                    <a:pos x="0" y="162"/>
                  </a:cxn>
                </a:cxnLst>
                <a:rect l="0" t="0" r="r" b="b"/>
                <a:pathLst>
                  <a:path w="252" h="170">
                    <a:moveTo>
                      <a:pt x="0" y="162"/>
                    </a:moveTo>
                    <a:lnTo>
                      <a:pt x="1" y="169"/>
                    </a:lnTo>
                    <a:lnTo>
                      <a:pt x="251" y="6"/>
                    </a:lnTo>
                    <a:lnTo>
                      <a:pt x="251" y="0"/>
                    </a:lnTo>
                    <a:lnTo>
                      <a:pt x="0" y="16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32" name="Freeform 100"/>
              <p:cNvSpPr>
                <a:spLocks/>
              </p:cNvSpPr>
              <p:nvPr/>
            </p:nvSpPr>
            <p:spPr bwMode="auto">
              <a:xfrm>
                <a:off x="1876" y="2202"/>
                <a:ext cx="453" cy="212"/>
              </a:xfrm>
              <a:custGeom>
                <a:avLst/>
                <a:gdLst/>
                <a:ahLst/>
                <a:cxnLst>
                  <a:cxn ang="0">
                    <a:pos x="0" y="112"/>
                  </a:cxn>
                  <a:cxn ang="0">
                    <a:pos x="247" y="0"/>
                  </a:cxn>
                  <a:cxn ang="0">
                    <a:pos x="452" y="58"/>
                  </a:cxn>
                  <a:cxn ang="0">
                    <a:pos x="204" y="211"/>
                  </a:cxn>
                  <a:cxn ang="0">
                    <a:pos x="0" y="112"/>
                  </a:cxn>
                </a:cxnLst>
                <a:rect l="0" t="0" r="r" b="b"/>
                <a:pathLst>
                  <a:path w="453" h="212">
                    <a:moveTo>
                      <a:pt x="0" y="112"/>
                    </a:moveTo>
                    <a:lnTo>
                      <a:pt x="247" y="0"/>
                    </a:lnTo>
                    <a:lnTo>
                      <a:pt x="452" y="58"/>
                    </a:lnTo>
                    <a:lnTo>
                      <a:pt x="204" y="211"/>
                    </a:lnTo>
                    <a:lnTo>
                      <a:pt x="0" y="112"/>
                    </a:lnTo>
                  </a:path>
                </a:pathLst>
              </a:custGeom>
              <a:solidFill>
                <a:srgbClr val="0000FF"/>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51" name="Group 101"/>
              <p:cNvGrpSpPr>
                <a:grpSpLocks/>
              </p:cNvGrpSpPr>
              <p:nvPr/>
            </p:nvGrpSpPr>
            <p:grpSpPr bwMode="auto">
              <a:xfrm>
                <a:off x="2076" y="2213"/>
                <a:ext cx="230" cy="75"/>
                <a:chOff x="2076" y="2213"/>
                <a:chExt cx="230" cy="75"/>
              </a:xfrm>
            </p:grpSpPr>
            <p:sp>
              <p:nvSpPr>
                <p:cNvPr id="47" name="Freeform 102"/>
                <p:cNvSpPr>
                  <a:spLocks/>
                </p:cNvSpPr>
                <p:nvPr/>
              </p:nvSpPr>
              <p:spPr bwMode="auto">
                <a:xfrm>
                  <a:off x="2091" y="2213"/>
                  <a:ext cx="215" cy="66"/>
                </a:xfrm>
                <a:custGeom>
                  <a:avLst/>
                  <a:gdLst/>
                  <a:ahLst/>
                  <a:cxnLst>
                    <a:cxn ang="0">
                      <a:pos x="7" y="0"/>
                    </a:cxn>
                    <a:cxn ang="0">
                      <a:pos x="0" y="4"/>
                    </a:cxn>
                    <a:cxn ang="0">
                      <a:pos x="208" y="65"/>
                    </a:cxn>
                    <a:cxn ang="0">
                      <a:pos x="214" y="64"/>
                    </a:cxn>
                    <a:cxn ang="0">
                      <a:pos x="7" y="0"/>
                    </a:cxn>
                  </a:cxnLst>
                  <a:rect l="0" t="0" r="r" b="b"/>
                  <a:pathLst>
                    <a:path w="215" h="66">
                      <a:moveTo>
                        <a:pt x="7" y="0"/>
                      </a:moveTo>
                      <a:lnTo>
                        <a:pt x="0" y="4"/>
                      </a:lnTo>
                      <a:lnTo>
                        <a:pt x="208" y="65"/>
                      </a:lnTo>
                      <a:lnTo>
                        <a:pt x="214" y="64"/>
                      </a:lnTo>
                      <a:lnTo>
                        <a:pt x="7"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48" name="Freeform 103"/>
                <p:cNvSpPr>
                  <a:spLocks/>
                </p:cNvSpPr>
                <p:nvPr/>
              </p:nvSpPr>
              <p:spPr bwMode="auto">
                <a:xfrm>
                  <a:off x="2076" y="2221"/>
                  <a:ext cx="215" cy="67"/>
                </a:xfrm>
                <a:custGeom>
                  <a:avLst/>
                  <a:gdLst/>
                  <a:ahLst/>
                  <a:cxnLst>
                    <a:cxn ang="0">
                      <a:pos x="7" y="0"/>
                    </a:cxn>
                    <a:cxn ang="0">
                      <a:pos x="0" y="4"/>
                    </a:cxn>
                    <a:cxn ang="0">
                      <a:pos x="208" y="66"/>
                    </a:cxn>
                    <a:cxn ang="0">
                      <a:pos x="214" y="64"/>
                    </a:cxn>
                    <a:cxn ang="0">
                      <a:pos x="7" y="0"/>
                    </a:cxn>
                  </a:cxnLst>
                  <a:rect l="0" t="0" r="r" b="b"/>
                  <a:pathLst>
                    <a:path w="215" h="67">
                      <a:moveTo>
                        <a:pt x="7" y="0"/>
                      </a:moveTo>
                      <a:lnTo>
                        <a:pt x="0" y="4"/>
                      </a:lnTo>
                      <a:lnTo>
                        <a:pt x="208" y="66"/>
                      </a:lnTo>
                      <a:lnTo>
                        <a:pt x="214" y="64"/>
                      </a:lnTo>
                      <a:lnTo>
                        <a:pt x="7" y="0"/>
                      </a:lnTo>
                    </a:path>
                  </a:pathLst>
                </a:custGeom>
                <a:solidFill>
                  <a:srgbClr val="FF0000"/>
                </a:solidFill>
                <a:ln w="9525" cap="rnd">
                  <a:noFill/>
                  <a:round/>
                  <a:headEnd/>
                  <a:tailEnd/>
                </a:ln>
                <a:effectLst/>
              </p:spPr>
              <p:txBody>
                <a:bodyPr/>
                <a:lstStyle/>
                <a:p>
                  <a:endParaRPr lang="en-US">
                    <a:latin typeface="Times New Roman" pitchFamily="18" charset="0"/>
                    <a:cs typeface="Times New Roman" pitchFamily="18" charset="0"/>
                  </a:endParaRPr>
                </a:p>
              </p:txBody>
            </p:sp>
          </p:grpSp>
          <p:sp>
            <p:nvSpPr>
              <p:cNvPr id="34" name="Freeform 104"/>
              <p:cNvSpPr>
                <a:spLocks/>
              </p:cNvSpPr>
              <p:nvPr/>
            </p:nvSpPr>
            <p:spPr bwMode="auto">
              <a:xfrm>
                <a:off x="2080" y="2259"/>
                <a:ext cx="250" cy="158"/>
              </a:xfrm>
              <a:custGeom>
                <a:avLst/>
                <a:gdLst/>
                <a:ahLst/>
                <a:cxnLst>
                  <a:cxn ang="0">
                    <a:pos x="0" y="152"/>
                  </a:cxn>
                  <a:cxn ang="0">
                    <a:pos x="1" y="157"/>
                  </a:cxn>
                  <a:cxn ang="0">
                    <a:pos x="248" y="4"/>
                  </a:cxn>
                  <a:cxn ang="0">
                    <a:pos x="249" y="0"/>
                  </a:cxn>
                  <a:cxn ang="0">
                    <a:pos x="0" y="152"/>
                  </a:cxn>
                </a:cxnLst>
                <a:rect l="0" t="0" r="r" b="b"/>
                <a:pathLst>
                  <a:path w="250" h="158">
                    <a:moveTo>
                      <a:pt x="0" y="152"/>
                    </a:moveTo>
                    <a:lnTo>
                      <a:pt x="1" y="157"/>
                    </a:lnTo>
                    <a:lnTo>
                      <a:pt x="248" y="4"/>
                    </a:lnTo>
                    <a:lnTo>
                      <a:pt x="249" y="0"/>
                    </a:lnTo>
                    <a:lnTo>
                      <a:pt x="0" y="152"/>
                    </a:lnTo>
                  </a:path>
                </a:pathLst>
              </a:custGeom>
              <a:solidFill>
                <a:srgbClr val="008080"/>
              </a:solidFill>
              <a:ln w="9525" cap="rnd">
                <a:noFill/>
                <a:round/>
                <a:headEnd/>
                <a:tailEnd/>
              </a:ln>
              <a:effectLst/>
            </p:spPr>
            <p:txBody>
              <a:bodyPr/>
              <a:lstStyle/>
              <a:p>
                <a:endParaRPr lang="en-US">
                  <a:latin typeface="Times New Roman" pitchFamily="18" charset="0"/>
                  <a:cs typeface="Times New Roman" pitchFamily="18" charset="0"/>
                </a:endParaRPr>
              </a:p>
            </p:txBody>
          </p:sp>
          <p:grpSp>
            <p:nvGrpSpPr>
              <p:cNvPr id="252" name="Group 105"/>
              <p:cNvGrpSpPr>
                <a:grpSpLocks/>
              </p:cNvGrpSpPr>
              <p:nvPr/>
            </p:nvGrpSpPr>
            <p:grpSpPr bwMode="auto">
              <a:xfrm>
                <a:off x="2077" y="2276"/>
                <a:ext cx="243" cy="181"/>
                <a:chOff x="2077" y="2276"/>
                <a:chExt cx="243" cy="181"/>
              </a:xfrm>
            </p:grpSpPr>
            <p:sp>
              <p:nvSpPr>
                <p:cNvPr id="42" name="Line 106"/>
                <p:cNvSpPr>
                  <a:spLocks noChangeShapeType="1"/>
                </p:cNvSpPr>
                <p:nvPr/>
              </p:nvSpPr>
              <p:spPr bwMode="auto">
                <a:xfrm flipH="1">
                  <a:off x="2080" y="2276"/>
                  <a:ext cx="238" cy="146"/>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43" name="Line 107"/>
                <p:cNvSpPr>
                  <a:spLocks noChangeShapeType="1"/>
                </p:cNvSpPr>
                <p:nvPr/>
              </p:nvSpPr>
              <p:spPr bwMode="auto">
                <a:xfrm flipH="1">
                  <a:off x="2079" y="2283"/>
                  <a:ext cx="241" cy="14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44" name="Line 108"/>
                <p:cNvSpPr>
                  <a:spLocks noChangeShapeType="1"/>
                </p:cNvSpPr>
                <p:nvPr/>
              </p:nvSpPr>
              <p:spPr bwMode="auto">
                <a:xfrm flipH="1">
                  <a:off x="2078" y="2291"/>
                  <a:ext cx="237" cy="14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45" name="Line 109"/>
                <p:cNvSpPr>
                  <a:spLocks noChangeShapeType="1"/>
                </p:cNvSpPr>
                <p:nvPr/>
              </p:nvSpPr>
              <p:spPr bwMode="auto">
                <a:xfrm flipH="1">
                  <a:off x="2079" y="2295"/>
                  <a:ext cx="238" cy="151"/>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46" name="Line 110"/>
                <p:cNvSpPr>
                  <a:spLocks noChangeShapeType="1"/>
                </p:cNvSpPr>
                <p:nvPr/>
              </p:nvSpPr>
              <p:spPr bwMode="auto">
                <a:xfrm flipH="1">
                  <a:off x="2077" y="2306"/>
                  <a:ext cx="240" cy="151"/>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nvGrpSpPr>
              <p:cNvPr id="253" name="Group 111"/>
              <p:cNvGrpSpPr>
                <a:grpSpLocks/>
              </p:cNvGrpSpPr>
              <p:nvPr/>
            </p:nvGrpSpPr>
            <p:grpSpPr bwMode="auto">
              <a:xfrm>
                <a:off x="1878" y="2323"/>
                <a:ext cx="204" cy="133"/>
                <a:chOff x="1878" y="2323"/>
                <a:chExt cx="204" cy="133"/>
              </a:xfrm>
            </p:grpSpPr>
            <p:sp>
              <p:nvSpPr>
                <p:cNvPr id="37" name="Line 112"/>
                <p:cNvSpPr>
                  <a:spLocks noChangeShapeType="1"/>
                </p:cNvSpPr>
                <p:nvPr/>
              </p:nvSpPr>
              <p:spPr bwMode="auto">
                <a:xfrm>
                  <a:off x="1882" y="2323"/>
                  <a:ext cx="200" cy="9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8" name="Line 113"/>
                <p:cNvSpPr>
                  <a:spLocks noChangeShapeType="1"/>
                </p:cNvSpPr>
                <p:nvPr/>
              </p:nvSpPr>
              <p:spPr bwMode="auto">
                <a:xfrm>
                  <a:off x="1882" y="2331"/>
                  <a:ext cx="198" cy="9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39" name="Line 114"/>
                <p:cNvSpPr>
                  <a:spLocks noChangeShapeType="1"/>
                </p:cNvSpPr>
                <p:nvPr/>
              </p:nvSpPr>
              <p:spPr bwMode="auto">
                <a:xfrm>
                  <a:off x="1879" y="2339"/>
                  <a:ext cx="198" cy="100"/>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40" name="Line 115"/>
                <p:cNvSpPr>
                  <a:spLocks noChangeShapeType="1"/>
                </p:cNvSpPr>
                <p:nvPr/>
              </p:nvSpPr>
              <p:spPr bwMode="auto">
                <a:xfrm>
                  <a:off x="1878" y="2347"/>
                  <a:ext cx="201" cy="9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41" name="Line 116"/>
                <p:cNvSpPr>
                  <a:spLocks noChangeShapeType="1"/>
                </p:cNvSpPr>
                <p:nvPr/>
              </p:nvSpPr>
              <p:spPr bwMode="auto">
                <a:xfrm>
                  <a:off x="1878" y="2358"/>
                  <a:ext cx="198" cy="9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grpSp>
        <p:nvGrpSpPr>
          <p:cNvPr id="254" name="Group 117"/>
          <p:cNvGrpSpPr>
            <a:grpSpLocks/>
          </p:cNvGrpSpPr>
          <p:nvPr/>
        </p:nvGrpSpPr>
        <p:grpSpPr bwMode="auto">
          <a:xfrm>
            <a:off x="3563938" y="3913188"/>
            <a:ext cx="644525" cy="428625"/>
            <a:chOff x="2249" y="2370"/>
            <a:chExt cx="406" cy="270"/>
          </a:xfrm>
        </p:grpSpPr>
        <p:grpSp>
          <p:nvGrpSpPr>
            <p:cNvPr id="255" name="Group 118"/>
            <p:cNvGrpSpPr>
              <a:grpSpLocks/>
            </p:cNvGrpSpPr>
            <p:nvPr/>
          </p:nvGrpSpPr>
          <p:grpSpPr bwMode="auto">
            <a:xfrm>
              <a:off x="2339" y="2370"/>
              <a:ext cx="86" cy="270"/>
              <a:chOff x="2339" y="2370"/>
              <a:chExt cx="86" cy="270"/>
            </a:xfrm>
          </p:grpSpPr>
          <p:grpSp>
            <p:nvGrpSpPr>
              <p:cNvPr id="33" name="Group 119"/>
              <p:cNvGrpSpPr>
                <a:grpSpLocks/>
              </p:cNvGrpSpPr>
              <p:nvPr/>
            </p:nvGrpSpPr>
            <p:grpSpPr bwMode="auto">
              <a:xfrm>
                <a:off x="2339" y="2370"/>
                <a:ext cx="86" cy="270"/>
                <a:chOff x="2339" y="2370"/>
                <a:chExt cx="86" cy="270"/>
              </a:xfrm>
            </p:grpSpPr>
            <p:sp>
              <p:nvSpPr>
                <p:cNvPr id="156" name="Freeform 120"/>
                <p:cNvSpPr>
                  <a:spLocks/>
                </p:cNvSpPr>
                <p:nvPr/>
              </p:nvSpPr>
              <p:spPr bwMode="auto">
                <a:xfrm>
                  <a:off x="2397" y="2377"/>
                  <a:ext cx="28" cy="263"/>
                </a:xfrm>
                <a:custGeom>
                  <a:avLst/>
                  <a:gdLst/>
                  <a:ahLst/>
                  <a:cxnLst>
                    <a:cxn ang="0">
                      <a:pos x="0" y="0"/>
                    </a:cxn>
                    <a:cxn ang="0">
                      <a:pos x="27" y="41"/>
                    </a:cxn>
                    <a:cxn ang="0">
                      <a:pos x="27" y="262"/>
                    </a:cxn>
                    <a:cxn ang="0">
                      <a:pos x="0" y="262"/>
                    </a:cxn>
                    <a:cxn ang="0">
                      <a:pos x="0" y="0"/>
                    </a:cxn>
                  </a:cxnLst>
                  <a:rect l="0" t="0" r="r" b="b"/>
                  <a:pathLst>
                    <a:path w="28" h="263">
                      <a:moveTo>
                        <a:pt x="0" y="0"/>
                      </a:moveTo>
                      <a:lnTo>
                        <a:pt x="27" y="41"/>
                      </a:lnTo>
                      <a:lnTo>
                        <a:pt x="27" y="262"/>
                      </a:lnTo>
                      <a:lnTo>
                        <a:pt x="0" y="262"/>
                      </a:lnTo>
                      <a:lnTo>
                        <a:pt x="0"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57" name="Freeform 121"/>
                <p:cNvSpPr>
                  <a:spLocks/>
                </p:cNvSpPr>
                <p:nvPr/>
              </p:nvSpPr>
              <p:spPr bwMode="auto">
                <a:xfrm>
                  <a:off x="2339" y="2370"/>
                  <a:ext cx="58" cy="269"/>
                </a:xfrm>
                <a:custGeom>
                  <a:avLst/>
                  <a:gdLst/>
                  <a:ahLst/>
                  <a:cxnLst>
                    <a:cxn ang="0">
                      <a:pos x="0" y="268"/>
                    </a:cxn>
                    <a:cxn ang="0">
                      <a:pos x="0" y="5"/>
                    </a:cxn>
                    <a:cxn ang="0">
                      <a:pos x="3" y="3"/>
                    </a:cxn>
                    <a:cxn ang="0">
                      <a:pos x="8" y="2"/>
                    </a:cxn>
                    <a:cxn ang="0">
                      <a:pos x="14" y="0"/>
                    </a:cxn>
                    <a:cxn ang="0">
                      <a:pos x="19" y="0"/>
                    </a:cxn>
                    <a:cxn ang="0">
                      <a:pos x="24" y="0"/>
                    </a:cxn>
                    <a:cxn ang="0">
                      <a:pos x="28" y="0"/>
                    </a:cxn>
                    <a:cxn ang="0">
                      <a:pos x="31" y="0"/>
                    </a:cxn>
                    <a:cxn ang="0">
                      <a:pos x="34" y="0"/>
                    </a:cxn>
                    <a:cxn ang="0">
                      <a:pos x="37" y="0"/>
                    </a:cxn>
                    <a:cxn ang="0">
                      <a:pos x="40" y="0"/>
                    </a:cxn>
                    <a:cxn ang="0">
                      <a:pos x="42" y="1"/>
                    </a:cxn>
                    <a:cxn ang="0">
                      <a:pos x="46" y="2"/>
                    </a:cxn>
                    <a:cxn ang="0">
                      <a:pos x="52" y="3"/>
                    </a:cxn>
                    <a:cxn ang="0">
                      <a:pos x="54" y="4"/>
                    </a:cxn>
                    <a:cxn ang="0">
                      <a:pos x="57" y="5"/>
                    </a:cxn>
                    <a:cxn ang="0">
                      <a:pos x="57" y="268"/>
                    </a:cxn>
                    <a:cxn ang="0">
                      <a:pos x="0" y="268"/>
                    </a:cxn>
                  </a:cxnLst>
                  <a:rect l="0" t="0" r="r" b="b"/>
                  <a:pathLst>
                    <a:path w="58" h="269">
                      <a:moveTo>
                        <a:pt x="0" y="268"/>
                      </a:moveTo>
                      <a:lnTo>
                        <a:pt x="0" y="5"/>
                      </a:lnTo>
                      <a:lnTo>
                        <a:pt x="3" y="3"/>
                      </a:lnTo>
                      <a:lnTo>
                        <a:pt x="8" y="2"/>
                      </a:lnTo>
                      <a:lnTo>
                        <a:pt x="14" y="0"/>
                      </a:lnTo>
                      <a:lnTo>
                        <a:pt x="19" y="0"/>
                      </a:lnTo>
                      <a:lnTo>
                        <a:pt x="24" y="0"/>
                      </a:lnTo>
                      <a:lnTo>
                        <a:pt x="28" y="0"/>
                      </a:lnTo>
                      <a:lnTo>
                        <a:pt x="31" y="0"/>
                      </a:lnTo>
                      <a:lnTo>
                        <a:pt x="34" y="0"/>
                      </a:lnTo>
                      <a:lnTo>
                        <a:pt x="37" y="0"/>
                      </a:lnTo>
                      <a:lnTo>
                        <a:pt x="40" y="0"/>
                      </a:lnTo>
                      <a:lnTo>
                        <a:pt x="42" y="1"/>
                      </a:lnTo>
                      <a:lnTo>
                        <a:pt x="46" y="2"/>
                      </a:lnTo>
                      <a:lnTo>
                        <a:pt x="52" y="3"/>
                      </a:lnTo>
                      <a:lnTo>
                        <a:pt x="54" y="4"/>
                      </a:lnTo>
                      <a:lnTo>
                        <a:pt x="57" y="5"/>
                      </a:lnTo>
                      <a:lnTo>
                        <a:pt x="57" y="268"/>
                      </a:lnTo>
                      <a:lnTo>
                        <a:pt x="0" y="268"/>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35" name="Group 122"/>
              <p:cNvGrpSpPr>
                <a:grpSpLocks/>
              </p:cNvGrpSpPr>
              <p:nvPr/>
            </p:nvGrpSpPr>
            <p:grpSpPr bwMode="auto">
              <a:xfrm>
                <a:off x="2339" y="2442"/>
                <a:ext cx="58" cy="156"/>
                <a:chOff x="2339" y="2442"/>
                <a:chExt cx="58" cy="156"/>
              </a:xfrm>
            </p:grpSpPr>
            <p:sp>
              <p:nvSpPr>
                <p:cNvPr id="153" name="Freeform 123"/>
                <p:cNvSpPr>
                  <a:spLocks/>
                </p:cNvSpPr>
                <p:nvPr/>
              </p:nvSpPr>
              <p:spPr bwMode="auto">
                <a:xfrm>
                  <a:off x="2339" y="2566"/>
                  <a:ext cx="57" cy="17"/>
                </a:xfrm>
                <a:custGeom>
                  <a:avLst/>
                  <a:gdLst/>
                  <a:ahLst/>
                  <a:cxnLst>
                    <a:cxn ang="0">
                      <a:pos x="0" y="8"/>
                    </a:cxn>
                    <a:cxn ang="0">
                      <a:pos x="2" y="6"/>
                    </a:cxn>
                    <a:cxn ang="0">
                      <a:pos x="4" y="5"/>
                    </a:cxn>
                    <a:cxn ang="0">
                      <a:pos x="7" y="4"/>
                    </a:cxn>
                    <a:cxn ang="0">
                      <a:pos x="11" y="2"/>
                    </a:cxn>
                    <a:cxn ang="0">
                      <a:pos x="14" y="1"/>
                    </a:cxn>
                    <a:cxn ang="0">
                      <a:pos x="19" y="0"/>
                    </a:cxn>
                    <a:cxn ang="0">
                      <a:pos x="24" y="0"/>
                    </a:cxn>
                    <a:cxn ang="0">
                      <a:pos x="27" y="0"/>
                    </a:cxn>
                    <a:cxn ang="0">
                      <a:pos x="32" y="0"/>
                    </a:cxn>
                    <a:cxn ang="0">
                      <a:pos x="36" y="0"/>
                    </a:cxn>
                    <a:cxn ang="0">
                      <a:pos x="40" y="1"/>
                    </a:cxn>
                    <a:cxn ang="0">
                      <a:pos x="44" y="1"/>
                    </a:cxn>
                    <a:cxn ang="0">
                      <a:pos x="47" y="4"/>
                    </a:cxn>
                    <a:cxn ang="0">
                      <a:pos x="51" y="5"/>
                    </a:cxn>
                    <a:cxn ang="0">
                      <a:pos x="54" y="6"/>
                    </a:cxn>
                    <a:cxn ang="0">
                      <a:pos x="56" y="8"/>
                    </a:cxn>
                    <a:cxn ang="0">
                      <a:pos x="56" y="16"/>
                    </a:cxn>
                    <a:cxn ang="0">
                      <a:pos x="55" y="14"/>
                    </a:cxn>
                    <a:cxn ang="0">
                      <a:pos x="52" y="13"/>
                    </a:cxn>
                    <a:cxn ang="0">
                      <a:pos x="49" y="12"/>
                    </a:cxn>
                    <a:cxn ang="0">
                      <a:pos x="45" y="10"/>
                    </a:cxn>
                    <a:cxn ang="0">
                      <a:pos x="41" y="9"/>
                    </a:cxn>
                    <a:cxn ang="0">
                      <a:pos x="37" y="8"/>
                    </a:cxn>
                    <a:cxn ang="0">
                      <a:pos x="33" y="8"/>
                    </a:cxn>
                    <a:cxn ang="0">
                      <a:pos x="29" y="8"/>
                    </a:cxn>
                    <a:cxn ang="0">
                      <a:pos x="26" y="8"/>
                    </a:cxn>
                    <a:cxn ang="0">
                      <a:pos x="22" y="8"/>
                    </a:cxn>
                    <a:cxn ang="0">
                      <a:pos x="19" y="8"/>
                    </a:cxn>
                    <a:cxn ang="0">
                      <a:pos x="15" y="9"/>
                    </a:cxn>
                    <a:cxn ang="0">
                      <a:pos x="11" y="10"/>
                    </a:cxn>
                    <a:cxn ang="0">
                      <a:pos x="7" y="12"/>
                    </a:cxn>
                    <a:cxn ang="0">
                      <a:pos x="4" y="13"/>
                    </a:cxn>
                    <a:cxn ang="0">
                      <a:pos x="0" y="16"/>
                    </a:cxn>
                    <a:cxn ang="0">
                      <a:pos x="0" y="8"/>
                    </a:cxn>
                  </a:cxnLst>
                  <a:rect l="0" t="0" r="r" b="b"/>
                  <a:pathLst>
                    <a:path w="57" h="17">
                      <a:moveTo>
                        <a:pt x="0" y="8"/>
                      </a:moveTo>
                      <a:lnTo>
                        <a:pt x="2" y="6"/>
                      </a:lnTo>
                      <a:lnTo>
                        <a:pt x="4" y="5"/>
                      </a:lnTo>
                      <a:lnTo>
                        <a:pt x="7" y="4"/>
                      </a:lnTo>
                      <a:lnTo>
                        <a:pt x="11" y="2"/>
                      </a:lnTo>
                      <a:lnTo>
                        <a:pt x="14" y="1"/>
                      </a:lnTo>
                      <a:lnTo>
                        <a:pt x="19" y="0"/>
                      </a:lnTo>
                      <a:lnTo>
                        <a:pt x="24" y="0"/>
                      </a:lnTo>
                      <a:lnTo>
                        <a:pt x="27" y="0"/>
                      </a:lnTo>
                      <a:lnTo>
                        <a:pt x="32" y="0"/>
                      </a:lnTo>
                      <a:lnTo>
                        <a:pt x="36" y="0"/>
                      </a:lnTo>
                      <a:lnTo>
                        <a:pt x="40" y="1"/>
                      </a:lnTo>
                      <a:lnTo>
                        <a:pt x="44" y="1"/>
                      </a:lnTo>
                      <a:lnTo>
                        <a:pt x="47" y="4"/>
                      </a:lnTo>
                      <a:lnTo>
                        <a:pt x="51" y="5"/>
                      </a:lnTo>
                      <a:lnTo>
                        <a:pt x="54" y="6"/>
                      </a:lnTo>
                      <a:lnTo>
                        <a:pt x="56" y="8"/>
                      </a:lnTo>
                      <a:lnTo>
                        <a:pt x="56" y="16"/>
                      </a:lnTo>
                      <a:lnTo>
                        <a:pt x="55" y="14"/>
                      </a:lnTo>
                      <a:lnTo>
                        <a:pt x="52" y="13"/>
                      </a:lnTo>
                      <a:lnTo>
                        <a:pt x="49" y="12"/>
                      </a:lnTo>
                      <a:lnTo>
                        <a:pt x="45" y="10"/>
                      </a:lnTo>
                      <a:lnTo>
                        <a:pt x="41" y="9"/>
                      </a:lnTo>
                      <a:lnTo>
                        <a:pt x="37" y="8"/>
                      </a:lnTo>
                      <a:lnTo>
                        <a:pt x="33" y="8"/>
                      </a:lnTo>
                      <a:lnTo>
                        <a:pt x="29" y="8"/>
                      </a:lnTo>
                      <a:lnTo>
                        <a:pt x="26" y="8"/>
                      </a:lnTo>
                      <a:lnTo>
                        <a:pt x="22" y="8"/>
                      </a:lnTo>
                      <a:lnTo>
                        <a:pt x="19" y="8"/>
                      </a:lnTo>
                      <a:lnTo>
                        <a:pt x="15" y="9"/>
                      </a:lnTo>
                      <a:lnTo>
                        <a:pt x="11" y="10"/>
                      </a:lnTo>
                      <a:lnTo>
                        <a:pt x="7" y="12"/>
                      </a:lnTo>
                      <a:lnTo>
                        <a:pt x="4"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54" name="Freeform 124"/>
                <p:cNvSpPr>
                  <a:spLocks/>
                </p:cNvSpPr>
                <p:nvPr/>
              </p:nvSpPr>
              <p:spPr bwMode="auto">
                <a:xfrm>
                  <a:off x="2339" y="2581"/>
                  <a:ext cx="58" cy="17"/>
                </a:xfrm>
                <a:custGeom>
                  <a:avLst/>
                  <a:gdLst/>
                  <a:ahLst/>
                  <a:cxnLst>
                    <a:cxn ang="0">
                      <a:pos x="0" y="8"/>
                    </a:cxn>
                    <a:cxn ang="0">
                      <a:pos x="2" y="6"/>
                    </a:cxn>
                    <a:cxn ang="0">
                      <a:pos x="4" y="5"/>
                    </a:cxn>
                    <a:cxn ang="0">
                      <a:pos x="7" y="4"/>
                    </a:cxn>
                    <a:cxn ang="0">
                      <a:pos x="11" y="2"/>
                    </a:cxn>
                    <a:cxn ang="0">
                      <a:pos x="15" y="1"/>
                    </a:cxn>
                    <a:cxn ang="0">
                      <a:pos x="19" y="0"/>
                    </a:cxn>
                    <a:cxn ang="0">
                      <a:pos x="24" y="0"/>
                    </a:cxn>
                    <a:cxn ang="0">
                      <a:pos x="27" y="0"/>
                    </a:cxn>
                    <a:cxn ang="0">
                      <a:pos x="32" y="0"/>
                    </a:cxn>
                    <a:cxn ang="0">
                      <a:pos x="37" y="1"/>
                    </a:cxn>
                    <a:cxn ang="0">
                      <a:pos x="40" y="1"/>
                    </a:cxn>
                    <a:cxn ang="0">
                      <a:pos x="44" y="2"/>
                    </a:cxn>
                    <a:cxn ang="0">
                      <a:pos x="48" y="4"/>
                    </a:cxn>
                    <a:cxn ang="0">
                      <a:pos x="52" y="5"/>
                    </a:cxn>
                    <a:cxn ang="0">
                      <a:pos x="55" y="6"/>
                    </a:cxn>
                    <a:cxn ang="0">
                      <a:pos x="57" y="8"/>
                    </a:cxn>
                    <a:cxn ang="0">
                      <a:pos x="57" y="16"/>
                    </a:cxn>
                    <a:cxn ang="0">
                      <a:pos x="55" y="16"/>
                    </a:cxn>
                    <a:cxn ang="0">
                      <a:pos x="52" y="14"/>
                    </a:cxn>
                    <a:cxn ang="0">
                      <a:pos x="49" y="13"/>
                    </a:cxn>
                    <a:cxn ang="0">
                      <a:pos x="46" y="12"/>
                    </a:cxn>
                    <a:cxn ang="0">
                      <a:pos x="41" y="10"/>
                    </a:cxn>
                    <a:cxn ang="0">
                      <a:pos x="37" y="9"/>
                    </a:cxn>
                    <a:cxn ang="0">
                      <a:pos x="33" y="8"/>
                    </a:cxn>
                    <a:cxn ang="0">
                      <a:pos x="29" y="8"/>
                    </a:cxn>
                    <a:cxn ang="0">
                      <a:pos x="26" y="8"/>
                    </a:cxn>
                    <a:cxn ang="0">
                      <a:pos x="23" y="8"/>
                    </a:cxn>
                    <a:cxn ang="0">
                      <a:pos x="19" y="9"/>
                    </a:cxn>
                    <a:cxn ang="0">
                      <a:pos x="15" y="9"/>
                    </a:cxn>
                    <a:cxn ang="0">
                      <a:pos x="11" y="10"/>
                    </a:cxn>
                    <a:cxn ang="0">
                      <a:pos x="8" y="12"/>
                    </a:cxn>
                    <a:cxn ang="0">
                      <a:pos x="4" y="14"/>
                    </a:cxn>
                    <a:cxn ang="0">
                      <a:pos x="0" y="16"/>
                    </a:cxn>
                    <a:cxn ang="0">
                      <a:pos x="0" y="8"/>
                    </a:cxn>
                  </a:cxnLst>
                  <a:rect l="0" t="0" r="r" b="b"/>
                  <a:pathLst>
                    <a:path w="58" h="17">
                      <a:moveTo>
                        <a:pt x="0" y="8"/>
                      </a:moveTo>
                      <a:lnTo>
                        <a:pt x="2" y="6"/>
                      </a:lnTo>
                      <a:lnTo>
                        <a:pt x="4" y="5"/>
                      </a:lnTo>
                      <a:lnTo>
                        <a:pt x="7" y="4"/>
                      </a:lnTo>
                      <a:lnTo>
                        <a:pt x="11" y="2"/>
                      </a:lnTo>
                      <a:lnTo>
                        <a:pt x="15" y="1"/>
                      </a:lnTo>
                      <a:lnTo>
                        <a:pt x="19" y="0"/>
                      </a:lnTo>
                      <a:lnTo>
                        <a:pt x="24" y="0"/>
                      </a:lnTo>
                      <a:lnTo>
                        <a:pt x="27" y="0"/>
                      </a:lnTo>
                      <a:lnTo>
                        <a:pt x="32" y="0"/>
                      </a:lnTo>
                      <a:lnTo>
                        <a:pt x="37" y="1"/>
                      </a:lnTo>
                      <a:lnTo>
                        <a:pt x="40" y="1"/>
                      </a:lnTo>
                      <a:lnTo>
                        <a:pt x="44" y="2"/>
                      </a:lnTo>
                      <a:lnTo>
                        <a:pt x="48" y="4"/>
                      </a:lnTo>
                      <a:lnTo>
                        <a:pt x="52" y="5"/>
                      </a:lnTo>
                      <a:lnTo>
                        <a:pt x="55" y="6"/>
                      </a:lnTo>
                      <a:lnTo>
                        <a:pt x="57" y="8"/>
                      </a:lnTo>
                      <a:lnTo>
                        <a:pt x="57" y="16"/>
                      </a:lnTo>
                      <a:lnTo>
                        <a:pt x="55" y="16"/>
                      </a:lnTo>
                      <a:lnTo>
                        <a:pt x="52" y="14"/>
                      </a:lnTo>
                      <a:lnTo>
                        <a:pt x="49" y="13"/>
                      </a:lnTo>
                      <a:lnTo>
                        <a:pt x="46" y="12"/>
                      </a:lnTo>
                      <a:lnTo>
                        <a:pt x="41" y="10"/>
                      </a:lnTo>
                      <a:lnTo>
                        <a:pt x="37" y="9"/>
                      </a:lnTo>
                      <a:lnTo>
                        <a:pt x="33" y="8"/>
                      </a:lnTo>
                      <a:lnTo>
                        <a:pt x="29" y="8"/>
                      </a:lnTo>
                      <a:lnTo>
                        <a:pt x="26" y="8"/>
                      </a:lnTo>
                      <a:lnTo>
                        <a:pt x="23" y="8"/>
                      </a:lnTo>
                      <a:lnTo>
                        <a:pt x="19" y="9"/>
                      </a:lnTo>
                      <a:lnTo>
                        <a:pt x="15" y="9"/>
                      </a:lnTo>
                      <a:lnTo>
                        <a:pt x="11" y="10"/>
                      </a:lnTo>
                      <a:lnTo>
                        <a:pt x="8" y="12"/>
                      </a:lnTo>
                      <a:lnTo>
                        <a:pt x="4" y="14"/>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55" name="Freeform 125"/>
                <p:cNvSpPr>
                  <a:spLocks/>
                </p:cNvSpPr>
                <p:nvPr/>
              </p:nvSpPr>
              <p:spPr bwMode="auto">
                <a:xfrm>
                  <a:off x="2339" y="2442"/>
                  <a:ext cx="58" cy="17"/>
                </a:xfrm>
                <a:custGeom>
                  <a:avLst/>
                  <a:gdLst/>
                  <a:ahLst/>
                  <a:cxnLst>
                    <a:cxn ang="0">
                      <a:pos x="0" y="8"/>
                    </a:cxn>
                    <a:cxn ang="0">
                      <a:pos x="2" y="6"/>
                    </a:cxn>
                    <a:cxn ang="0">
                      <a:pos x="4" y="5"/>
                    </a:cxn>
                    <a:cxn ang="0">
                      <a:pos x="7" y="4"/>
                    </a:cxn>
                    <a:cxn ang="0">
                      <a:pos x="11" y="2"/>
                    </a:cxn>
                    <a:cxn ang="0">
                      <a:pos x="15" y="1"/>
                    </a:cxn>
                    <a:cxn ang="0">
                      <a:pos x="19" y="0"/>
                    </a:cxn>
                    <a:cxn ang="0">
                      <a:pos x="24" y="0"/>
                    </a:cxn>
                    <a:cxn ang="0">
                      <a:pos x="27" y="0"/>
                    </a:cxn>
                    <a:cxn ang="0">
                      <a:pos x="32" y="0"/>
                    </a:cxn>
                    <a:cxn ang="0">
                      <a:pos x="37" y="0"/>
                    </a:cxn>
                    <a:cxn ang="0">
                      <a:pos x="40" y="1"/>
                    </a:cxn>
                    <a:cxn ang="0">
                      <a:pos x="44" y="2"/>
                    </a:cxn>
                    <a:cxn ang="0">
                      <a:pos x="48" y="4"/>
                    </a:cxn>
                    <a:cxn ang="0">
                      <a:pos x="52" y="5"/>
                    </a:cxn>
                    <a:cxn ang="0">
                      <a:pos x="55" y="6"/>
                    </a:cxn>
                    <a:cxn ang="0">
                      <a:pos x="57" y="8"/>
                    </a:cxn>
                    <a:cxn ang="0">
                      <a:pos x="57" y="16"/>
                    </a:cxn>
                    <a:cxn ang="0">
                      <a:pos x="55" y="14"/>
                    </a:cxn>
                    <a:cxn ang="0">
                      <a:pos x="52" y="13"/>
                    </a:cxn>
                    <a:cxn ang="0">
                      <a:pos x="49" y="12"/>
                    </a:cxn>
                    <a:cxn ang="0">
                      <a:pos x="46" y="12"/>
                    </a:cxn>
                    <a:cxn ang="0">
                      <a:pos x="41" y="10"/>
                    </a:cxn>
                    <a:cxn ang="0">
                      <a:pos x="37" y="9"/>
                    </a:cxn>
                    <a:cxn ang="0">
                      <a:pos x="33" y="8"/>
                    </a:cxn>
                    <a:cxn ang="0">
                      <a:pos x="29" y="8"/>
                    </a:cxn>
                    <a:cxn ang="0">
                      <a:pos x="26" y="8"/>
                    </a:cxn>
                    <a:cxn ang="0">
                      <a:pos x="23" y="8"/>
                    </a:cxn>
                    <a:cxn ang="0">
                      <a:pos x="19" y="8"/>
                    </a:cxn>
                    <a:cxn ang="0">
                      <a:pos x="15" y="9"/>
                    </a:cxn>
                    <a:cxn ang="0">
                      <a:pos x="11" y="10"/>
                    </a:cxn>
                    <a:cxn ang="0">
                      <a:pos x="8" y="12"/>
                    </a:cxn>
                    <a:cxn ang="0">
                      <a:pos x="4" y="13"/>
                    </a:cxn>
                    <a:cxn ang="0">
                      <a:pos x="0" y="16"/>
                    </a:cxn>
                    <a:cxn ang="0">
                      <a:pos x="0" y="8"/>
                    </a:cxn>
                  </a:cxnLst>
                  <a:rect l="0" t="0" r="r" b="b"/>
                  <a:pathLst>
                    <a:path w="58" h="17">
                      <a:moveTo>
                        <a:pt x="0" y="8"/>
                      </a:moveTo>
                      <a:lnTo>
                        <a:pt x="2" y="6"/>
                      </a:lnTo>
                      <a:lnTo>
                        <a:pt x="4" y="5"/>
                      </a:lnTo>
                      <a:lnTo>
                        <a:pt x="7" y="4"/>
                      </a:lnTo>
                      <a:lnTo>
                        <a:pt x="11" y="2"/>
                      </a:lnTo>
                      <a:lnTo>
                        <a:pt x="15" y="1"/>
                      </a:lnTo>
                      <a:lnTo>
                        <a:pt x="19" y="0"/>
                      </a:lnTo>
                      <a:lnTo>
                        <a:pt x="24" y="0"/>
                      </a:lnTo>
                      <a:lnTo>
                        <a:pt x="27" y="0"/>
                      </a:lnTo>
                      <a:lnTo>
                        <a:pt x="32" y="0"/>
                      </a:lnTo>
                      <a:lnTo>
                        <a:pt x="37" y="0"/>
                      </a:lnTo>
                      <a:lnTo>
                        <a:pt x="40" y="1"/>
                      </a:lnTo>
                      <a:lnTo>
                        <a:pt x="44" y="2"/>
                      </a:lnTo>
                      <a:lnTo>
                        <a:pt x="48" y="4"/>
                      </a:lnTo>
                      <a:lnTo>
                        <a:pt x="52" y="5"/>
                      </a:lnTo>
                      <a:lnTo>
                        <a:pt x="55" y="6"/>
                      </a:lnTo>
                      <a:lnTo>
                        <a:pt x="57" y="8"/>
                      </a:lnTo>
                      <a:lnTo>
                        <a:pt x="57" y="16"/>
                      </a:lnTo>
                      <a:lnTo>
                        <a:pt x="55" y="14"/>
                      </a:lnTo>
                      <a:lnTo>
                        <a:pt x="52" y="13"/>
                      </a:lnTo>
                      <a:lnTo>
                        <a:pt x="49" y="12"/>
                      </a:lnTo>
                      <a:lnTo>
                        <a:pt x="46" y="12"/>
                      </a:lnTo>
                      <a:lnTo>
                        <a:pt x="41" y="10"/>
                      </a:lnTo>
                      <a:lnTo>
                        <a:pt x="37" y="9"/>
                      </a:lnTo>
                      <a:lnTo>
                        <a:pt x="33" y="8"/>
                      </a:lnTo>
                      <a:lnTo>
                        <a:pt x="29" y="8"/>
                      </a:lnTo>
                      <a:lnTo>
                        <a:pt x="26" y="8"/>
                      </a:lnTo>
                      <a:lnTo>
                        <a:pt x="23" y="8"/>
                      </a:lnTo>
                      <a:lnTo>
                        <a:pt x="19" y="8"/>
                      </a:lnTo>
                      <a:lnTo>
                        <a:pt x="15" y="9"/>
                      </a:lnTo>
                      <a:lnTo>
                        <a:pt x="11" y="10"/>
                      </a:lnTo>
                      <a:lnTo>
                        <a:pt x="8" y="12"/>
                      </a:lnTo>
                      <a:lnTo>
                        <a:pt x="4"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grpSp>
          <p:nvGrpSpPr>
            <p:cNvPr id="36" name="Group 126"/>
            <p:cNvGrpSpPr>
              <a:grpSpLocks/>
            </p:cNvGrpSpPr>
            <p:nvPr/>
          </p:nvGrpSpPr>
          <p:grpSpPr bwMode="auto">
            <a:xfrm>
              <a:off x="2395" y="2370"/>
              <a:ext cx="84" cy="270"/>
              <a:chOff x="2395" y="2370"/>
              <a:chExt cx="84" cy="270"/>
            </a:xfrm>
          </p:grpSpPr>
          <p:grpSp>
            <p:nvGrpSpPr>
              <p:cNvPr id="57" name="Group 127"/>
              <p:cNvGrpSpPr>
                <a:grpSpLocks/>
              </p:cNvGrpSpPr>
              <p:nvPr/>
            </p:nvGrpSpPr>
            <p:grpSpPr bwMode="auto">
              <a:xfrm>
                <a:off x="2395" y="2370"/>
                <a:ext cx="84" cy="270"/>
                <a:chOff x="2395" y="2370"/>
                <a:chExt cx="84" cy="270"/>
              </a:xfrm>
            </p:grpSpPr>
            <p:sp>
              <p:nvSpPr>
                <p:cNvPr id="149" name="Freeform 128"/>
                <p:cNvSpPr>
                  <a:spLocks/>
                </p:cNvSpPr>
                <p:nvPr/>
              </p:nvSpPr>
              <p:spPr bwMode="auto">
                <a:xfrm>
                  <a:off x="2450" y="2377"/>
                  <a:ext cx="29" cy="263"/>
                </a:xfrm>
                <a:custGeom>
                  <a:avLst/>
                  <a:gdLst/>
                  <a:ahLst/>
                  <a:cxnLst>
                    <a:cxn ang="0">
                      <a:pos x="0" y="0"/>
                    </a:cxn>
                    <a:cxn ang="0">
                      <a:pos x="28" y="41"/>
                    </a:cxn>
                    <a:cxn ang="0">
                      <a:pos x="28" y="262"/>
                    </a:cxn>
                    <a:cxn ang="0">
                      <a:pos x="0" y="262"/>
                    </a:cxn>
                    <a:cxn ang="0">
                      <a:pos x="0" y="0"/>
                    </a:cxn>
                  </a:cxnLst>
                  <a:rect l="0" t="0" r="r" b="b"/>
                  <a:pathLst>
                    <a:path w="29" h="263">
                      <a:moveTo>
                        <a:pt x="0" y="0"/>
                      </a:moveTo>
                      <a:lnTo>
                        <a:pt x="28" y="41"/>
                      </a:lnTo>
                      <a:lnTo>
                        <a:pt x="28" y="262"/>
                      </a:lnTo>
                      <a:lnTo>
                        <a:pt x="0" y="262"/>
                      </a:lnTo>
                      <a:lnTo>
                        <a:pt x="0"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50" name="Freeform 129"/>
                <p:cNvSpPr>
                  <a:spLocks/>
                </p:cNvSpPr>
                <p:nvPr/>
              </p:nvSpPr>
              <p:spPr bwMode="auto">
                <a:xfrm>
                  <a:off x="2395" y="2370"/>
                  <a:ext cx="56" cy="269"/>
                </a:xfrm>
                <a:custGeom>
                  <a:avLst/>
                  <a:gdLst/>
                  <a:ahLst/>
                  <a:cxnLst>
                    <a:cxn ang="0">
                      <a:pos x="0" y="268"/>
                    </a:cxn>
                    <a:cxn ang="0">
                      <a:pos x="0" y="5"/>
                    </a:cxn>
                    <a:cxn ang="0">
                      <a:pos x="2" y="3"/>
                    </a:cxn>
                    <a:cxn ang="0">
                      <a:pos x="6" y="2"/>
                    </a:cxn>
                    <a:cxn ang="0">
                      <a:pos x="13" y="0"/>
                    </a:cxn>
                    <a:cxn ang="0">
                      <a:pos x="18" y="0"/>
                    </a:cxn>
                    <a:cxn ang="0">
                      <a:pos x="23" y="0"/>
                    </a:cxn>
                    <a:cxn ang="0">
                      <a:pos x="26" y="0"/>
                    </a:cxn>
                    <a:cxn ang="0">
                      <a:pos x="29" y="0"/>
                    </a:cxn>
                    <a:cxn ang="0">
                      <a:pos x="33" y="0"/>
                    </a:cxn>
                    <a:cxn ang="0">
                      <a:pos x="36" y="0"/>
                    </a:cxn>
                    <a:cxn ang="0">
                      <a:pos x="38" y="0"/>
                    </a:cxn>
                    <a:cxn ang="0">
                      <a:pos x="41" y="1"/>
                    </a:cxn>
                    <a:cxn ang="0">
                      <a:pos x="45" y="2"/>
                    </a:cxn>
                    <a:cxn ang="0">
                      <a:pos x="50" y="3"/>
                    </a:cxn>
                    <a:cxn ang="0">
                      <a:pos x="53" y="4"/>
                    </a:cxn>
                    <a:cxn ang="0">
                      <a:pos x="55" y="5"/>
                    </a:cxn>
                    <a:cxn ang="0">
                      <a:pos x="55" y="268"/>
                    </a:cxn>
                    <a:cxn ang="0">
                      <a:pos x="0" y="268"/>
                    </a:cxn>
                  </a:cxnLst>
                  <a:rect l="0" t="0" r="r" b="b"/>
                  <a:pathLst>
                    <a:path w="56" h="269">
                      <a:moveTo>
                        <a:pt x="0" y="268"/>
                      </a:moveTo>
                      <a:lnTo>
                        <a:pt x="0" y="5"/>
                      </a:lnTo>
                      <a:lnTo>
                        <a:pt x="2" y="3"/>
                      </a:lnTo>
                      <a:lnTo>
                        <a:pt x="6" y="2"/>
                      </a:lnTo>
                      <a:lnTo>
                        <a:pt x="13" y="0"/>
                      </a:lnTo>
                      <a:lnTo>
                        <a:pt x="18" y="0"/>
                      </a:lnTo>
                      <a:lnTo>
                        <a:pt x="23" y="0"/>
                      </a:lnTo>
                      <a:lnTo>
                        <a:pt x="26" y="0"/>
                      </a:lnTo>
                      <a:lnTo>
                        <a:pt x="29" y="0"/>
                      </a:lnTo>
                      <a:lnTo>
                        <a:pt x="33" y="0"/>
                      </a:lnTo>
                      <a:lnTo>
                        <a:pt x="36" y="0"/>
                      </a:lnTo>
                      <a:lnTo>
                        <a:pt x="38" y="0"/>
                      </a:lnTo>
                      <a:lnTo>
                        <a:pt x="41" y="1"/>
                      </a:lnTo>
                      <a:lnTo>
                        <a:pt x="45" y="2"/>
                      </a:lnTo>
                      <a:lnTo>
                        <a:pt x="50" y="3"/>
                      </a:lnTo>
                      <a:lnTo>
                        <a:pt x="53" y="4"/>
                      </a:lnTo>
                      <a:lnTo>
                        <a:pt x="55" y="5"/>
                      </a:lnTo>
                      <a:lnTo>
                        <a:pt x="55" y="268"/>
                      </a:lnTo>
                      <a:lnTo>
                        <a:pt x="0" y="268"/>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59" name="Group 130"/>
              <p:cNvGrpSpPr>
                <a:grpSpLocks/>
              </p:cNvGrpSpPr>
              <p:nvPr/>
            </p:nvGrpSpPr>
            <p:grpSpPr bwMode="auto">
              <a:xfrm>
                <a:off x="2395" y="2442"/>
                <a:ext cx="56" cy="156"/>
                <a:chOff x="2395" y="2442"/>
                <a:chExt cx="56" cy="156"/>
              </a:xfrm>
            </p:grpSpPr>
            <p:sp>
              <p:nvSpPr>
                <p:cNvPr id="146" name="Freeform 131"/>
                <p:cNvSpPr>
                  <a:spLocks/>
                </p:cNvSpPr>
                <p:nvPr/>
              </p:nvSpPr>
              <p:spPr bwMode="auto">
                <a:xfrm>
                  <a:off x="2395" y="2566"/>
                  <a:ext cx="56" cy="17"/>
                </a:xfrm>
                <a:custGeom>
                  <a:avLst/>
                  <a:gdLst/>
                  <a:ahLst/>
                  <a:cxnLst>
                    <a:cxn ang="0">
                      <a:pos x="0" y="8"/>
                    </a:cxn>
                    <a:cxn ang="0">
                      <a:pos x="0" y="6"/>
                    </a:cxn>
                    <a:cxn ang="0">
                      <a:pos x="3" y="5"/>
                    </a:cxn>
                    <a:cxn ang="0">
                      <a:pos x="5" y="4"/>
                    </a:cxn>
                    <a:cxn ang="0">
                      <a:pos x="10" y="2"/>
                    </a:cxn>
                    <a:cxn ang="0">
                      <a:pos x="13" y="1"/>
                    </a:cxn>
                    <a:cxn ang="0">
                      <a:pos x="17" y="0"/>
                    </a:cxn>
                    <a:cxn ang="0">
                      <a:pos x="22" y="0"/>
                    </a:cxn>
                    <a:cxn ang="0">
                      <a:pos x="26" y="0"/>
                    </a:cxn>
                    <a:cxn ang="0">
                      <a:pos x="31" y="0"/>
                    </a:cxn>
                    <a:cxn ang="0">
                      <a:pos x="35" y="0"/>
                    </a:cxn>
                    <a:cxn ang="0">
                      <a:pos x="39" y="1"/>
                    </a:cxn>
                    <a:cxn ang="0">
                      <a:pos x="42" y="1"/>
                    </a:cxn>
                    <a:cxn ang="0">
                      <a:pos x="46" y="4"/>
                    </a:cxn>
                    <a:cxn ang="0">
                      <a:pos x="50" y="5"/>
                    </a:cxn>
                    <a:cxn ang="0">
                      <a:pos x="53" y="6"/>
                    </a:cxn>
                    <a:cxn ang="0">
                      <a:pos x="55" y="8"/>
                    </a:cxn>
                    <a:cxn ang="0">
                      <a:pos x="55" y="16"/>
                    </a:cxn>
                    <a:cxn ang="0">
                      <a:pos x="53" y="14"/>
                    </a:cxn>
                    <a:cxn ang="0">
                      <a:pos x="51" y="13"/>
                    </a:cxn>
                    <a:cxn ang="0">
                      <a:pos x="47" y="12"/>
                    </a:cxn>
                    <a:cxn ang="0">
                      <a:pos x="44" y="10"/>
                    </a:cxn>
                    <a:cxn ang="0">
                      <a:pos x="40" y="9"/>
                    </a:cxn>
                    <a:cxn ang="0">
                      <a:pos x="35" y="8"/>
                    </a:cxn>
                    <a:cxn ang="0">
                      <a:pos x="31" y="8"/>
                    </a:cxn>
                    <a:cxn ang="0">
                      <a:pos x="28" y="8"/>
                    </a:cxn>
                    <a:cxn ang="0">
                      <a:pos x="24" y="8"/>
                    </a:cxn>
                    <a:cxn ang="0">
                      <a:pos x="21" y="8"/>
                    </a:cxn>
                    <a:cxn ang="0">
                      <a:pos x="17" y="8"/>
                    </a:cxn>
                    <a:cxn ang="0">
                      <a:pos x="14" y="9"/>
                    </a:cxn>
                    <a:cxn ang="0">
                      <a:pos x="10" y="10"/>
                    </a:cxn>
                    <a:cxn ang="0">
                      <a:pos x="6" y="12"/>
                    </a:cxn>
                    <a:cxn ang="0">
                      <a:pos x="3" y="13"/>
                    </a:cxn>
                    <a:cxn ang="0">
                      <a:pos x="0" y="16"/>
                    </a:cxn>
                    <a:cxn ang="0">
                      <a:pos x="0" y="8"/>
                    </a:cxn>
                  </a:cxnLst>
                  <a:rect l="0" t="0" r="r" b="b"/>
                  <a:pathLst>
                    <a:path w="56" h="17">
                      <a:moveTo>
                        <a:pt x="0" y="8"/>
                      </a:moveTo>
                      <a:lnTo>
                        <a:pt x="0" y="6"/>
                      </a:lnTo>
                      <a:lnTo>
                        <a:pt x="3" y="5"/>
                      </a:lnTo>
                      <a:lnTo>
                        <a:pt x="5" y="4"/>
                      </a:lnTo>
                      <a:lnTo>
                        <a:pt x="10" y="2"/>
                      </a:lnTo>
                      <a:lnTo>
                        <a:pt x="13" y="1"/>
                      </a:lnTo>
                      <a:lnTo>
                        <a:pt x="17" y="0"/>
                      </a:lnTo>
                      <a:lnTo>
                        <a:pt x="22" y="0"/>
                      </a:lnTo>
                      <a:lnTo>
                        <a:pt x="26" y="0"/>
                      </a:lnTo>
                      <a:lnTo>
                        <a:pt x="31" y="0"/>
                      </a:lnTo>
                      <a:lnTo>
                        <a:pt x="35" y="0"/>
                      </a:lnTo>
                      <a:lnTo>
                        <a:pt x="39" y="1"/>
                      </a:lnTo>
                      <a:lnTo>
                        <a:pt x="42" y="1"/>
                      </a:lnTo>
                      <a:lnTo>
                        <a:pt x="46" y="4"/>
                      </a:lnTo>
                      <a:lnTo>
                        <a:pt x="50" y="5"/>
                      </a:lnTo>
                      <a:lnTo>
                        <a:pt x="53" y="6"/>
                      </a:lnTo>
                      <a:lnTo>
                        <a:pt x="55" y="8"/>
                      </a:lnTo>
                      <a:lnTo>
                        <a:pt x="55" y="16"/>
                      </a:lnTo>
                      <a:lnTo>
                        <a:pt x="53" y="14"/>
                      </a:lnTo>
                      <a:lnTo>
                        <a:pt x="51" y="13"/>
                      </a:lnTo>
                      <a:lnTo>
                        <a:pt x="47" y="12"/>
                      </a:lnTo>
                      <a:lnTo>
                        <a:pt x="44" y="10"/>
                      </a:lnTo>
                      <a:lnTo>
                        <a:pt x="40" y="9"/>
                      </a:lnTo>
                      <a:lnTo>
                        <a:pt x="35" y="8"/>
                      </a:lnTo>
                      <a:lnTo>
                        <a:pt x="31" y="8"/>
                      </a:lnTo>
                      <a:lnTo>
                        <a:pt x="28" y="8"/>
                      </a:lnTo>
                      <a:lnTo>
                        <a:pt x="24" y="8"/>
                      </a:lnTo>
                      <a:lnTo>
                        <a:pt x="21" y="8"/>
                      </a:lnTo>
                      <a:lnTo>
                        <a:pt x="17" y="8"/>
                      </a:lnTo>
                      <a:lnTo>
                        <a:pt x="14" y="9"/>
                      </a:lnTo>
                      <a:lnTo>
                        <a:pt x="10" y="10"/>
                      </a:lnTo>
                      <a:lnTo>
                        <a:pt x="6" y="12"/>
                      </a:lnTo>
                      <a:lnTo>
                        <a:pt x="3"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47" name="Freeform 132"/>
                <p:cNvSpPr>
                  <a:spLocks/>
                </p:cNvSpPr>
                <p:nvPr/>
              </p:nvSpPr>
              <p:spPr bwMode="auto">
                <a:xfrm>
                  <a:off x="2395" y="2581"/>
                  <a:ext cx="56" cy="17"/>
                </a:xfrm>
                <a:custGeom>
                  <a:avLst/>
                  <a:gdLst/>
                  <a:ahLst/>
                  <a:cxnLst>
                    <a:cxn ang="0">
                      <a:pos x="0" y="8"/>
                    </a:cxn>
                    <a:cxn ang="0">
                      <a:pos x="1" y="6"/>
                    </a:cxn>
                    <a:cxn ang="0">
                      <a:pos x="3" y="5"/>
                    </a:cxn>
                    <a:cxn ang="0">
                      <a:pos x="6" y="4"/>
                    </a:cxn>
                    <a:cxn ang="0">
                      <a:pos x="10" y="2"/>
                    </a:cxn>
                    <a:cxn ang="0">
                      <a:pos x="13" y="1"/>
                    </a:cxn>
                    <a:cxn ang="0">
                      <a:pos x="18" y="0"/>
                    </a:cxn>
                    <a:cxn ang="0">
                      <a:pos x="23" y="0"/>
                    </a:cxn>
                    <a:cxn ang="0">
                      <a:pos x="26" y="0"/>
                    </a:cxn>
                    <a:cxn ang="0">
                      <a:pos x="31" y="0"/>
                    </a:cxn>
                    <a:cxn ang="0">
                      <a:pos x="35" y="1"/>
                    </a:cxn>
                    <a:cxn ang="0">
                      <a:pos x="39" y="1"/>
                    </a:cxn>
                    <a:cxn ang="0">
                      <a:pos x="43" y="2"/>
                    </a:cxn>
                    <a:cxn ang="0">
                      <a:pos x="46" y="4"/>
                    </a:cxn>
                    <a:cxn ang="0">
                      <a:pos x="50" y="5"/>
                    </a:cxn>
                    <a:cxn ang="0">
                      <a:pos x="53" y="6"/>
                    </a:cxn>
                    <a:cxn ang="0">
                      <a:pos x="55" y="8"/>
                    </a:cxn>
                    <a:cxn ang="0">
                      <a:pos x="55" y="16"/>
                    </a:cxn>
                    <a:cxn ang="0">
                      <a:pos x="54" y="16"/>
                    </a:cxn>
                    <a:cxn ang="0">
                      <a:pos x="51" y="14"/>
                    </a:cxn>
                    <a:cxn ang="0">
                      <a:pos x="48" y="13"/>
                    </a:cxn>
                    <a:cxn ang="0">
                      <a:pos x="44" y="12"/>
                    </a:cxn>
                    <a:cxn ang="0">
                      <a:pos x="40" y="10"/>
                    </a:cxn>
                    <a:cxn ang="0">
                      <a:pos x="36" y="9"/>
                    </a:cxn>
                    <a:cxn ang="0">
                      <a:pos x="31" y="8"/>
                    </a:cxn>
                    <a:cxn ang="0">
                      <a:pos x="28" y="8"/>
                    </a:cxn>
                    <a:cxn ang="0">
                      <a:pos x="25" y="8"/>
                    </a:cxn>
                    <a:cxn ang="0">
                      <a:pos x="21" y="8"/>
                    </a:cxn>
                    <a:cxn ang="0">
                      <a:pos x="18" y="9"/>
                    </a:cxn>
                    <a:cxn ang="0">
                      <a:pos x="14" y="9"/>
                    </a:cxn>
                    <a:cxn ang="0">
                      <a:pos x="10" y="10"/>
                    </a:cxn>
                    <a:cxn ang="0">
                      <a:pos x="6" y="12"/>
                    </a:cxn>
                    <a:cxn ang="0">
                      <a:pos x="3" y="14"/>
                    </a:cxn>
                    <a:cxn ang="0">
                      <a:pos x="0" y="16"/>
                    </a:cxn>
                    <a:cxn ang="0">
                      <a:pos x="0" y="8"/>
                    </a:cxn>
                  </a:cxnLst>
                  <a:rect l="0" t="0" r="r" b="b"/>
                  <a:pathLst>
                    <a:path w="56" h="17">
                      <a:moveTo>
                        <a:pt x="0" y="8"/>
                      </a:moveTo>
                      <a:lnTo>
                        <a:pt x="1" y="6"/>
                      </a:lnTo>
                      <a:lnTo>
                        <a:pt x="3" y="5"/>
                      </a:lnTo>
                      <a:lnTo>
                        <a:pt x="6" y="4"/>
                      </a:lnTo>
                      <a:lnTo>
                        <a:pt x="10" y="2"/>
                      </a:lnTo>
                      <a:lnTo>
                        <a:pt x="13" y="1"/>
                      </a:lnTo>
                      <a:lnTo>
                        <a:pt x="18" y="0"/>
                      </a:lnTo>
                      <a:lnTo>
                        <a:pt x="23" y="0"/>
                      </a:lnTo>
                      <a:lnTo>
                        <a:pt x="26" y="0"/>
                      </a:lnTo>
                      <a:lnTo>
                        <a:pt x="31" y="0"/>
                      </a:lnTo>
                      <a:lnTo>
                        <a:pt x="35" y="1"/>
                      </a:lnTo>
                      <a:lnTo>
                        <a:pt x="39" y="1"/>
                      </a:lnTo>
                      <a:lnTo>
                        <a:pt x="43" y="2"/>
                      </a:lnTo>
                      <a:lnTo>
                        <a:pt x="46" y="4"/>
                      </a:lnTo>
                      <a:lnTo>
                        <a:pt x="50" y="5"/>
                      </a:lnTo>
                      <a:lnTo>
                        <a:pt x="53" y="6"/>
                      </a:lnTo>
                      <a:lnTo>
                        <a:pt x="55" y="8"/>
                      </a:lnTo>
                      <a:lnTo>
                        <a:pt x="55" y="16"/>
                      </a:lnTo>
                      <a:lnTo>
                        <a:pt x="54" y="16"/>
                      </a:lnTo>
                      <a:lnTo>
                        <a:pt x="51" y="14"/>
                      </a:lnTo>
                      <a:lnTo>
                        <a:pt x="48" y="13"/>
                      </a:lnTo>
                      <a:lnTo>
                        <a:pt x="44" y="12"/>
                      </a:lnTo>
                      <a:lnTo>
                        <a:pt x="40" y="10"/>
                      </a:lnTo>
                      <a:lnTo>
                        <a:pt x="36" y="9"/>
                      </a:lnTo>
                      <a:lnTo>
                        <a:pt x="31" y="8"/>
                      </a:lnTo>
                      <a:lnTo>
                        <a:pt x="28" y="8"/>
                      </a:lnTo>
                      <a:lnTo>
                        <a:pt x="25" y="8"/>
                      </a:lnTo>
                      <a:lnTo>
                        <a:pt x="21" y="8"/>
                      </a:lnTo>
                      <a:lnTo>
                        <a:pt x="18" y="9"/>
                      </a:lnTo>
                      <a:lnTo>
                        <a:pt x="14" y="9"/>
                      </a:lnTo>
                      <a:lnTo>
                        <a:pt x="10" y="10"/>
                      </a:lnTo>
                      <a:lnTo>
                        <a:pt x="6" y="12"/>
                      </a:lnTo>
                      <a:lnTo>
                        <a:pt x="3" y="14"/>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48" name="Freeform 133"/>
                <p:cNvSpPr>
                  <a:spLocks/>
                </p:cNvSpPr>
                <p:nvPr/>
              </p:nvSpPr>
              <p:spPr bwMode="auto">
                <a:xfrm>
                  <a:off x="2395" y="2442"/>
                  <a:ext cx="56" cy="17"/>
                </a:xfrm>
                <a:custGeom>
                  <a:avLst/>
                  <a:gdLst/>
                  <a:ahLst/>
                  <a:cxnLst>
                    <a:cxn ang="0">
                      <a:pos x="0" y="8"/>
                    </a:cxn>
                    <a:cxn ang="0">
                      <a:pos x="1" y="6"/>
                    </a:cxn>
                    <a:cxn ang="0">
                      <a:pos x="3" y="5"/>
                    </a:cxn>
                    <a:cxn ang="0">
                      <a:pos x="6" y="4"/>
                    </a:cxn>
                    <a:cxn ang="0">
                      <a:pos x="10" y="2"/>
                    </a:cxn>
                    <a:cxn ang="0">
                      <a:pos x="13" y="1"/>
                    </a:cxn>
                    <a:cxn ang="0">
                      <a:pos x="18" y="0"/>
                    </a:cxn>
                    <a:cxn ang="0">
                      <a:pos x="23" y="0"/>
                    </a:cxn>
                    <a:cxn ang="0">
                      <a:pos x="26" y="0"/>
                    </a:cxn>
                    <a:cxn ang="0">
                      <a:pos x="31" y="0"/>
                    </a:cxn>
                    <a:cxn ang="0">
                      <a:pos x="35" y="0"/>
                    </a:cxn>
                    <a:cxn ang="0">
                      <a:pos x="39" y="1"/>
                    </a:cxn>
                    <a:cxn ang="0">
                      <a:pos x="43" y="2"/>
                    </a:cxn>
                    <a:cxn ang="0">
                      <a:pos x="46" y="4"/>
                    </a:cxn>
                    <a:cxn ang="0">
                      <a:pos x="50" y="5"/>
                    </a:cxn>
                    <a:cxn ang="0">
                      <a:pos x="53" y="6"/>
                    </a:cxn>
                    <a:cxn ang="0">
                      <a:pos x="55" y="8"/>
                    </a:cxn>
                    <a:cxn ang="0">
                      <a:pos x="55" y="16"/>
                    </a:cxn>
                    <a:cxn ang="0">
                      <a:pos x="54" y="14"/>
                    </a:cxn>
                    <a:cxn ang="0">
                      <a:pos x="51" y="13"/>
                    </a:cxn>
                    <a:cxn ang="0">
                      <a:pos x="48" y="12"/>
                    </a:cxn>
                    <a:cxn ang="0">
                      <a:pos x="44" y="12"/>
                    </a:cxn>
                    <a:cxn ang="0">
                      <a:pos x="40" y="10"/>
                    </a:cxn>
                    <a:cxn ang="0">
                      <a:pos x="36" y="9"/>
                    </a:cxn>
                    <a:cxn ang="0">
                      <a:pos x="31" y="8"/>
                    </a:cxn>
                    <a:cxn ang="0">
                      <a:pos x="28" y="8"/>
                    </a:cxn>
                    <a:cxn ang="0">
                      <a:pos x="25" y="8"/>
                    </a:cxn>
                    <a:cxn ang="0">
                      <a:pos x="21" y="8"/>
                    </a:cxn>
                    <a:cxn ang="0">
                      <a:pos x="18" y="8"/>
                    </a:cxn>
                    <a:cxn ang="0">
                      <a:pos x="14" y="9"/>
                    </a:cxn>
                    <a:cxn ang="0">
                      <a:pos x="10" y="10"/>
                    </a:cxn>
                    <a:cxn ang="0">
                      <a:pos x="6" y="12"/>
                    </a:cxn>
                    <a:cxn ang="0">
                      <a:pos x="3" y="13"/>
                    </a:cxn>
                    <a:cxn ang="0">
                      <a:pos x="0" y="16"/>
                    </a:cxn>
                    <a:cxn ang="0">
                      <a:pos x="0" y="8"/>
                    </a:cxn>
                  </a:cxnLst>
                  <a:rect l="0" t="0" r="r" b="b"/>
                  <a:pathLst>
                    <a:path w="56" h="17">
                      <a:moveTo>
                        <a:pt x="0" y="8"/>
                      </a:moveTo>
                      <a:lnTo>
                        <a:pt x="1" y="6"/>
                      </a:lnTo>
                      <a:lnTo>
                        <a:pt x="3" y="5"/>
                      </a:lnTo>
                      <a:lnTo>
                        <a:pt x="6" y="4"/>
                      </a:lnTo>
                      <a:lnTo>
                        <a:pt x="10" y="2"/>
                      </a:lnTo>
                      <a:lnTo>
                        <a:pt x="13" y="1"/>
                      </a:lnTo>
                      <a:lnTo>
                        <a:pt x="18" y="0"/>
                      </a:lnTo>
                      <a:lnTo>
                        <a:pt x="23" y="0"/>
                      </a:lnTo>
                      <a:lnTo>
                        <a:pt x="26" y="0"/>
                      </a:lnTo>
                      <a:lnTo>
                        <a:pt x="31" y="0"/>
                      </a:lnTo>
                      <a:lnTo>
                        <a:pt x="35" y="0"/>
                      </a:lnTo>
                      <a:lnTo>
                        <a:pt x="39" y="1"/>
                      </a:lnTo>
                      <a:lnTo>
                        <a:pt x="43" y="2"/>
                      </a:lnTo>
                      <a:lnTo>
                        <a:pt x="46" y="4"/>
                      </a:lnTo>
                      <a:lnTo>
                        <a:pt x="50" y="5"/>
                      </a:lnTo>
                      <a:lnTo>
                        <a:pt x="53" y="6"/>
                      </a:lnTo>
                      <a:lnTo>
                        <a:pt x="55" y="8"/>
                      </a:lnTo>
                      <a:lnTo>
                        <a:pt x="55" y="16"/>
                      </a:lnTo>
                      <a:lnTo>
                        <a:pt x="54" y="14"/>
                      </a:lnTo>
                      <a:lnTo>
                        <a:pt x="51" y="13"/>
                      </a:lnTo>
                      <a:lnTo>
                        <a:pt x="48" y="12"/>
                      </a:lnTo>
                      <a:lnTo>
                        <a:pt x="44" y="12"/>
                      </a:lnTo>
                      <a:lnTo>
                        <a:pt x="40" y="10"/>
                      </a:lnTo>
                      <a:lnTo>
                        <a:pt x="36" y="9"/>
                      </a:lnTo>
                      <a:lnTo>
                        <a:pt x="31" y="8"/>
                      </a:lnTo>
                      <a:lnTo>
                        <a:pt x="28" y="8"/>
                      </a:lnTo>
                      <a:lnTo>
                        <a:pt x="25" y="8"/>
                      </a:lnTo>
                      <a:lnTo>
                        <a:pt x="21" y="8"/>
                      </a:lnTo>
                      <a:lnTo>
                        <a:pt x="18" y="8"/>
                      </a:lnTo>
                      <a:lnTo>
                        <a:pt x="14" y="9"/>
                      </a:lnTo>
                      <a:lnTo>
                        <a:pt x="10" y="10"/>
                      </a:lnTo>
                      <a:lnTo>
                        <a:pt x="6" y="12"/>
                      </a:lnTo>
                      <a:lnTo>
                        <a:pt x="3"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grpSp>
          <p:nvGrpSpPr>
            <p:cNvPr id="60" name="Group 134"/>
            <p:cNvGrpSpPr>
              <a:grpSpLocks/>
            </p:cNvGrpSpPr>
            <p:nvPr/>
          </p:nvGrpSpPr>
          <p:grpSpPr bwMode="auto">
            <a:xfrm>
              <a:off x="2450" y="2370"/>
              <a:ext cx="85" cy="270"/>
              <a:chOff x="2450" y="2370"/>
              <a:chExt cx="85" cy="270"/>
            </a:xfrm>
          </p:grpSpPr>
          <p:grpSp>
            <p:nvGrpSpPr>
              <p:cNvPr id="81" name="Group 135"/>
              <p:cNvGrpSpPr>
                <a:grpSpLocks/>
              </p:cNvGrpSpPr>
              <p:nvPr/>
            </p:nvGrpSpPr>
            <p:grpSpPr bwMode="auto">
              <a:xfrm>
                <a:off x="2450" y="2370"/>
                <a:ext cx="85" cy="270"/>
                <a:chOff x="2450" y="2370"/>
                <a:chExt cx="85" cy="270"/>
              </a:xfrm>
            </p:grpSpPr>
            <p:sp>
              <p:nvSpPr>
                <p:cNvPr id="142" name="Freeform 136"/>
                <p:cNvSpPr>
                  <a:spLocks/>
                </p:cNvSpPr>
                <p:nvPr/>
              </p:nvSpPr>
              <p:spPr bwMode="auto">
                <a:xfrm>
                  <a:off x="2507" y="2377"/>
                  <a:ext cx="28" cy="263"/>
                </a:xfrm>
                <a:custGeom>
                  <a:avLst/>
                  <a:gdLst/>
                  <a:ahLst/>
                  <a:cxnLst>
                    <a:cxn ang="0">
                      <a:pos x="0" y="0"/>
                    </a:cxn>
                    <a:cxn ang="0">
                      <a:pos x="27" y="41"/>
                    </a:cxn>
                    <a:cxn ang="0">
                      <a:pos x="27" y="262"/>
                    </a:cxn>
                    <a:cxn ang="0">
                      <a:pos x="0" y="262"/>
                    </a:cxn>
                    <a:cxn ang="0">
                      <a:pos x="0" y="0"/>
                    </a:cxn>
                  </a:cxnLst>
                  <a:rect l="0" t="0" r="r" b="b"/>
                  <a:pathLst>
                    <a:path w="28" h="263">
                      <a:moveTo>
                        <a:pt x="0" y="0"/>
                      </a:moveTo>
                      <a:lnTo>
                        <a:pt x="27" y="41"/>
                      </a:lnTo>
                      <a:lnTo>
                        <a:pt x="27" y="262"/>
                      </a:lnTo>
                      <a:lnTo>
                        <a:pt x="0" y="262"/>
                      </a:lnTo>
                      <a:lnTo>
                        <a:pt x="0"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43" name="Freeform 137"/>
                <p:cNvSpPr>
                  <a:spLocks/>
                </p:cNvSpPr>
                <p:nvPr/>
              </p:nvSpPr>
              <p:spPr bwMode="auto">
                <a:xfrm>
                  <a:off x="2450" y="2370"/>
                  <a:ext cx="57" cy="269"/>
                </a:xfrm>
                <a:custGeom>
                  <a:avLst/>
                  <a:gdLst/>
                  <a:ahLst/>
                  <a:cxnLst>
                    <a:cxn ang="0">
                      <a:pos x="0" y="268"/>
                    </a:cxn>
                    <a:cxn ang="0">
                      <a:pos x="0" y="5"/>
                    </a:cxn>
                    <a:cxn ang="0">
                      <a:pos x="2" y="3"/>
                    </a:cxn>
                    <a:cxn ang="0">
                      <a:pos x="7" y="2"/>
                    </a:cxn>
                    <a:cxn ang="0">
                      <a:pos x="13" y="0"/>
                    </a:cxn>
                    <a:cxn ang="0">
                      <a:pos x="18" y="0"/>
                    </a:cxn>
                    <a:cxn ang="0">
                      <a:pos x="23" y="0"/>
                    </a:cxn>
                    <a:cxn ang="0">
                      <a:pos x="27" y="0"/>
                    </a:cxn>
                    <a:cxn ang="0">
                      <a:pos x="30" y="0"/>
                    </a:cxn>
                    <a:cxn ang="0">
                      <a:pos x="33" y="0"/>
                    </a:cxn>
                    <a:cxn ang="0">
                      <a:pos x="36" y="0"/>
                    </a:cxn>
                    <a:cxn ang="0">
                      <a:pos x="39" y="0"/>
                    </a:cxn>
                    <a:cxn ang="0">
                      <a:pos x="41" y="1"/>
                    </a:cxn>
                    <a:cxn ang="0">
                      <a:pos x="45" y="2"/>
                    </a:cxn>
                    <a:cxn ang="0">
                      <a:pos x="51" y="3"/>
                    </a:cxn>
                    <a:cxn ang="0">
                      <a:pos x="53" y="4"/>
                    </a:cxn>
                    <a:cxn ang="0">
                      <a:pos x="56" y="5"/>
                    </a:cxn>
                    <a:cxn ang="0">
                      <a:pos x="56" y="268"/>
                    </a:cxn>
                    <a:cxn ang="0">
                      <a:pos x="0" y="268"/>
                    </a:cxn>
                  </a:cxnLst>
                  <a:rect l="0" t="0" r="r" b="b"/>
                  <a:pathLst>
                    <a:path w="57" h="269">
                      <a:moveTo>
                        <a:pt x="0" y="268"/>
                      </a:moveTo>
                      <a:lnTo>
                        <a:pt x="0" y="5"/>
                      </a:lnTo>
                      <a:lnTo>
                        <a:pt x="2" y="3"/>
                      </a:lnTo>
                      <a:lnTo>
                        <a:pt x="7" y="2"/>
                      </a:lnTo>
                      <a:lnTo>
                        <a:pt x="13" y="0"/>
                      </a:lnTo>
                      <a:lnTo>
                        <a:pt x="18" y="0"/>
                      </a:lnTo>
                      <a:lnTo>
                        <a:pt x="23" y="0"/>
                      </a:lnTo>
                      <a:lnTo>
                        <a:pt x="27" y="0"/>
                      </a:lnTo>
                      <a:lnTo>
                        <a:pt x="30" y="0"/>
                      </a:lnTo>
                      <a:lnTo>
                        <a:pt x="33" y="0"/>
                      </a:lnTo>
                      <a:lnTo>
                        <a:pt x="36" y="0"/>
                      </a:lnTo>
                      <a:lnTo>
                        <a:pt x="39" y="0"/>
                      </a:lnTo>
                      <a:lnTo>
                        <a:pt x="41" y="1"/>
                      </a:lnTo>
                      <a:lnTo>
                        <a:pt x="45" y="2"/>
                      </a:lnTo>
                      <a:lnTo>
                        <a:pt x="51" y="3"/>
                      </a:lnTo>
                      <a:lnTo>
                        <a:pt x="53" y="4"/>
                      </a:lnTo>
                      <a:lnTo>
                        <a:pt x="56" y="5"/>
                      </a:lnTo>
                      <a:lnTo>
                        <a:pt x="56" y="268"/>
                      </a:lnTo>
                      <a:lnTo>
                        <a:pt x="0" y="268"/>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83" name="Group 138"/>
              <p:cNvGrpSpPr>
                <a:grpSpLocks/>
              </p:cNvGrpSpPr>
              <p:nvPr/>
            </p:nvGrpSpPr>
            <p:grpSpPr bwMode="auto">
              <a:xfrm>
                <a:off x="2450" y="2442"/>
                <a:ext cx="57" cy="156"/>
                <a:chOff x="2450" y="2442"/>
                <a:chExt cx="57" cy="156"/>
              </a:xfrm>
            </p:grpSpPr>
            <p:sp>
              <p:nvSpPr>
                <p:cNvPr id="139" name="Freeform 139"/>
                <p:cNvSpPr>
                  <a:spLocks/>
                </p:cNvSpPr>
                <p:nvPr/>
              </p:nvSpPr>
              <p:spPr bwMode="auto">
                <a:xfrm>
                  <a:off x="2450" y="2566"/>
                  <a:ext cx="57" cy="17"/>
                </a:xfrm>
                <a:custGeom>
                  <a:avLst/>
                  <a:gdLst/>
                  <a:ahLst/>
                  <a:cxnLst>
                    <a:cxn ang="0">
                      <a:pos x="0" y="8"/>
                    </a:cxn>
                    <a:cxn ang="0">
                      <a:pos x="2" y="6"/>
                    </a:cxn>
                    <a:cxn ang="0">
                      <a:pos x="4" y="5"/>
                    </a:cxn>
                    <a:cxn ang="0">
                      <a:pos x="7" y="4"/>
                    </a:cxn>
                    <a:cxn ang="0">
                      <a:pos x="11" y="2"/>
                    </a:cxn>
                    <a:cxn ang="0">
                      <a:pos x="14" y="1"/>
                    </a:cxn>
                    <a:cxn ang="0">
                      <a:pos x="19" y="0"/>
                    </a:cxn>
                    <a:cxn ang="0">
                      <a:pos x="24" y="0"/>
                    </a:cxn>
                    <a:cxn ang="0">
                      <a:pos x="27" y="0"/>
                    </a:cxn>
                    <a:cxn ang="0">
                      <a:pos x="32" y="0"/>
                    </a:cxn>
                    <a:cxn ang="0">
                      <a:pos x="36" y="0"/>
                    </a:cxn>
                    <a:cxn ang="0">
                      <a:pos x="40" y="1"/>
                    </a:cxn>
                    <a:cxn ang="0">
                      <a:pos x="44" y="1"/>
                    </a:cxn>
                    <a:cxn ang="0">
                      <a:pos x="47" y="4"/>
                    </a:cxn>
                    <a:cxn ang="0">
                      <a:pos x="51" y="5"/>
                    </a:cxn>
                    <a:cxn ang="0">
                      <a:pos x="54" y="6"/>
                    </a:cxn>
                    <a:cxn ang="0">
                      <a:pos x="56" y="8"/>
                    </a:cxn>
                    <a:cxn ang="0">
                      <a:pos x="56" y="16"/>
                    </a:cxn>
                    <a:cxn ang="0">
                      <a:pos x="55" y="14"/>
                    </a:cxn>
                    <a:cxn ang="0">
                      <a:pos x="52" y="13"/>
                    </a:cxn>
                    <a:cxn ang="0">
                      <a:pos x="49" y="12"/>
                    </a:cxn>
                    <a:cxn ang="0">
                      <a:pos x="45" y="10"/>
                    </a:cxn>
                    <a:cxn ang="0">
                      <a:pos x="41" y="9"/>
                    </a:cxn>
                    <a:cxn ang="0">
                      <a:pos x="37" y="8"/>
                    </a:cxn>
                    <a:cxn ang="0">
                      <a:pos x="33" y="8"/>
                    </a:cxn>
                    <a:cxn ang="0">
                      <a:pos x="29" y="8"/>
                    </a:cxn>
                    <a:cxn ang="0">
                      <a:pos x="26" y="8"/>
                    </a:cxn>
                    <a:cxn ang="0">
                      <a:pos x="22" y="8"/>
                    </a:cxn>
                    <a:cxn ang="0">
                      <a:pos x="19" y="8"/>
                    </a:cxn>
                    <a:cxn ang="0">
                      <a:pos x="15" y="9"/>
                    </a:cxn>
                    <a:cxn ang="0">
                      <a:pos x="11" y="10"/>
                    </a:cxn>
                    <a:cxn ang="0">
                      <a:pos x="7" y="12"/>
                    </a:cxn>
                    <a:cxn ang="0">
                      <a:pos x="4" y="13"/>
                    </a:cxn>
                    <a:cxn ang="0">
                      <a:pos x="0" y="16"/>
                    </a:cxn>
                    <a:cxn ang="0">
                      <a:pos x="0" y="8"/>
                    </a:cxn>
                  </a:cxnLst>
                  <a:rect l="0" t="0" r="r" b="b"/>
                  <a:pathLst>
                    <a:path w="57" h="17">
                      <a:moveTo>
                        <a:pt x="0" y="8"/>
                      </a:moveTo>
                      <a:lnTo>
                        <a:pt x="2" y="6"/>
                      </a:lnTo>
                      <a:lnTo>
                        <a:pt x="4" y="5"/>
                      </a:lnTo>
                      <a:lnTo>
                        <a:pt x="7" y="4"/>
                      </a:lnTo>
                      <a:lnTo>
                        <a:pt x="11" y="2"/>
                      </a:lnTo>
                      <a:lnTo>
                        <a:pt x="14" y="1"/>
                      </a:lnTo>
                      <a:lnTo>
                        <a:pt x="19" y="0"/>
                      </a:lnTo>
                      <a:lnTo>
                        <a:pt x="24" y="0"/>
                      </a:lnTo>
                      <a:lnTo>
                        <a:pt x="27" y="0"/>
                      </a:lnTo>
                      <a:lnTo>
                        <a:pt x="32" y="0"/>
                      </a:lnTo>
                      <a:lnTo>
                        <a:pt x="36" y="0"/>
                      </a:lnTo>
                      <a:lnTo>
                        <a:pt x="40" y="1"/>
                      </a:lnTo>
                      <a:lnTo>
                        <a:pt x="44" y="1"/>
                      </a:lnTo>
                      <a:lnTo>
                        <a:pt x="47" y="4"/>
                      </a:lnTo>
                      <a:lnTo>
                        <a:pt x="51" y="5"/>
                      </a:lnTo>
                      <a:lnTo>
                        <a:pt x="54" y="6"/>
                      </a:lnTo>
                      <a:lnTo>
                        <a:pt x="56" y="8"/>
                      </a:lnTo>
                      <a:lnTo>
                        <a:pt x="56" y="16"/>
                      </a:lnTo>
                      <a:lnTo>
                        <a:pt x="55" y="14"/>
                      </a:lnTo>
                      <a:lnTo>
                        <a:pt x="52" y="13"/>
                      </a:lnTo>
                      <a:lnTo>
                        <a:pt x="49" y="12"/>
                      </a:lnTo>
                      <a:lnTo>
                        <a:pt x="45" y="10"/>
                      </a:lnTo>
                      <a:lnTo>
                        <a:pt x="41" y="9"/>
                      </a:lnTo>
                      <a:lnTo>
                        <a:pt x="37" y="8"/>
                      </a:lnTo>
                      <a:lnTo>
                        <a:pt x="33" y="8"/>
                      </a:lnTo>
                      <a:lnTo>
                        <a:pt x="29" y="8"/>
                      </a:lnTo>
                      <a:lnTo>
                        <a:pt x="26" y="8"/>
                      </a:lnTo>
                      <a:lnTo>
                        <a:pt x="22" y="8"/>
                      </a:lnTo>
                      <a:lnTo>
                        <a:pt x="19" y="8"/>
                      </a:lnTo>
                      <a:lnTo>
                        <a:pt x="15" y="9"/>
                      </a:lnTo>
                      <a:lnTo>
                        <a:pt x="11" y="10"/>
                      </a:lnTo>
                      <a:lnTo>
                        <a:pt x="7" y="12"/>
                      </a:lnTo>
                      <a:lnTo>
                        <a:pt x="4"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40" name="Freeform 140"/>
                <p:cNvSpPr>
                  <a:spLocks/>
                </p:cNvSpPr>
                <p:nvPr/>
              </p:nvSpPr>
              <p:spPr bwMode="auto">
                <a:xfrm>
                  <a:off x="2450" y="2581"/>
                  <a:ext cx="57" cy="17"/>
                </a:xfrm>
                <a:custGeom>
                  <a:avLst/>
                  <a:gdLst/>
                  <a:ahLst/>
                  <a:cxnLst>
                    <a:cxn ang="0">
                      <a:pos x="0" y="8"/>
                    </a:cxn>
                    <a:cxn ang="0">
                      <a:pos x="1" y="6"/>
                    </a:cxn>
                    <a:cxn ang="0">
                      <a:pos x="3" y="5"/>
                    </a:cxn>
                    <a:cxn ang="0">
                      <a:pos x="6" y="4"/>
                    </a:cxn>
                    <a:cxn ang="0">
                      <a:pos x="10" y="2"/>
                    </a:cxn>
                    <a:cxn ang="0">
                      <a:pos x="14" y="1"/>
                    </a:cxn>
                    <a:cxn ang="0">
                      <a:pos x="18" y="0"/>
                    </a:cxn>
                    <a:cxn ang="0">
                      <a:pos x="23" y="0"/>
                    </a:cxn>
                    <a:cxn ang="0">
                      <a:pos x="26" y="0"/>
                    </a:cxn>
                    <a:cxn ang="0">
                      <a:pos x="31" y="0"/>
                    </a:cxn>
                    <a:cxn ang="0">
                      <a:pos x="36" y="1"/>
                    </a:cxn>
                    <a:cxn ang="0">
                      <a:pos x="39" y="1"/>
                    </a:cxn>
                    <a:cxn ang="0">
                      <a:pos x="43" y="2"/>
                    </a:cxn>
                    <a:cxn ang="0">
                      <a:pos x="47" y="4"/>
                    </a:cxn>
                    <a:cxn ang="0">
                      <a:pos x="51" y="5"/>
                    </a:cxn>
                    <a:cxn ang="0">
                      <a:pos x="54" y="6"/>
                    </a:cxn>
                    <a:cxn ang="0">
                      <a:pos x="56" y="8"/>
                    </a:cxn>
                    <a:cxn ang="0">
                      <a:pos x="56" y="16"/>
                    </a:cxn>
                    <a:cxn ang="0">
                      <a:pos x="54" y="16"/>
                    </a:cxn>
                    <a:cxn ang="0">
                      <a:pos x="51" y="14"/>
                    </a:cxn>
                    <a:cxn ang="0">
                      <a:pos x="48" y="13"/>
                    </a:cxn>
                    <a:cxn ang="0">
                      <a:pos x="45" y="12"/>
                    </a:cxn>
                    <a:cxn ang="0">
                      <a:pos x="40" y="10"/>
                    </a:cxn>
                    <a:cxn ang="0">
                      <a:pos x="36" y="9"/>
                    </a:cxn>
                    <a:cxn ang="0">
                      <a:pos x="32" y="8"/>
                    </a:cxn>
                    <a:cxn ang="0">
                      <a:pos x="28" y="8"/>
                    </a:cxn>
                    <a:cxn ang="0">
                      <a:pos x="25" y="8"/>
                    </a:cxn>
                    <a:cxn ang="0">
                      <a:pos x="22" y="8"/>
                    </a:cxn>
                    <a:cxn ang="0">
                      <a:pos x="18" y="9"/>
                    </a:cxn>
                    <a:cxn ang="0">
                      <a:pos x="14" y="9"/>
                    </a:cxn>
                    <a:cxn ang="0">
                      <a:pos x="10" y="10"/>
                    </a:cxn>
                    <a:cxn ang="0">
                      <a:pos x="7" y="12"/>
                    </a:cxn>
                    <a:cxn ang="0">
                      <a:pos x="3" y="14"/>
                    </a:cxn>
                    <a:cxn ang="0">
                      <a:pos x="0" y="16"/>
                    </a:cxn>
                    <a:cxn ang="0">
                      <a:pos x="0" y="8"/>
                    </a:cxn>
                  </a:cxnLst>
                  <a:rect l="0" t="0" r="r" b="b"/>
                  <a:pathLst>
                    <a:path w="57" h="17">
                      <a:moveTo>
                        <a:pt x="0" y="8"/>
                      </a:moveTo>
                      <a:lnTo>
                        <a:pt x="1" y="6"/>
                      </a:lnTo>
                      <a:lnTo>
                        <a:pt x="3" y="5"/>
                      </a:lnTo>
                      <a:lnTo>
                        <a:pt x="6" y="4"/>
                      </a:lnTo>
                      <a:lnTo>
                        <a:pt x="10" y="2"/>
                      </a:lnTo>
                      <a:lnTo>
                        <a:pt x="14" y="1"/>
                      </a:lnTo>
                      <a:lnTo>
                        <a:pt x="18" y="0"/>
                      </a:lnTo>
                      <a:lnTo>
                        <a:pt x="23" y="0"/>
                      </a:lnTo>
                      <a:lnTo>
                        <a:pt x="26" y="0"/>
                      </a:lnTo>
                      <a:lnTo>
                        <a:pt x="31" y="0"/>
                      </a:lnTo>
                      <a:lnTo>
                        <a:pt x="36" y="1"/>
                      </a:lnTo>
                      <a:lnTo>
                        <a:pt x="39" y="1"/>
                      </a:lnTo>
                      <a:lnTo>
                        <a:pt x="43" y="2"/>
                      </a:lnTo>
                      <a:lnTo>
                        <a:pt x="47" y="4"/>
                      </a:lnTo>
                      <a:lnTo>
                        <a:pt x="51" y="5"/>
                      </a:lnTo>
                      <a:lnTo>
                        <a:pt x="54" y="6"/>
                      </a:lnTo>
                      <a:lnTo>
                        <a:pt x="56" y="8"/>
                      </a:lnTo>
                      <a:lnTo>
                        <a:pt x="56" y="16"/>
                      </a:lnTo>
                      <a:lnTo>
                        <a:pt x="54" y="16"/>
                      </a:lnTo>
                      <a:lnTo>
                        <a:pt x="51" y="14"/>
                      </a:lnTo>
                      <a:lnTo>
                        <a:pt x="48" y="13"/>
                      </a:lnTo>
                      <a:lnTo>
                        <a:pt x="45" y="12"/>
                      </a:lnTo>
                      <a:lnTo>
                        <a:pt x="40" y="10"/>
                      </a:lnTo>
                      <a:lnTo>
                        <a:pt x="36" y="9"/>
                      </a:lnTo>
                      <a:lnTo>
                        <a:pt x="32" y="8"/>
                      </a:lnTo>
                      <a:lnTo>
                        <a:pt x="28" y="8"/>
                      </a:lnTo>
                      <a:lnTo>
                        <a:pt x="25" y="8"/>
                      </a:lnTo>
                      <a:lnTo>
                        <a:pt x="22" y="8"/>
                      </a:lnTo>
                      <a:lnTo>
                        <a:pt x="18" y="9"/>
                      </a:lnTo>
                      <a:lnTo>
                        <a:pt x="14" y="9"/>
                      </a:lnTo>
                      <a:lnTo>
                        <a:pt x="10" y="10"/>
                      </a:lnTo>
                      <a:lnTo>
                        <a:pt x="7" y="12"/>
                      </a:lnTo>
                      <a:lnTo>
                        <a:pt x="3" y="14"/>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41" name="Freeform 141"/>
                <p:cNvSpPr>
                  <a:spLocks/>
                </p:cNvSpPr>
                <p:nvPr/>
              </p:nvSpPr>
              <p:spPr bwMode="auto">
                <a:xfrm>
                  <a:off x="2450" y="2442"/>
                  <a:ext cx="57" cy="17"/>
                </a:xfrm>
                <a:custGeom>
                  <a:avLst/>
                  <a:gdLst/>
                  <a:ahLst/>
                  <a:cxnLst>
                    <a:cxn ang="0">
                      <a:pos x="0" y="8"/>
                    </a:cxn>
                    <a:cxn ang="0">
                      <a:pos x="1" y="6"/>
                    </a:cxn>
                    <a:cxn ang="0">
                      <a:pos x="3" y="5"/>
                    </a:cxn>
                    <a:cxn ang="0">
                      <a:pos x="6" y="4"/>
                    </a:cxn>
                    <a:cxn ang="0">
                      <a:pos x="10" y="2"/>
                    </a:cxn>
                    <a:cxn ang="0">
                      <a:pos x="14" y="1"/>
                    </a:cxn>
                    <a:cxn ang="0">
                      <a:pos x="18" y="0"/>
                    </a:cxn>
                    <a:cxn ang="0">
                      <a:pos x="23" y="0"/>
                    </a:cxn>
                    <a:cxn ang="0">
                      <a:pos x="26" y="0"/>
                    </a:cxn>
                    <a:cxn ang="0">
                      <a:pos x="31" y="0"/>
                    </a:cxn>
                    <a:cxn ang="0">
                      <a:pos x="36" y="0"/>
                    </a:cxn>
                    <a:cxn ang="0">
                      <a:pos x="39" y="1"/>
                    </a:cxn>
                    <a:cxn ang="0">
                      <a:pos x="43" y="2"/>
                    </a:cxn>
                    <a:cxn ang="0">
                      <a:pos x="47" y="4"/>
                    </a:cxn>
                    <a:cxn ang="0">
                      <a:pos x="51" y="5"/>
                    </a:cxn>
                    <a:cxn ang="0">
                      <a:pos x="54" y="6"/>
                    </a:cxn>
                    <a:cxn ang="0">
                      <a:pos x="56" y="8"/>
                    </a:cxn>
                    <a:cxn ang="0">
                      <a:pos x="56" y="16"/>
                    </a:cxn>
                    <a:cxn ang="0">
                      <a:pos x="54" y="14"/>
                    </a:cxn>
                    <a:cxn ang="0">
                      <a:pos x="51" y="13"/>
                    </a:cxn>
                    <a:cxn ang="0">
                      <a:pos x="48" y="12"/>
                    </a:cxn>
                    <a:cxn ang="0">
                      <a:pos x="45" y="12"/>
                    </a:cxn>
                    <a:cxn ang="0">
                      <a:pos x="40" y="10"/>
                    </a:cxn>
                    <a:cxn ang="0">
                      <a:pos x="36" y="9"/>
                    </a:cxn>
                    <a:cxn ang="0">
                      <a:pos x="32" y="8"/>
                    </a:cxn>
                    <a:cxn ang="0">
                      <a:pos x="28" y="8"/>
                    </a:cxn>
                    <a:cxn ang="0">
                      <a:pos x="25" y="8"/>
                    </a:cxn>
                    <a:cxn ang="0">
                      <a:pos x="22" y="8"/>
                    </a:cxn>
                    <a:cxn ang="0">
                      <a:pos x="18" y="8"/>
                    </a:cxn>
                    <a:cxn ang="0">
                      <a:pos x="14" y="9"/>
                    </a:cxn>
                    <a:cxn ang="0">
                      <a:pos x="10" y="10"/>
                    </a:cxn>
                    <a:cxn ang="0">
                      <a:pos x="7" y="12"/>
                    </a:cxn>
                    <a:cxn ang="0">
                      <a:pos x="3" y="13"/>
                    </a:cxn>
                    <a:cxn ang="0">
                      <a:pos x="0" y="16"/>
                    </a:cxn>
                    <a:cxn ang="0">
                      <a:pos x="0" y="8"/>
                    </a:cxn>
                  </a:cxnLst>
                  <a:rect l="0" t="0" r="r" b="b"/>
                  <a:pathLst>
                    <a:path w="57" h="17">
                      <a:moveTo>
                        <a:pt x="0" y="8"/>
                      </a:moveTo>
                      <a:lnTo>
                        <a:pt x="1" y="6"/>
                      </a:lnTo>
                      <a:lnTo>
                        <a:pt x="3" y="5"/>
                      </a:lnTo>
                      <a:lnTo>
                        <a:pt x="6" y="4"/>
                      </a:lnTo>
                      <a:lnTo>
                        <a:pt x="10" y="2"/>
                      </a:lnTo>
                      <a:lnTo>
                        <a:pt x="14" y="1"/>
                      </a:lnTo>
                      <a:lnTo>
                        <a:pt x="18" y="0"/>
                      </a:lnTo>
                      <a:lnTo>
                        <a:pt x="23" y="0"/>
                      </a:lnTo>
                      <a:lnTo>
                        <a:pt x="26" y="0"/>
                      </a:lnTo>
                      <a:lnTo>
                        <a:pt x="31" y="0"/>
                      </a:lnTo>
                      <a:lnTo>
                        <a:pt x="36" y="0"/>
                      </a:lnTo>
                      <a:lnTo>
                        <a:pt x="39" y="1"/>
                      </a:lnTo>
                      <a:lnTo>
                        <a:pt x="43" y="2"/>
                      </a:lnTo>
                      <a:lnTo>
                        <a:pt x="47" y="4"/>
                      </a:lnTo>
                      <a:lnTo>
                        <a:pt x="51" y="5"/>
                      </a:lnTo>
                      <a:lnTo>
                        <a:pt x="54" y="6"/>
                      </a:lnTo>
                      <a:lnTo>
                        <a:pt x="56" y="8"/>
                      </a:lnTo>
                      <a:lnTo>
                        <a:pt x="56" y="16"/>
                      </a:lnTo>
                      <a:lnTo>
                        <a:pt x="54" y="14"/>
                      </a:lnTo>
                      <a:lnTo>
                        <a:pt x="51" y="13"/>
                      </a:lnTo>
                      <a:lnTo>
                        <a:pt x="48" y="12"/>
                      </a:lnTo>
                      <a:lnTo>
                        <a:pt x="45" y="12"/>
                      </a:lnTo>
                      <a:lnTo>
                        <a:pt x="40" y="10"/>
                      </a:lnTo>
                      <a:lnTo>
                        <a:pt x="36" y="9"/>
                      </a:lnTo>
                      <a:lnTo>
                        <a:pt x="32" y="8"/>
                      </a:lnTo>
                      <a:lnTo>
                        <a:pt x="28" y="8"/>
                      </a:lnTo>
                      <a:lnTo>
                        <a:pt x="25" y="8"/>
                      </a:lnTo>
                      <a:lnTo>
                        <a:pt x="22" y="8"/>
                      </a:lnTo>
                      <a:lnTo>
                        <a:pt x="18" y="8"/>
                      </a:lnTo>
                      <a:lnTo>
                        <a:pt x="14" y="9"/>
                      </a:lnTo>
                      <a:lnTo>
                        <a:pt x="10" y="10"/>
                      </a:lnTo>
                      <a:lnTo>
                        <a:pt x="7" y="12"/>
                      </a:lnTo>
                      <a:lnTo>
                        <a:pt x="3"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grpSp>
          <p:nvGrpSpPr>
            <p:cNvPr id="84" name="Group 142"/>
            <p:cNvGrpSpPr>
              <a:grpSpLocks/>
            </p:cNvGrpSpPr>
            <p:nvPr/>
          </p:nvGrpSpPr>
          <p:grpSpPr bwMode="auto">
            <a:xfrm>
              <a:off x="2506" y="2370"/>
              <a:ext cx="84" cy="270"/>
              <a:chOff x="2506" y="2370"/>
              <a:chExt cx="84" cy="270"/>
            </a:xfrm>
          </p:grpSpPr>
          <p:grpSp>
            <p:nvGrpSpPr>
              <p:cNvPr id="105" name="Group 143"/>
              <p:cNvGrpSpPr>
                <a:grpSpLocks/>
              </p:cNvGrpSpPr>
              <p:nvPr/>
            </p:nvGrpSpPr>
            <p:grpSpPr bwMode="auto">
              <a:xfrm>
                <a:off x="2506" y="2370"/>
                <a:ext cx="84" cy="270"/>
                <a:chOff x="2506" y="2370"/>
                <a:chExt cx="84" cy="270"/>
              </a:xfrm>
            </p:grpSpPr>
            <p:sp>
              <p:nvSpPr>
                <p:cNvPr id="135" name="Freeform 144"/>
                <p:cNvSpPr>
                  <a:spLocks/>
                </p:cNvSpPr>
                <p:nvPr/>
              </p:nvSpPr>
              <p:spPr bwMode="auto">
                <a:xfrm>
                  <a:off x="2506" y="2370"/>
                  <a:ext cx="58" cy="269"/>
                </a:xfrm>
                <a:custGeom>
                  <a:avLst/>
                  <a:gdLst/>
                  <a:ahLst/>
                  <a:cxnLst>
                    <a:cxn ang="0">
                      <a:pos x="0" y="268"/>
                    </a:cxn>
                    <a:cxn ang="0">
                      <a:pos x="0" y="5"/>
                    </a:cxn>
                    <a:cxn ang="0">
                      <a:pos x="3" y="3"/>
                    </a:cxn>
                    <a:cxn ang="0">
                      <a:pos x="8" y="2"/>
                    </a:cxn>
                    <a:cxn ang="0">
                      <a:pos x="14" y="0"/>
                    </a:cxn>
                    <a:cxn ang="0">
                      <a:pos x="19" y="0"/>
                    </a:cxn>
                    <a:cxn ang="0">
                      <a:pos x="24" y="0"/>
                    </a:cxn>
                    <a:cxn ang="0">
                      <a:pos x="28" y="0"/>
                    </a:cxn>
                    <a:cxn ang="0">
                      <a:pos x="31" y="0"/>
                    </a:cxn>
                    <a:cxn ang="0">
                      <a:pos x="34" y="0"/>
                    </a:cxn>
                    <a:cxn ang="0">
                      <a:pos x="37" y="0"/>
                    </a:cxn>
                    <a:cxn ang="0">
                      <a:pos x="40" y="0"/>
                    </a:cxn>
                    <a:cxn ang="0">
                      <a:pos x="42" y="1"/>
                    </a:cxn>
                    <a:cxn ang="0">
                      <a:pos x="46" y="2"/>
                    </a:cxn>
                    <a:cxn ang="0">
                      <a:pos x="51" y="3"/>
                    </a:cxn>
                    <a:cxn ang="0">
                      <a:pos x="54" y="4"/>
                    </a:cxn>
                    <a:cxn ang="0">
                      <a:pos x="57" y="5"/>
                    </a:cxn>
                    <a:cxn ang="0">
                      <a:pos x="57" y="268"/>
                    </a:cxn>
                    <a:cxn ang="0">
                      <a:pos x="0" y="268"/>
                    </a:cxn>
                  </a:cxnLst>
                  <a:rect l="0" t="0" r="r" b="b"/>
                  <a:pathLst>
                    <a:path w="58" h="269">
                      <a:moveTo>
                        <a:pt x="0" y="268"/>
                      </a:moveTo>
                      <a:lnTo>
                        <a:pt x="0" y="5"/>
                      </a:lnTo>
                      <a:lnTo>
                        <a:pt x="3" y="3"/>
                      </a:lnTo>
                      <a:lnTo>
                        <a:pt x="8" y="2"/>
                      </a:lnTo>
                      <a:lnTo>
                        <a:pt x="14" y="0"/>
                      </a:lnTo>
                      <a:lnTo>
                        <a:pt x="19" y="0"/>
                      </a:lnTo>
                      <a:lnTo>
                        <a:pt x="24" y="0"/>
                      </a:lnTo>
                      <a:lnTo>
                        <a:pt x="28" y="0"/>
                      </a:lnTo>
                      <a:lnTo>
                        <a:pt x="31" y="0"/>
                      </a:lnTo>
                      <a:lnTo>
                        <a:pt x="34" y="0"/>
                      </a:lnTo>
                      <a:lnTo>
                        <a:pt x="37" y="0"/>
                      </a:lnTo>
                      <a:lnTo>
                        <a:pt x="40" y="0"/>
                      </a:lnTo>
                      <a:lnTo>
                        <a:pt x="42" y="1"/>
                      </a:lnTo>
                      <a:lnTo>
                        <a:pt x="46" y="2"/>
                      </a:lnTo>
                      <a:lnTo>
                        <a:pt x="51" y="3"/>
                      </a:lnTo>
                      <a:lnTo>
                        <a:pt x="54" y="4"/>
                      </a:lnTo>
                      <a:lnTo>
                        <a:pt x="57" y="5"/>
                      </a:lnTo>
                      <a:lnTo>
                        <a:pt x="57" y="268"/>
                      </a:lnTo>
                      <a:lnTo>
                        <a:pt x="0" y="268"/>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36" name="Freeform 145"/>
                <p:cNvSpPr>
                  <a:spLocks/>
                </p:cNvSpPr>
                <p:nvPr/>
              </p:nvSpPr>
              <p:spPr bwMode="auto">
                <a:xfrm>
                  <a:off x="2563" y="2377"/>
                  <a:ext cx="27" cy="263"/>
                </a:xfrm>
                <a:custGeom>
                  <a:avLst/>
                  <a:gdLst/>
                  <a:ahLst/>
                  <a:cxnLst>
                    <a:cxn ang="0">
                      <a:pos x="0" y="0"/>
                    </a:cxn>
                    <a:cxn ang="0">
                      <a:pos x="26" y="41"/>
                    </a:cxn>
                    <a:cxn ang="0">
                      <a:pos x="26" y="262"/>
                    </a:cxn>
                    <a:cxn ang="0">
                      <a:pos x="0" y="262"/>
                    </a:cxn>
                    <a:cxn ang="0">
                      <a:pos x="0" y="0"/>
                    </a:cxn>
                  </a:cxnLst>
                  <a:rect l="0" t="0" r="r" b="b"/>
                  <a:pathLst>
                    <a:path w="27" h="263">
                      <a:moveTo>
                        <a:pt x="0" y="0"/>
                      </a:moveTo>
                      <a:lnTo>
                        <a:pt x="26" y="41"/>
                      </a:lnTo>
                      <a:lnTo>
                        <a:pt x="26" y="262"/>
                      </a:lnTo>
                      <a:lnTo>
                        <a:pt x="0" y="262"/>
                      </a:lnTo>
                      <a:lnTo>
                        <a:pt x="0"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107" name="Group 146"/>
              <p:cNvGrpSpPr>
                <a:grpSpLocks/>
              </p:cNvGrpSpPr>
              <p:nvPr/>
            </p:nvGrpSpPr>
            <p:grpSpPr bwMode="auto">
              <a:xfrm>
                <a:off x="2506" y="2442"/>
                <a:ext cx="58" cy="156"/>
                <a:chOff x="2506" y="2442"/>
                <a:chExt cx="58" cy="156"/>
              </a:xfrm>
            </p:grpSpPr>
            <p:sp>
              <p:nvSpPr>
                <p:cNvPr id="132" name="Freeform 147"/>
                <p:cNvSpPr>
                  <a:spLocks/>
                </p:cNvSpPr>
                <p:nvPr/>
              </p:nvSpPr>
              <p:spPr bwMode="auto">
                <a:xfrm>
                  <a:off x="2506" y="2566"/>
                  <a:ext cx="57" cy="17"/>
                </a:xfrm>
                <a:custGeom>
                  <a:avLst/>
                  <a:gdLst/>
                  <a:ahLst/>
                  <a:cxnLst>
                    <a:cxn ang="0">
                      <a:pos x="0" y="8"/>
                    </a:cxn>
                    <a:cxn ang="0">
                      <a:pos x="2" y="6"/>
                    </a:cxn>
                    <a:cxn ang="0">
                      <a:pos x="4" y="5"/>
                    </a:cxn>
                    <a:cxn ang="0">
                      <a:pos x="7" y="4"/>
                    </a:cxn>
                    <a:cxn ang="0">
                      <a:pos x="11" y="2"/>
                    </a:cxn>
                    <a:cxn ang="0">
                      <a:pos x="14" y="1"/>
                    </a:cxn>
                    <a:cxn ang="0">
                      <a:pos x="19" y="0"/>
                    </a:cxn>
                    <a:cxn ang="0">
                      <a:pos x="24" y="0"/>
                    </a:cxn>
                    <a:cxn ang="0">
                      <a:pos x="27" y="0"/>
                    </a:cxn>
                    <a:cxn ang="0">
                      <a:pos x="32" y="0"/>
                    </a:cxn>
                    <a:cxn ang="0">
                      <a:pos x="36" y="0"/>
                    </a:cxn>
                    <a:cxn ang="0">
                      <a:pos x="40" y="1"/>
                    </a:cxn>
                    <a:cxn ang="0">
                      <a:pos x="44" y="1"/>
                    </a:cxn>
                    <a:cxn ang="0">
                      <a:pos x="47" y="4"/>
                    </a:cxn>
                    <a:cxn ang="0">
                      <a:pos x="51" y="5"/>
                    </a:cxn>
                    <a:cxn ang="0">
                      <a:pos x="54" y="6"/>
                    </a:cxn>
                    <a:cxn ang="0">
                      <a:pos x="56" y="8"/>
                    </a:cxn>
                    <a:cxn ang="0">
                      <a:pos x="56" y="16"/>
                    </a:cxn>
                    <a:cxn ang="0">
                      <a:pos x="55" y="14"/>
                    </a:cxn>
                    <a:cxn ang="0">
                      <a:pos x="52" y="13"/>
                    </a:cxn>
                    <a:cxn ang="0">
                      <a:pos x="49" y="12"/>
                    </a:cxn>
                    <a:cxn ang="0">
                      <a:pos x="45" y="10"/>
                    </a:cxn>
                    <a:cxn ang="0">
                      <a:pos x="41" y="9"/>
                    </a:cxn>
                    <a:cxn ang="0">
                      <a:pos x="37" y="8"/>
                    </a:cxn>
                    <a:cxn ang="0">
                      <a:pos x="33" y="8"/>
                    </a:cxn>
                    <a:cxn ang="0">
                      <a:pos x="29" y="8"/>
                    </a:cxn>
                    <a:cxn ang="0">
                      <a:pos x="26" y="8"/>
                    </a:cxn>
                    <a:cxn ang="0">
                      <a:pos x="22" y="8"/>
                    </a:cxn>
                    <a:cxn ang="0">
                      <a:pos x="19" y="8"/>
                    </a:cxn>
                    <a:cxn ang="0">
                      <a:pos x="15" y="9"/>
                    </a:cxn>
                    <a:cxn ang="0">
                      <a:pos x="11" y="10"/>
                    </a:cxn>
                    <a:cxn ang="0">
                      <a:pos x="7" y="12"/>
                    </a:cxn>
                    <a:cxn ang="0">
                      <a:pos x="4" y="13"/>
                    </a:cxn>
                    <a:cxn ang="0">
                      <a:pos x="0" y="16"/>
                    </a:cxn>
                    <a:cxn ang="0">
                      <a:pos x="0" y="8"/>
                    </a:cxn>
                  </a:cxnLst>
                  <a:rect l="0" t="0" r="r" b="b"/>
                  <a:pathLst>
                    <a:path w="57" h="17">
                      <a:moveTo>
                        <a:pt x="0" y="8"/>
                      </a:moveTo>
                      <a:lnTo>
                        <a:pt x="2" y="6"/>
                      </a:lnTo>
                      <a:lnTo>
                        <a:pt x="4" y="5"/>
                      </a:lnTo>
                      <a:lnTo>
                        <a:pt x="7" y="4"/>
                      </a:lnTo>
                      <a:lnTo>
                        <a:pt x="11" y="2"/>
                      </a:lnTo>
                      <a:lnTo>
                        <a:pt x="14" y="1"/>
                      </a:lnTo>
                      <a:lnTo>
                        <a:pt x="19" y="0"/>
                      </a:lnTo>
                      <a:lnTo>
                        <a:pt x="24" y="0"/>
                      </a:lnTo>
                      <a:lnTo>
                        <a:pt x="27" y="0"/>
                      </a:lnTo>
                      <a:lnTo>
                        <a:pt x="32" y="0"/>
                      </a:lnTo>
                      <a:lnTo>
                        <a:pt x="36" y="0"/>
                      </a:lnTo>
                      <a:lnTo>
                        <a:pt x="40" y="1"/>
                      </a:lnTo>
                      <a:lnTo>
                        <a:pt x="44" y="1"/>
                      </a:lnTo>
                      <a:lnTo>
                        <a:pt x="47" y="4"/>
                      </a:lnTo>
                      <a:lnTo>
                        <a:pt x="51" y="5"/>
                      </a:lnTo>
                      <a:lnTo>
                        <a:pt x="54" y="6"/>
                      </a:lnTo>
                      <a:lnTo>
                        <a:pt x="56" y="8"/>
                      </a:lnTo>
                      <a:lnTo>
                        <a:pt x="56" y="16"/>
                      </a:lnTo>
                      <a:lnTo>
                        <a:pt x="55" y="14"/>
                      </a:lnTo>
                      <a:lnTo>
                        <a:pt x="52" y="13"/>
                      </a:lnTo>
                      <a:lnTo>
                        <a:pt x="49" y="12"/>
                      </a:lnTo>
                      <a:lnTo>
                        <a:pt x="45" y="10"/>
                      </a:lnTo>
                      <a:lnTo>
                        <a:pt x="41" y="9"/>
                      </a:lnTo>
                      <a:lnTo>
                        <a:pt x="37" y="8"/>
                      </a:lnTo>
                      <a:lnTo>
                        <a:pt x="33" y="8"/>
                      </a:lnTo>
                      <a:lnTo>
                        <a:pt x="29" y="8"/>
                      </a:lnTo>
                      <a:lnTo>
                        <a:pt x="26" y="8"/>
                      </a:lnTo>
                      <a:lnTo>
                        <a:pt x="22" y="8"/>
                      </a:lnTo>
                      <a:lnTo>
                        <a:pt x="19" y="8"/>
                      </a:lnTo>
                      <a:lnTo>
                        <a:pt x="15" y="9"/>
                      </a:lnTo>
                      <a:lnTo>
                        <a:pt x="11" y="10"/>
                      </a:lnTo>
                      <a:lnTo>
                        <a:pt x="7" y="12"/>
                      </a:lnTo>
                      <a:lnTo>
                        <a:pt x="4"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33" name="Freeform 148"/>
                <p:cNvSpPr>
                  <a:spLocks/>
                </p:cNvSpPr>
                <p:nvPr/>
              </p:nvSpPr>
              <p:spPr bwMode="auto">
                <a:xfrm>
                  <a:off x="2506" y="2581"/>
                  <a:ext cx="58" cy="17"/>
                </a:xfrm>
                <a:custGeom>
                  <a:avLst/>
                  <a:gdLst/>
                  <a:ahLst/>
                  <a:cxnLst>
                    <a:cxn ang="0">
                      <a:pos x="0" y="8"/>
                    </a:cxn>
                    <a:cxn ang="0">
                      <a:pos x="2" y="6"/>
                    </a:cxn>
                    <a:cxn ang="0">
                      <a:pos x="4" y="5"/>
                    </a:cxn>
                    <a:cxn ang="0">
                      <a:pos x="7" y="4"/>
                    </a:cxn>
                    <a:cxn ang="0">
                      <a:pos x="11" y="2"/>
                    </a:cxn>
                    <a:cxn ang="0">
                      <a:pos x="15" y="1"/>
                    </a:cxn>
                    <a:cxn ang="0">
                      <a:pos x="19" y="0"/>
                    </a:cxn>
                    <a:cxn ang="0">
                      <a:pos x="24" y="0"/>
                    </a:cxn>
                    <a:cxn ang="0">
                      <a:pos x="27" y="0"/>
                    </a:cxn>
                    <a:cxn ang="0">
                      <a:pos x="32" y="0"/>
                    </a:cxn>
                    <a:cxn ang="0">
                      <a:pos x="37" y="1"/>
                    </a:cxn>
                    <a:cxn ang="0">
                      <a:pos x="40" y="1"/>
                    </a:cxn>
                    <a:cxn ang="0">
                      <a:pos x="44" y="2"/>
                    </a:cxn>
                    <a:cxn ang="0">
                      <a:pos x="48" y="4"/>
                    </a:cxn>
                    <a:cxn ang="0">
                      <a:pos x="52" y="5"/>
                    </a:cxn>
                    <a:cxn ang="0">
                      <a:pos x="55" y="6"/>
                    </a:cxn>
                    <a:cxn ang="0">
                      <a:pos x="57" y="8"/>
                    </a:cxn>
                    <a:cxn ang="0">
                      <a:pos x="57" y="16"/>
                    </a:cxn>
                    <a:cxn ang="0">
                      <a:pos x="55" y="16"/>
                    </a:cxn>
                    <a:cxn ang="0">
                      <a:pos x="52" y="14"/>
                    </a:cxn>
                    <a:cxn ang="0">
                      <a:pos x="49" y="13"/>
                    </a:cxn>
                    <a:cxn ang="0">
                      <a:pos x="45" y="12"/>
                    </a:cxn>
                    <a:cxn ang="0">
                      <a:pos x="41" y="10"/>
                    </a:cxn>
                    <a:cxn ang="0">
                      <a:pos x="37" y="9"/>
                    </a:cxn>
                    <a:cxn ang="0">
                      <a:pos x="33" y="8"/>
                    </a:cxn>
                    <a:cxn ang="0">
                      <a:pos x="29" y="8"/>
                    </a:cxn>
                    <a:cxn ang="0">
                      <a:pos x="26" y="8"/>
                    </a:cxn>
                    <a:cxn ang="0">
                      <a:pos x="23" y="8"/>
                    </a:cxn>
                    <a:cxn ang="0">
                      <a:pos x="19" y="9"/>
                    </a:cxn>
                    <a:cxn ang="0">
                      <a:pos x="15" y="9"/>
                    </a:cxn>
                    <a:cxn ang="0">
                      <a:pos x="11" y="10"/>
                    </a:cxn>
                    <a:cxn ang="0">
                      <a:pos x="8" y="12"/>
                    </a:cxn>
                    <a:cxn ang="0">
                      <a:pos x="4" y="14"/>
                    </a:cxn>
                    <a:cxn ang="0">
                      <a:pos x="0" y="16"/>
                    </a:cxn>
                    <a:cxn ang="0">
                      <a:pos x="0" y="8"/>
                    </a:cxn>
                  </a:cxnLst>
                  <a:rect l="0" t="0" r="r" b="b"/>
                  <a:pathLst>
                    <a:path w="58" h="17">
                      <a:moveTo>
                        <a:pt x="0" y="8"/>
                      </a:moveTo>
                      <a:lnTo>
                        <a:pt x="2" y="6"/>
                      </a:lnTo>
                      <a:lnTo>
                        <a:pt x="4" y="5"/>
                      </a:lnTo>
                      <a:lnTo>
                        <a:pt x="7" y="4"/>
                      </a:lnTo>
                      <a:lnTo>
                        <a:pt x="11" y="2"/>
                      </a:lnTo>
                      <a:lnTo>
                        <a:pt x="15" y="1"/>
                      </a:lnTo>
                      <a:lnTo>
                        <a:pt x="19" y="0"/>
                      </a:lnTo>
                      <a:lnTo>
                        <a:pt x="24" y="0"/>
                      </a:lnTo>
                      <a:lnTo>
                        <a:pt x="27" y="0"/>
                      </a:lnTo>
                      <a:lnTo>
                        <a:pt x="32" y="0"/>
                      </a:lnTo>
                      <a:lnTo>
                        <a:pt x="37" y="1"/>
                      </a:lnTo>
                      <a:lnTo>
                        <a:pt x="40" y="1"/>
                      </a:lnTo>
                      <a:lnTo>
                        <a:pt x="44" y="2"/>
                      </a:lnTo>
                      <a:lnTo>
                        <a:pt x="48" y="4"/>
                      </a:lnTo>
                      <a:lnTo>
                        <a:pt x="52" y="5"/>
                      </a:lnTo>
                      <a:lnTo>
                        <a:pt x="55" y="6"/>
                      </a:lnTo>
                      <a:lnTo>
                        <a:pt x="57" y="8"/>
                      </a:lnTo>
                      <a:lnTo>
                        <a:pt x="57" y="16"/>
                      </a:lnTo>
                      <a:lnTo>
                        <a:pt x="55" y="16"/>
                      </a:lnTo>
                      <a:lnTo>
                        <a:pt x="52" y="14"/>
                      </a:lnTo>
                      <a:lnTo>
                        <a:pt x="49" y="13"/>
                      </a:lnTo>
                      <a:lnTo>
                        <a:pt x="45" y="12"/>
                      </a:lnTo>
                      <a:lnTo>
                        <a:pt x="41" y="10"/>
                      </a:lnTo>
                      <a:lnTo>
                        <a:pt x="37" y="9"/>
                      </a:lnTo>
                      <a:lnTo>
                        <a:pt x="33" y="8"/>
                      </a:lnTo>
                      <a:lnTo>
                        <a:pt x="29" y="8"/>
                      </a:lnTo>
                      <a:lnTo>
                        <a:pt x="26" y="8"/>
                      </a:lnTo>
                      <a:lnTo>
                        <a:pt x="23" y="8"/>
                      </a:lnTo>
                      <a:lnTo>
                        <a:pt x="19" y="9"/>
                      </a:lnTo>
                      <a:lnTo>
                        <a:pt x="15" y="9"/>
                      </a:lnTo>
                      <a:lnTo>
                        <a:pt x="11" y="10"/>
                      </a:lnTo>
                      <a:lnTo>
                        <a:pt x="8" y="12"/>
                      </a:lnTo>
                      <a:lnTo>
                        <a:pt x="4" y="14"/>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34" name="Freeform 149"/>
                <p:cNvSpPr>
                  <a:spLocks/>
                </p:cNvSpPr>
                <p:nvPr/>
              </p:nvSpPr>
              <p:spPr bwMode="auto">
                <a:xfrm>
                  <a:off x="2506" y="2442"/>
                  <a:ext cx="58" cy="17"/>
                </a:xfrm>
                <a:custGeom>
                  <a:avLst/>
                  <a:gdLst/>
                  <a:ahLst/>
                  <a:cxnLst>
                    <a:cxn ang="0">
                      <a:pos x="0" y="8"/>
                    </a:cxn>
                    <a:cxn ang="0">
                      <a:pos x="2" y="6"/>
                    </a:cxn>
                    <a:cxn ang="0">
                      <a:pos x="4" y="5"/>
                    </a:cxn>
                    <a:cxn ang="0">
                      <a:pos x="7" y="4"/>
                    </a:cxn>
                    <a:cxn ang="0">
                      <a:pos x="11" y="2"/>
                    </a:cxn>
                    <a:cxn ang="0">
                      <a:pos x="15" y="1"/>
                    </a:cxn>
                    <a:cxn ang="0">
                      <a:pos x="19" y="0"/>
                    </a:cxn>
                    <a:cxn ang="0">
                      <a:pos x="24" y="0"/>
                    </a:cxn>
                    <a:cxn ang="0">
                      <a:pos x="27" y="0"/>
                    </a:cxn>
                    <a:cxn ang="0">
                      <a:pos x="32" y="0"/>
                    </a:cxn>
                    <a:cxn ang="0">
                      <a:pos x="37" y="0"/>
                    </a:cxn>
                    <a:cxn ang="0">
                      <a:pos x="40" y="1"/>
                    </a:cxn>
                    <a:cxn ang="0">
                      <a:pos x="44" y="2"/>
                    </a:cxn>
                    <a:cxn ang="0">
                      <a:pos x="48" y="4"/>
                    </a:cxn>
                    <a:cxn ang="0">
                      <a:pos x="52" y="5"/>
                    </a:cxn>
                    <a:cxn ang="0">
                      <a:pos x="55" y="6"/>
                    </a:cxn>
                    <a:cxn ang="0">
                      <a:pos x="57" y="8"/>
                    </a:cxn>
                    <a:cxn ang="0">
                      <a:pos x="57" y="16"/>
                    </a:cxn>
                    <a:cxn ang="0">
                      <a:pos x="55" y="14"/>
                    </a:cxn>
                    <a:cxn ang="0">
                      <a:pos x="52" y="13"/>
                    </a:cxn>
                    <a:cxn ang="0">
                      <a:pos x="49" y="12"/>
                    </a:cxn>
                    <a:cxn ang="0">
                      <a:pos x="45" y="12"/>
                    </a:cxn>
                    <a:cxn ang="0">
                      <a:pos x="41" y="10"/>
                    </a:cxn>
                    <a:cxn ang="0">
                      <a:pos x="37" y="9"/>
                    </a:cxn>
                    <a:cxn ang="0">
                      <a:pos x="33" y="8"/>
                    </a:cxn>
                    <a:cxn ang="0">
                      <a:pos x="29" y="8"/>
                    </a:cxn>
                    <a:cxn ang="0">
                      <a:pos x="26" y="8"/>
                    </a:cxn>
                    <a:cxn ang="0">
                      <a:pos x="23" y="8"/>
                    </a:cxn>
                    <a:cxn ang="0">
                      <a:pos x="19" y="8"/>
                    </a:cxn>
                    <a:cxn ang="0">
                      <a:pos x="15" y="9"/>
                    </a:cxn>
                    <a:cxn ang="0">
                      <a:pos x="11" y="10"/>
                    </a:cxn>
                    <a:cxn ang="0">
                      <a:pos x="8" y="12"/>
                    </a:cxn>
                    <a:cxn ang="0">
                      <a:pos x="4" y="13"/>
                    </a:cxn>
                    <a:cxn ang="0">
                      <a:pos x="0" y="16"/>
                    </a:cxn>
                    <a:cxn ang="0">
                      <a:pos x="0" y="8"/>
                    </a:cxn>
                  </a:cxnLst>
                  <a:rect l="0" t="0" r="r" b="b"/>
                  <a:pathLst>
                    <a:path w="58" h="17">
                      <a:moveTo>
                        <a:pt x="0" y="8"/>
                      </a:moveTo>
                      <a:lnTo>
                        <a:pt x="2" y="6"/>
                      </a:lnTo>
                      <a:lnTo>
                        <a:pt x="4" y="5"/>
                      </a:lnTo>
                      <a:lnTo>
                        <a:pt x="7" y="4"/>
                      </a:lnTo>
                      <a:lnTo>
                        <a:pt x="11" y="2"/>
                      </a:lnTo>
                      <a:lnTo>
                        <a:pt x="15" y="1"/>
                      </a:lnTo>
                      <a:lnTo>
                        <a:pt x="19" y="0"/>
                      </a:lnTo>
                      <a:lnTo>
                        <a:pt x="24" y="0"/>
                      </a:lnTo>
                      <a:lnTo>
                        <a:pt x="27" y="0"/>
                      </a:lnTo>
                      <a:lnTo>
                        <a:pt x="32" y="0"/>
                      </a:lnTo>
                      <a:lnTo>
                        <a:pt x="37" y="0"/>
                      </a:lnTo>
                      <a:lnTo>
                        <a:pt x="40" y="1"/>
                      </a:lnTo>
                      <a:lnTo>
                        <a:pt x="44" y="2"/>
                      </a:lnTo>
                      <a:lnTo>
                        <a:pt x="48" y="4"/>
                      </a:lnTo>
                      <a:lnTo>
                        <a:pt x="52" y="5"/>
                      </a:lnTo>
                      <a:lnTo>
                        <a:pt x="55" y="6"/>
                      </a:lnTo>
                      <a:lnTo>
                        <a:pt x="57" y="8"/>
                      </a:lnTo>
                      <a:lnTo>
                        <a:pt x="57" y="16"/>
                      </a:lnTo>
                      <a:lnTo>
                        <a:pt x="55" y="14"/>
                      </a:lnTo>
                      <a:lnTo>
                        <a:pt x="52" y="13"/>
                      </a:lnTo>
                      <a:lnTo>
                        <a:pt x="49" y="12"/>
                      </a:lnTo>
                      <a:lnTo>
                        <a:pt x="45" y="12"/>
                      </a:lnTo>
                      <a:lnTo>
                        <a:pt x="41" y="10"/>
                      </a:lnTo>
                      <a:lnTo>
                        <a:pt x="37" y="9"/>
                      </a:lnTo>
                      <a:lnTo>
                        <a:pt x="33" y="8"/>
                      </a:lnTo>
                      <a:lnTo>
                        <a:pt x="29" y="8"/>
                      </a:lnTo>
                      <a:lnTo>
                        <a:pt x="26" y="8"/>
                      </a:lnTo>
                      <a:lnTo>
                        <a:pt x="23" y="8"/>
                      </a:lnTo>
                      <a:lnTo>
                        <a:pt x="19" y="8"/>
                      </a:lnTo>
                      <a:lnTo>
                        <a:pt x="15" y="9"/>
                      </a:lnTo>
                      <a:lnTo>
                        <a:pt x="11" y="10"/>
                      </a:lnTo>
                      <a:lnTo>
                        <a:pt x="8" y="12"/>
                      </a:lnTo>
                      <a:lnTo>
                        <a:pt x="4" y="13"/>
                      </a:lnTo>
                      <a:lnTo>
                        <a:pt x="0" y="16"/>
                      </a:lnTo>
                      <a:lnTo>
                        <a:pt x="0" y="8"/>
                      </a:lnTo>
                    </a:path>
                  </a:pathLst>
                </a:custGeom>
                <a:solidFill>
                  <a:srgbClr val="0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sp>
          <p:nvSpPr>
            <p:cNvPr id="126" name="Freeform 150"/>
            <p:cNvSpPr>
              <a:spLocks/>
            </p:cNvSpPr>
            <p:nvPr/>
          </p:nvSpPr>
          <p:spPr bwMode="auto">
            <a:xfrm>
              <a:off x="2249" y="2510"/>
              <a:ext cx="90" cy="129"/>
            </a:xfrm>
            <a:custGeom>
              <a:avLst/>
              <a:gdLst/>
              <a:ahLst/>
              <a:cxnLst>
                <a:cxn ang="0">
                  <a:pos x="89" y="0"/>
                </a:cxn>
                <a:cxn ang="0">
                  <a:pos x="71" y="0"/>
                </a:cxn>
                <a:cxn ang="0">
                  <a:pos x="71" y="110"/>
                </a:cxn>
                <a:cxn ang="0">
                  <a:pos x="0" y="110"/>
                </a:cxn>
                <a:cxn ang="0">
                  <a:pos x="0" y="128"/>
                </a:cxn>
                <a:cxn ang="0">
                  <a:pos x="89" y="128"/>
                </a:cxn>
                <a:cxn ang="0">
                  <a:pos x="89" y="0"/>
                </a:cxn>
              </a:cxnLst>
              <a:rect l="0" t="0" r="r" b="b"/>
              <a:pathLst>
                <a:path w="90" h="129">
                  <a:moveTo>
                    <a:pt x="89" y="0"/>
                  </a:moveTo>
                  <a:lnTo>
                    <a:pt x="71" y="0"/>
                  </a:lnTo>
                  <a:lnTo>
                    <a:pt x="71" y="110"/>
                  </a:lnTo>
                  <a:lnTo>
                    <a:pt x="0" y="110"/>
                  </a:lnTo>
                  <a:lnTo>
                    <a:pt x="0" y="128"/>
                  </a:lnTo>
                  <a:lnTo>
                    <a:pt x="89" y="128"/>
                  </a:lnTo>
                  <a:lnTo>
                    <a:pt x="89" y="0"/>
                  </a:lnTo>
                </a:path>
              </a:pathLst>
            </a:custGeom>
            <a:solidFill>
              <a:srgbClr val="C0C0C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nvGrpSpPr>
            <p:cNvPr id="108" name="Group 151"/>
            <p:cNvGrpSpPr>
              <a:grpSpLocks/>
            </p:cNvGrpSpPr>
            <p:nvPr/>
          </p:nvGrpSpPr>
          <p:grpSpPr bwMode="auto">
            <a:xfrm>
              <a:off x="2565" y="2510"/>
              <a:ext cx="90" cy="130"/>
              <a:chOff x="2565" y="2510"/>
              <a:chExt cx="90" cy="130"/>
            </a:xfrm>
          </p:grpSpPr>
          <p:sp>
            <p:nvSpPr>
              <p:cNvPr id="128" name="Freeform 152"/>
              <p:cNvSpPr>
                <a:spLocks/>
              </p:cNvSpPr>
              <p:nvPr/>
            </p:nvSpPr>
            <p:spPr bwMode="auto">
              <a:xfrm>
                <a:off x="2583" y="2510"/>
                <a:ext cx="72" cy="130"/>
              </a:xfrm>
              <a:custGeom>
                <a:avLst/>
                <a:gdLst/>
                <a:ahLst/>
                <a:cxnLst>
                  <a:cxn ang="0">
                    <a:pos x="0" y="0"/>
                  </a:cxn>
                  <a:cxn ang="0">
                    <a:pos x="23" y="39"/>
                  </a:cxn>
                  <a:cxn ang="0">
                    <a:pos x="23" y="114"/>
                  </a:cxn>
                  <a:cxn ang="0">
                    <a:pos x="71" y="114"/>
                  </a:cxn>
                  <a:cxn ang="0">
                    <a:pos x="71" y="129"/>
                  </a:cxn>
                  <a:cxn ang="0">
                    <a:pos x="0" y="129"/>
                  </a:cxn>
                  <a:cxn ang="0">
                    <a:pos x="0" y="0"/>
                  </a:cxn>
                </a:cxnLst>
                <a:rect l="0" t="0" r="r" b="b"/>
                <a:pathLst>
                  <a:path w="72" h="130">
                    <a:moveTo>
                      <a:pt x="0" y="0"/>
                    </a:moveTo>
                    <a:lnTo>
                      <a:pt x="23" y="39"/>
                    </a:lnTo>
                    <a:lnTo>
                      <a:pt x="23" y="114"/>
                    </a:lnTo>
                    <a:lnTo>
                      <a:pt x="71" y="114"/>
                    </a:lnTo>
                    <a:lnTo>
                      <a:pt x="71" y="129"/>
                    </a:lnTo>
                    <a:lnTo>
                      <a:pt x="0" y="129"/>
                    </a:lnTo>
                    <a:lnTo>
                      <a:pt x="0" y="0"/>
                    </a:lnTo>
                  </a:path>
                </a:pathLst>
              </a:custGeom>
              <a:solidFill>
                <a:srgbClr val="80808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29" name="Freeform 153"/>
              <p:cNvSpPr>
                <a:spLocks/>
              </p:cNvSpPr>
              <p:nvPr/>
            </p:nvSpPr>
            <p:spPr bwMode="auto">
              <a:xfrm>
                <a:off x="2565" y="2510"/>
                <a:ext cx="90" cy="130"/>
              </a:xfrm>
              <a:custGeom>
                <a:avLst/>
                <a:gdLst/>
                <a:ahLst/>
                <a:cxnLst>
                  <a:cxn ang="0">
                    <a:pos x="0" y="0"/>
                  </a:cxn>
                  <a:cxn ang="0">
                    <a:pos x="17" y="0"/>
                  </a:cxn>
                  <a:cxn ang="0">
                    <a:pos x="17" y="111"/>
                  </a:cxn>
                  <a:cxn ang="0">
                    <a:pos x="89" y="111"/>
                  </a:cxn>
                  <a:cxn ang="0">
                    <a:pos x="89" y="129"/>
                  </a:cxn>
                  <a:cxn ang="0">
                    <a:pos x="0" y="129"/>
                  </a:cxn>
                  <a:cxn ang="0">
                    <a:pos x="0" y="0"/>
                  </a:cxn>
                </a:cxnLst>
                <a:rect l="0" t="0" r="r" b="b"/>
                <a:pathLst>
                  <a:path w="90" h="130">
                    <a:moveTo>
                      <a:pt x="0" y="0"/>
                    </a:moveTo>
                    <a:lnTo>
                      <a:pt x="17" y="0"/>
                    </a:lnTo>
                    <a:lnTo>
                      <a:pt x="17" y="111"/>
                    </a:lnTo>
                    <a:lnTo>
                      <a:pt x="89" y="111"/>
                    </a:lnTo>
                    <a:lnTo>
                      <a:pt x="89" y="129"/>
                    </a:lnTo>
                    <a:lnTo>
                      <a:pt x="0" y="129"/>
                    </a:lnTo>
                    <a:lnTo>
                      <a:pt x="0" y="0"/>
                    </a:lnTo>
                  </a:path>
                </a:pathLst>
              </a:custGeom>
              <a:solidFill>
                <a:srgbClr val="C0C0C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sp>
        <p:nvSpPr>
          <p:cNvPr id="158" name="Rectangle 154"/>
          <p:cNvSpPr>
            <a:spLocks noChangeArrowheads="1"/>
          </p:cNvSpPr>
          <p:nvPr/>
        </p:nvSpPr>
        <p:spPr bwMode="auto">
          <a:xfrm>
            <a:off x="4884738" y="4319588"/>
            <a:ext cx="2044700" cy="366712"/>
          </a:xfrm>
          <a:prstGeom prst="rect">
            <a:avLst/>
          </a:prstGeom>
          <a:noFill/>
          <a:ln w="9525">
            <a:noFill/>
            <a:miter lim="800000"/>
            <a:headEnd/>
            <a:tailEnd/>
          </a:ln>
          <a:effectLst/>
        </p:spPr>
        <p:txBody>
          <a:bodyPr wrap="none" lIns="92075" tIns="46038" rIns="92075" bIns="46038">
            <a:spAutoFit/>
          </a:bodyPr>
          <a:lstStyle/>
          <a:p>
            <a:pPr algn="ctr"/>
            <a:r>
              <a:rPr lang="en-US" altLang="en-GB" sz="1800">
                <a:latin typeface="Times New Roman" pitchFamily="18" charset="0"/>
                <a:cs typeface="Times New Roman" pitchFamily="18" charset="0"/>
              </a:rPr>
              <a:t>Scientific Databases</a:t>
            </a:r>
          </a:p>
        </p:txBody>
      </p:sp>
      <p:grpSp>
        <p:nvGrpSpPr>
          <p:cNvPr id="121" name="Group 155"/>
          <p:cNvGrpSpPr>
            <a:grpSpLocks/>
          </p:cNvGrpSpPr>
          <p:nvPr/>
        </p:nvGrpSpPr>
        <p:grpSpPr bwMode="auto">
          <a:xfrm>
            <a:off x="5413375" y="3486150"/>
            <a:ext cx="623888" cy="795338"/>
            <a:chOff x="3414" y="2101"/>
            <a:chExt cx="393" cy="501"/>
          </a:xfrm>
        </p:grpSpPr>
        <p:grpSp>
          <p:nvGrpSpPr>
            <p:cNvPr id="122" name="Group 156"/>
            <p:cNvGrpSpPr>
              <a:grpSpLocks/>
            </p:cNvGrpSpPr>
            <p:nvPr/>
          </p:nvGrpSpPr>
          <p:grpSpPr bwMode="auto">
            <a:xfrm>
              <a:off x="3414" y="2101"/>
              <a:ext cx="193" cy="501"/>
              <a:chOff x="3414" y="2101"/>
              <a:chExt cx="193" cy="501"/>
            </a:xfrm>
          </p:grpSpPr>
          <p:sp>
            <p:nvSpPr>
              <p:cNvPr id="171" name="Freeform 157"/>
              <p:cNvSpPr>
                <a:spLocks/>
              </p:cNvSpPr>
              <p:nvPr/>
            </p:nvSpPr>
            <p:spPr bwMode="auto">
              <a:xfrm>
                <a:off x="3414" y="2101"/>
                <a:ext cx="193" cy="476"/>
              </a:xfrm>
              <a:custGeom>
                <a:avLst/>
                <a:gdLst/>
                <a:ahLst/>
                <a:cxnLst>
                  <a:cxn ang="0">
                    <a:pos x="192" y="0"/>
                  </a:cxn>
                  <a:cxn ang="0">
                    <a:pos x="180" y="475"/>
                  </a:cxn>
                  <a:cxn ang="0">
                    <a:pos x="32" y="456"/>
                  </a:cxn>
                  <a:cxn ang="0">
                    <a:pos x="0" y="40"/>
                  </a:cxn>
                  <a:cxn ang="0">
                    <a:pos x="192" y="0"/>
                  </a:cxn>
                </a:cxnLst>
                <a:rect l="0" t="0" r="r" b="b"/>
                <a:pathLst>
                  <a:path w="193" h="476">
                    <a:moveTo>
                      <a:pt x="192" y="0"/>
                    </a:moveTo>
                    <a:lnTo>
                      <a:pt x="180" y="475"/>
                    </a:lnTo>
                    <a:lnTo>
                      <a:pt x="32" y="456"/>
                    </a:lnTo>
                    <a:lnTo>
                      <a:pt x="0" y="40"/>
                    </a:lnTo>
                    <a:lnTo>
                      <a:pt x="192" y="0"/>
                    </a:lnTo>
                  </a:path>
                </a:pathLst>
              </a:custGeom>
              <a:solidFill>
                <a:srgbClr val="BFBFD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72" name="Freeform 158"/>
              <p:cNvSpPr>
                <a:spLocks/>
              </p:cNvSpPr>
              <p:nvPr/>
            </p:nvSpPr>
            <p:spPr bwMode="auto">
              <a:xfrm>
                <a:off x="3447" y="2558"/>
                <a:ext cx="148" cy="44"/>
              </a:xfrm>
              <a:custGeom>
                <a:avLst/>
                <a:gdLst/>
                <a:ahLst/>
                <a:cxnLst>
                  <a:cxn ang="0">
                    <a:pos x="146" y="17"/>
                  </a:cxn>
                  <a:cxn ang="0">
                    <a:pos x="147" y="43"/>
                  </a:cxn>
                  <a:cxn ang="0">
                    <a:pos x="2" y="18"/>
                  </a:cxn>
                  <a:cxn ang="0">
                    <a:pos x="0" y="0"/>
                  </a:cxn>
                  <a:cxn ang="0">
                    <a:pos x="146" y="17"/>
                  </a:cxn>
                </a:cxnLst>
                <a:rect l="0" t="0" r="r" b="b"/>
                <a:pathLst>
                  <a:path w="148" h="44">
                    <a:moveTo>
                      <a:pt x="146" y="17"/>
                    </a:moveTo>
                    <a:lnTo>
                      <a:pt x="147" y="43"/>
                    </a:lnTo>
                    <a:lnTo>
                      <a:pt x="2" y="18"/>
                    </a:lnTo>
                    <a:lnTo>
                      <a:pt x="0" y="0"/>
                    </a:lnTo>
                    <a:lnTo>
                      <a:pt x="146" y="17"/>
                    </a:lnTo>
                  </a:path>
                </a:pathLst>
              </a:custGeom>
              <a:solidFill>
                <a:srgbClr val="9F9FB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nvGrpSpPr>
              <p:cNvPr id="123" name="Group 159"/>
              <p:cNvGrpSpPr>
                <a:grpSpLocks/>
              </p:cNvGrpSpPr>
              <p:nvPr/>
            </p:nvGrpSpPr>
            <p:grpSpPr bwMode="auto">
              <a:xfrm>
                <a:off x="3430" y="2127"/>
                <a:ext cx="159" cy="139"/>
                <a:chOff x="3430" y="2127"/>
                <a:chExt cx="159" cy="139"/>
              </a:xfrm>
            </p:grpSpPr>
            <p:sp>
              <p:nvSpPr>
                <p:cNvPr id="189" name="Freeform 160"/>
                <p:cNvSpPr>
                  <a:spLocks/>
                </p:cNvSpPr>
                <p:nvPr/>
              </p:nvSpPr>
              <p:spPr bwMode="auto">
                <a:xfrm>
                  <a:off x="3430" y="2127"/>
                  <a:ext cx="159" cy="139"/>
                </a:xfrm>
                <a:custGeom>
                  <a:avLst/>
                  <a:gdLst/>
                  <a:ahLst/>
                  <a:cxnLst>
                    <a:cxn ang="0">
                      <a:pos x="158" y="0"/>
                    </a:cxn>
                    <a:cxn ang="0">
                      <a:pos x="156" y="130"/>
                    </a:cxn>
                    <a:cxn ang="0">
                      <a:pos x="8" y="138"/>
                    </a:cxn>
                    <a:cxn ang="0">
                      <a:pos x="0" y="32"/>
                    </a:cxn>
                    <a:cxn ang="0">
                      <a:pos x="158" y="0"/>
                    </a:cxn>
                  </a:cxnLst>
                  <a:rect l="0" t="0" r="r" b="b"/>
                  <a:pathLst>
                    <a:path w="159" h="139">
                      <a:moveTo>
                        <a:pt x="158" y="0"/>
                      </a:moveTo>
                      <a:lnTo>
                        <a:pt x="156" y="130"/>
                      </a:lnTo>
                      <a:lnTo>
                        <a:pt x="8" y="138"/>
                      </a:lnTo>
                      <a:lnTo>
                        <a:pt x="0" y="32"/>
                      </a:lnTo>
                      <a:lnTo>
                        <a:pt x="158" y="0"/>
                      </a:lnTo>
                    </a:path>
                  </a:pathLst>
                </a:custGeom>
                <a:solidFill>
                  <a:srgbClr val="9F9FB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90" name="Freeform 161"/>
                <p:cNvSpPr>
                  <a:spLocks/>
                </p:cNvSpPr>
                <p:nvPr/>
              </p:nvSpPr>
              <p:spPr bwMode="auto">
                <a:xfrm>
                  <a:off x="3445" y="2244"/>
                  <a:ext cx="48" cy="17"/>
                </a:xfrm>
                <a:custGeom>
                  <a:avLst/>
                  <a:gdLst/>
                  <a:ahLst/>
                  <a:cxnLst>
                    <a:cxn ang="0">
                      <a:pos x="47" y="0"/>
                    </a:cxn>
                    <a:cxn ang="0">
                      <a:pos x="0" y="6"/>
                    </a:cxn>
                    <a:cxn ang="0">
                      <a:pos x="0" y="16"/>
                    </a:cxn>
                    <a:cxn ang="0">
                      <a:pos x="47" y="11"/>
                    </a:cxn>
                    <a:cxn ang="0">
                      <a:pos x="47" y="0"/>
                    </a:cxn>
                  </a:cxnLst>
                  <a:rect l="0" t="0" r="r" b="b"/>
                  <a:pathLst>
                    <a:path w="48" h="17">
                      <a:moveTo>
                        <a:pt x="47" y="0"/>
                      </a:moveTo>
                      <a:lnTo>
                        <a:pt x="0" y="6"/>
                      </a:lnTo>
                      <a:lnTo>
                        <a:pt x="0" y="16"/>
                      </a:lnTo>
                      <a:lnTo>
                        <a:pt x="47" y="11"/>
                      </a:lnTo>
                      <a:lnTo>
                        <a:pt x="47" y="0"/>
                      </a:lnTo>
                    </a:path>
                  </a:pathLst>
                </a:custGeom>
                <a:solidFill>
                  <a:srgbClr val="0000F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sp>
            <p:nvSpPr>
              <p:cNvPr id="174" name="Freeform 162"/>
              <p:cNvSpPr>
                <a:spLocks/>
              </p:cNvSpPr>
              <p:nvPr/>
            </p:nvSpPr>
            <p:spPr bwMode="auto">
              <a:xfrm>
                <a:off x="3440" y="2285"/>
                <a:ext cx="144" cy="261"/>
              </a:xfrm>
              <a:custGeom>
                <a:avLst/>
                <a:gdLst/>
                <a:ahLst/>
                <a:cxnLst>
                  <a:cxn ang="0">
                    <a:pos x="143" y="0"/>
                  </a:cxn>
                  <a:cxn ang="0">
                    <a:pos x="140" y="260"/>
                  </a:cxn>
                  <a:cxn ang="0">
                    <a:pos x="17" y="247"/>
                  </a:cxn>
                  <a:cxn ang="0">
                    <a:pos x="0" y="4"/>
                  </a:cxn>
                  <a:cxn ang="0">
                    <a:pos x="143" y="0"/>
                  </a:cxn>
                </a:cxnLst>
                <a:rect l="0" t="0" r="r" b="b"/>
                <a:pathLst>
                  <a:path w="144" h="261">
                    <a:moveTo>
                      <a:pt x="143" y="0"/>
                    </a:moveTo>
                    <a:lnTo>
                      <a:pt x="140" y="260"/>
                    </a:lnTo>
                    <a:lnTo>
                      <a:pt x="17" y="247"/>
                    </a:lnTo>
                    <a:lnTo>
                      <a:pt x="0" y="4"/>
                    </a:lnTo>
                    <a:lnTo>
                      <a:pt x="143" y="0"/>
                    </a:lnTo>
                  </a:path>
                </a:pathLst>
              </a:custGeom>
              <a:solidFill>
                <a:srgbClr val="BFBFD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75" name="Freeform 163"/>
              <p:cNvSpPr>
                <a:spLocks/>
              </p:cNvSpPr>
              <p:nvPr/>
            </p:nvSpPr>
            <p:spPr bwMode="auto">
              <a:xfrm>
                <a:off x="3462" y="2501"/>
                <a:ext cx="110" cy="35"/>
              </a:xfrm>
              <a:custGeom>
                <a:avLst/>
                <a:gdLst/>
                <a:ahLst/>
                <a:cxnLst>
                  <a:cxn ang="0">
                    <a:pos x="109" y="7"/>
                  </a:cxn>
                  <a:cxn ang="0">
                    <a:pos x="0" y="0"/>
                  </a:cxn>
                  <a:cxn ang="0">
                    <a:pos x="1" y="25"/>
                  </a:cxn>
                  <a:cxn ang="0">
                    <a:pos x="109" y="34"/>
                  </a:cxn>
                  <a:cxn ang="0">
                    <a:pos x="109" y="7"/>
                  </a:cxn>
                </a:cxnLst>
                <a:rect l="0" t="0" r="r" b="b"/>
                <a:pathLst>
                  <a:path w="110" h="35">
                    <a:moveTo>
                      <a:pt x="109" y="7"/>
                    </a:moveTo>
                    <a:lnTo>
                      <a:pt x="0" y="0"/>
                    </a:lnTo>
                    <a:lnTo>
                      <a:pt x="1" y="25"/>
                    </a:lnTo>
                    <a:lnTo>
                      <a:pt x="109" y="34"/>
                    </a:lnTo>
                    <a:lnTo>
                      <a:pt x="109" y="7"/>
                    </a:lnTo>
                  </a:path>
                </a:pathLst>
              </a:custGeom>
              <a:solidFill>
                <a:srgbClr val="9F9FB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nvGrpSpPr>
              <p:cNvPr id="124" name="Group 164"/>
              <p:cNvGrpSpPr>
                <a:grpSpLocks/>
              </p:cNvGrpSpPr>
              <p:nvPr/>
            </p:nvGrpSpPr>
            <p:grpSpPr bwMode="auto">
              <a:xfrm>
                <a:off x="3550" y="2372"/>
                <a:ext cx="21" cy="122"/>
                <a:chOff x="3550" y="2372"/>
                <a:chExt cx="21" cy="122"/>
              </a:xfrm>
            </p:grpSpPr>
            <p:grpSp>
              <p:nvGrpSpPr>
                <p:cNvPr id="125" name="Group 165"/>
                <p:cNvGrpSpPr>
                  <a:grpSpLocks/>
                </p:cNvGrpSpPr>
                <p:nvPr/>
              </p:nvGrpSpPr>
              <p:grpSpPr bwMode="auto">
                <a:xfrm>
                  <a:off x="3553" y="2372"/>
                  <a:ext cx="18" cy="122"/>
                  <a:chOff x="3553" y="2372"/>
                  <a:chExt cx="18" cy="122"/>
                </a:xfrm>
              </p:grpSpPr>
              <p:sp>
                <p:nvSpPr>
                  <p:cNvPr id="184" name="Freeform 166"/>
                  <p:cNvSpPr>
                    <a:spLocks/>
                  </p:cNvSpPr>
                  <p:nvPr/>
                </p:nvSpPr>
                <p:spPr bwMode="auto">
                  <a:xfrm>
                    <a:off x="3554" y="2372"/>
                    <a:ext cx="17" cy="22"/>
                  </a:xfrm>
                  <a:custGeom>
                    <a:avLst/>
                    <a:gdLst/>
                    <a:ahLst/>
                    <a:cxnLst>
                      <a:cxn ang="0">
                        <a:pos x="16" y="0"/>
                      </a:cxn>
                      <a:cxn ang="0">
                        <a:pos x="16" y="21"/>
                      </a:cxn>
                      <a:cxn ang="0">
                        <a:pos x="0" y="20"/>
                      </a:cxn>
                      <a:cxn ang="0">
                        <a:pos x="0" y="0"/>
                      </a:cxn>
                      <a:cxn ang="0">
                        <a:pos x="16" y="0"/>
                      </a:cxn>
                    </a:cxnLst>
                    <a:rect l="0" t="0" r="r" b="b"/>
                    <a:pathLst>
                      <a:path w="17" h="22">
                        <a:moveTo>
                          <a:pt x="16" y="0"/>
                        </a:moveTo>
                        <a:lnTo>
                          <a:pt x="16" y="21"/>
                        </a:lnTo>
                        <a:lnTo>
                          <a:pt x="0" y="20"/>
                        </a:lnTo>
                        <a:lnTo>
                          <a:pt x="0" y="0"/>
                        </a:lnTo>
                        <a:lnTo>
                          <a:pt x="16"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85" name="Freeform 167"/>
                  <p:cNvSpPr>
                    <a:spLocks/>
                  </p:cNvSpPr>
                  <p:nvPr/>
                </p:nvSpPr>
                <p:spPr bwMode="auto">
                  <a:xfrm>
                    <a:off x="3553" y="2398"/>
                    <a:ext cx="17" cy="21"/>
                  </a:xfrm>
                  <a:custGeom>
                    <a:avLst/>
                    <a:gdLst/>
                    <a:ahLst/>
                    <a:cxnLst>
                      <a:cxn ang="0">
                        <a:pos x="16" y="0"/>
                      </a:cxn>
                      <a:cxn ang="0">
                        <a:pos x="16" y="20"/>
                      </a:cxn>
                      <a:cxn ang="0">
                        <a:pos x="0" y="19"/>
                      </a:cxn>
                      <a:cxn ang="0">
                        <a:pos x="0" y="0"/>
                      </a:cxn>
                      <a:cxn ang="0">
                        <a:pos x="16" y="0"/>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86" name="Freeform 168"/>
                  <p:cNvSpPr>
                    <a:spLocks/>
                  </p:cNvSpPr>
                  <p:nvPr/>
                </p:nvSpPr>
                <p:spPr bwMode="auto">
                  <a:xfrm>
                    <a:off x="3553" y="2422"/>
                    <a:ext cx="17" cy="23"/>
                  </a:xfrm>
                  <a:custGeom>
                    <a:avLst/>
                    <a:gdLst/>
                    <a:ahLst/>
                    <a:cxnLst>
                      <a:cxn ang="0">
                        <a:pos x="16" y="1"/>
                      </a:cxn>
                      <a:cxn ang="0">
                        <a:pos x="16" y="22"/>
                      </a:cxn>
                      <a:cxn ang="0">
                        <a:pos x="0" y="20"/>
                      </a:cxn>
                      <a:cxn ang="0">
                        <a:pos x="2" y="0"/>
                      </a:cxn>
                      <a:cxn ang="0">
                        <a:pos x="16" y="1"/>
                      </a:cxn>
                    </a:cxnLst>
                    <a:rect l="0" t="0" r="r" b="b"/>
                    <a:pathLst>
                      <a:path w="17" h="23">
                        <a:moveTo>
                          <a:pt x="16" y="1"/>
                        </a:moveTo>
                        <a:lnTo>
                          <a:pt x="16" y="22"/>
                        </a:lnTo>
                        <a:lnTo>
                          <a:pt x="0" y="20"/>
                        </a:lnTo>
                        <a:lnTo>
                          <a:pt x="2" y="0"/>
                        </a:lnTo>
                        <a:lnTo>
                          <a:pt x="16" y="1"/>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87" name="Freeform 169"/>
                  <p:cNvSpPr>
                    <a:spLocks/>
                  </p:cNvSpPr>
                  <p:nvPr/>
                </p:nvSpPr>
                <p:spPr bwMode="auto">
                  <a:xfrm>
                    <a:off x="3553" y="2448"/>
                    <a:ext cx="17" cy="21"/>
                  </a:xfrm>
                  <a:custGeom>
                    <a:avLst/>
                    <a:gdLst/>
                    <a:ahLst/>
                    <a:cxnLst>
                      <a:cxn ang="0">
                        <a:pos x="16" y="0"/>
                      </a:cxn>
                      <a:cxn ang="0">
                        <a:pos x="16" y="20"/>
                      </a:cxn>
                      <a:cxn ang="0">
                        <a:pos x="0" y="19"/>
                      </a:cxn>
                      <a:cxn ang="0">
                        <a:pos x="0" y="0"/>
                      </a:cxn>
                      <a:cxn ang="0">
                        <a:pos x="16" y="0"/>
                      </a:cxn>
                    </a:cxnLst>
                    <a:rect l="0" t="0" r="r" b="b"/>
                    <a:pathLst>
                      <a:path w="17" h="21">
                        <a:moveTo>
                          <a:pt x="16" y="0"/>
                        </a:moveTo>
                        <a:lnTo>
                          <a:pt x="16" y="20"/>
                        </a:lnTo>
                        <a:lnTo>
                          <a:pt x="0" y="19"/>
                        </a:lnTo>
                        <a:lnTo>
                          <a:pt x="0" y="0"/>
                        </a:lnTo>
                        <a:lnTo>
                          <a:pt x="16" y="0"/>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88" name="Freeform 170"/>
                  <p:cNvSpPr>
                    <a:spLocks/>
                  </p:cNvSpPr>
                  <p:nvPr/>
                </p:nvSpPr>
                <p:spPr bwMode="auto">
                  <a:xfrm>
                    <a:off x="3553" y="2472"/>
                    <a:ext cx="17" cy="22"/>
                  </a:xfrm>
                  <a:custGeom>
                    <a:avLst/>
                    <a:gdLst/>
                    <a:ahLst/>
                    <a:cxnLst>
                      <a:cxn ang="0">
                        <a:pos x="16" y="1"/>
                      </a:cxn>
                      <a:cxn ang="0">
                        <a:pos x="16" y="21"/>
                      </a:cxn>
                      <a:cxn ang="0">
                        <a:pos x="0" y="20"/>
                      </a:cxn>
                      <a:cxn ang="0">
                        <a:pos x="2" y="0"/>
                      </a:cxn>
                      <a:cxn ang="0">
                        <a:pos x="16" y="1"/>
                      </a:cxn>
                    </a:cxnLst>
                    <a:rect l="0" t="0" r="r" b="b"/>
                    <a:pathLst>
                      <a:path w="17" h="22">
                        <a:moveTo>
                          <a:pt x="16" y="1"/>
                        </a:moveTo>
                        <a:lnTo>
                          <a:pt x="16" y="21"/>
                        </a:lnTo>
                        <a:lnTo>
                          <a:pt x="0" y="20"/>
                        </a:lnTo>
                        <a:lnTo>
                          <a:pt x="2" y="0"/>
                        </a:lnTo>
                        <a:lnTo>
                          <a:pt x="16" y="1"/>
                        </a:lnTo>
                      </a:path>
                    </a:pathLst>
                  </a:custGeom>
                  <a:solidFill>
                    <a:srgbClr val="80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127" name="Group 171"/>
                <p:cNvGrpSpPr>
                  <a:grpSpLocks/>
                </p:cNvGrpSpPr>
                <p:nvPr/>
              </p:nvGrpSpPr>
              <p:grpSpPr bwMode="auto">
                <a:xfrm>
                  <a:off x="3550" y="2372"/>
                  <a:ext cx="19" cy="122"/>
                  <a:chOff x="3550" y="2372"/>
                  <a:chExt cx="19" cy="122"/>
                </a:xfrm>
              </p:grpSpPr>
              <p:sp>
                <p:nvSpPr>
                  <p:cNvPr id="179" name="Freeform 172"/>
                  <p:cNvSpPr>
                    <a:spLocks/>
                  </p:cNvSpPr>
                  <p:nvPr/>
                </p:nvSpPr>
                <p:spPr bwMode="auto">
                  <a:xfrm>
                    <a:off x="3552" y="2372"/>
                    <a:ext cx="17" cy="22"/>
                  </a:xfrm>
                  <a:custGeom>
                    <a:avLst/>
                    <a:gdLst/>
                    <a:ahLst/>
                    <a:cxnLst>
                      <a:cxn ang="0">
                        <a:pos x="16" y="0"/>
                      </a:cxn>
                      <a:cxn ang="0">
                        <a:pos x="16" y="21"/>
                      </a:cxn>
                      <a:cxn ang="0">
                        <a:pos x="1" y="20"/>
                      </a:cxn>
                      <a:cxn ang="0">
                        <a:pos x="0" y="0"/>
                      </a:cxn>
                      <a:cxn ang="0">
                        <a:pos x="16" y="0"/>
                      </a:cxn>
                    </a:cxnLst>
                    <a:rect l="0" t="0" r="r" b="b"/>
                    <a:pathLst>
                      <a:path w="17" h="22">
                        <a:moveTo>
                          <a:pt x="16" y="0"/>
                        </a:moveTo>
                        <a:lnTo>
                          <a:pt x="16" y="21"/>
                        </a:lnTo>
                        <a:lnTo>
                          <a:pt x="1" y="20"/>
                        </a:lnTo>
                        <a:lnTo>
                          <a:pt x="0" y="0"/>
                        </a:lnTo>
                        <a:lnTo>
                          <a:pt x="16" y="0"/>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80" name="Freeform 173"/>
                  <p:cNvSpPr>
                    <a:spLocks/>
                  </p:cNvSpPr>
                  <p:nvPr/>
                </p:nvSpPr>
                <p:spPr bwMode="auto">
                  <a:xfrm>
                    <a:off x="3550" y="2398"/>
                    <a:ext cx="17" cy="21"/>
                  </a:xfrm>
                  <a:custGeom>
                    <a:avLst/>
                    <a:gdLst/>
                    <a:ahLst/>
                    <a:cxnLst>
                      <a:cxn ang="0">
                        <a:pos x="16" y="0"/>
                      </a:cxn>
                      <a:cxn ang="0">
                        <a:pos x="16" y="20"/>
                      </a:cxn>
                      <a:cxn ang="0">
                        <a:pos x="2" y="19"/>
                      </a:cxn>
                      <a:cxn ang="0">
                        <a:pos x="0" y="0"/>
                      </a:cxn>
                      <a:cxn ang="0">
                        <a:pos x="16" y="0"/>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81" name="Freeform 174"/>
                  <p:cNvSpPr>
                    <a:spLocks/>
                  </p:cNvSpPr>
                  <p:nvPr/>
                </p:nvSpPr>
                <p:spPr bwMode="auto">
                  <a:xfrm>
                    <a:off x="3550" y="2422"/>
                    <a:ext cx="17" cy="23"/>
                  </a:xfrm>
                  <a:custGeom>
                    <a:avLst/>
                    <a:gdLst/>
                    <a:ahLst/>
                    <a:cxnLst>
                      <a:cxn ang="0">
                        <a:pos x="16" y="1"/>
                      </a:cxn>
                      <a:cxn ang="0">
                        <a:pos x="16" y="22"/>
                      </a:cxn>
                      <a:cxn ang="0">
                        <a:pos x="0" y="20"/>
                      </a:cxn>
                      <a:cxn ang="0">
                        <a:pos x="0" y="0"/>
                      </a:cxn>
                      <a:cxn ang="0">
                        <a:pos x="16" y="1"/>
                      </a:cxn>
                    </a:cxnLst>
                    <a:rect l="0" t="0" r="r" b="b"/>
                    <a:pathLst>
                      <a:path w="17" h="23">
                        <a:moveTo>
                          <a:pt x="16" y="1"/>
                        </a:moveTo>
                        <a:lnTo>
                          <a:pt x="16" y="22"/>
                        </a:lnTo>
                        <a:lnTo>
                          <a:pt x="0" y="20"/>
                        </a:lnTo>
                        <a:lnTo>
                          <a:pt x="0" y="0"/>
                        </a:lnTo>
                        <a:lnTo>
                          <a:pt x="16" y="1"/>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82" name="Freeform 175"/>
                  <p:cNvSpPr>
                    <a:spLocks/>
                  </p:cNvSpPr>
                  <p:nvPr/>
                </p:nvSpPr>
                <p:spPr bwMode="auto">
                  <a:xfrm>
                    <a:off x="3550" y="2448"/>
                    <a:ext cx="17" cy="21"/>
                  </a:xfrm>
                  <a:custGeom>
                    <a:avLst/>
                    <a:gdLst/>
                    <a:ahLst/>
                    <a:cxnLst>
                      <a:cxn ang="0">
                        <a:pos x="16" y="0"/>
                      </a:cxn>
                      <a:cxn ang="0">
                        <a:pos x="16" y="20"/>
                      </a:cxn>
                      <a:cxn ang="0">
                        <a:pos x="2" y="19"/>
                      </a:cxn>
                      <a:cxn ang="0">
                        <a:pos x="0" y="0"/>
                      </a:cxn>
                      <a:cxn ang="0">
                        <a:pos x="16" y="0"/>
                      </a:cxn>
                    </a:cxnLst>
                    <a:rect l="0" t="0" r="r" b="b"/>
                    <a:pathLst>
                      <a:path w="17" h="21">
                        <a:moveTo>
                          <a:pt x="16" y="0"/>
                        </a:moveTo>
                        <a:lnTo>
                          <a:pt x="16" y="20"/>
                        </a:lnTo>
                        <a:lnTo>
                          <a:pt x="2" y="19"/>
                        </a:lnTo>
                        <a:lnTo>
                          <a:pt x="0" y="0"/>
                        </a:lnTo>
                        <a:lnTo>
                          <a:pt x="16" y="0"/>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83" name="Freeform 176"/>
                  <p:cNvSpPr>
                    <a:spLocks/>
                  </p:cNvSpPr>
                  <p:nvPr/>
                </p:nvSpPr>
                <p:spPr bwMode="auto">
                  <a:xfrm>
                    <a:off x="3550" y="2472"/>
                    <a:ext cx="17" cy="22"/>
                  </a:xfrm>
                  <a:custGeom>
                    <a:avLst/>
                    <a:gdLst/>
                    <a:ahLst/>
                    <a:cxnLst>
                      <a:cxn ang="0">
                        <a:pos x="16" y="1"/>
                      </a:cxn>
                      <a:cxn ang="0">
                        <a:pos x="16" y="21"/>
                      </a:cxn>
                      <a:cxn ang="0">
                        <a:pos x="0" y="20"/>
                      </a:cxn>
                      <a:cxn ang="0">
                        <a:pos x="0" y="0"/>
                      </a:cxn>
                      <a:cxn ang="0">
                        <a:pos x="16" y="1"/>
                      </a:cxn>
                    </a:cxnLst>
                    <a:rect l="0" t="0" r="r" b="b"/>
                    <a:pathLst>
                      <a:path w="17" h="22">
                        <a:moveTo>
                          <a:pt x="16" y="1"/>
                        </a:moveTo>
                        <a:lnTo>
                          <a:pt x="16" y="21"/>
                        </a:lnTo>
                        <a:lnTo>
                          <a:pt x="0" y="20"/>
                        </a:lnTo>
                        <a:lnTo>
                          <a:pt x="0" y="0"/>
                        </a:lnTo>
                        <a:lnTo>
                          <a:pt x="16" y="1"/>
                        </a:lnTo>
                      </a:path>
                    </a:pathLst>
                  </a:custGeom>
                  <a:solidFill>
                    <a:srgbClr val="FF000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grpSp>
        <p:grpSp>
          <p:nvGrpSpPr>
            <p:cNvPr id="130" name="Group 177"/>
            <p:cNvGrpSpPr>
              <a:grpSpLocks/>
            </p:cNvGrpSpPr>
            <p:nvPr/>
          </p:nvGrpSpPr>
          <p:grpSpPr bwMode="auto">
            <a:xfrm>
              <a:off x="3594" y="2101"/>
              <a:ext cx="213" cy="501"/>
              <a:chOff x="3594" y="2101"/>
              <a:chExt cx="213" cy="501"/>
            </a:xfrm>
          </p:grpSpPr>
          <p:grpSp>
            <p:nvGrpSpPr>
              <p:cNvPr id="131" name="Group 178"/>
              <p:cNvGrpSpPr>
                <a:grpSpLocks/>
              </p:cNvGrpSpPr>
              <p:nvPr/>
            </p:nvGrpSpPr>
            <p:grpSpPr bwMode="auto">
              <a:xfrm>
                <a:off x="3594" y="2101"/>
                <a:ext cx="213" cy="501"/>
                <a:chOff x="3594" y="2101"/>
                <a:chExt cx="213" cy="501"/>
              </a:xfrm>
            </p:grpSpPr>
            <p:sp>
              <p:nvSpPr>
                <p:cNvPr id="169" name="Freeform 179"/>
                <p:cNvSpPr>
                  <a:spLocks/>
                </p:cNvSpPr>
                <p:nvPr/>
              </p:nvSpPr>
              <p:spPr bwMode="auto">
                <a:xfrm>
                  <a:off x="3594" y="2101"/>
                  <a:ext cx="213" cy="476"/>
                </a:xfrm>
                <a:custGeom>
                  <a:avLst/>
                  <a:gdLst/>
                  <a:ahLst/>
                  <a:cxnLst>
                    <a:cxn ang="0">
                      <a:pos x="212" y="6"/>
                    </a:cxn>
                    <a:cxn ang="0">
                      <a:pos x="151" y="469"/>
                    </a:cxn>
                    <a:cxn ang="0">
                      <a:pos x="0" y="475"/>
                    </a:cxn>
                    <a:cxn ang="0">
                      <a:pos x="11" y="0"/>
                    </a:cxn>
                    <a:cxn ang="0">
                      <a:pos x="212" y="6"/>
                    </a:cxn>
                  </a:cxnLst>
                  <a:rect l="0" t="0" r="r" b="b"/>
                  <a:pathLst>
                    <a:path w="213" h="476">
                      <a:moveTo>
                        <a:pt x="212" y="6"/>
                      </a:moveTo>
                      <a:lnTo>
                        <a:pt x="151" y="469"/>
                      </a:lnTo>
                      <a:lnTo>
                        <a:pt x="0" y="475"/>
                      </a:lnTo>
                      <a:lnTo>
                        <a:pt x="11" y="0"/>
                      </a:lnTo>
                      <a:lnTo>
                        <a:pt x="212" y="6"/>
                      </a:lnTo>
                    </a:path>
                  </a:pathLst>
                </a:custGeom>
                <a:solidFill>
                  <a:srgbClr val="7F7F9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70" name="Freeform 180"/>
                <p:cNvSpPr>
                  <a:spLocks/>
                </p:cNvSpPr>
                <p:nvPr/>
              </p:nvSpPr>
              <p:spPr bwMode="auto">
                <a:xfrm>
                  <a:off x="3594" y="2569"/>
                  <a:ext cx="152" cy="33"/>
                </a:xfrm>
                <a:custGeom>
                  <a:avLst/>
                  <a:gdLst/>
                  <a:ahLst/>
                  <a:cxnLst>
                    <a:cxn ang="0">
                      <a:pos x="151" y="0"/>
                    </a:cxn>
                    <a:cxn ang="0">
                      <a:pos x="0" y="6"/>
                    </a:cxn>
                    <a:cxn ang="0">
                      <a:pos x="0" y="32"/>
                    </a:cxn>
                    <a:cxn ang="0">
                      <a:pos x="148" y="25"/>
                    </a:cxn>
                    <a:cxn ang="0">
                      <a:pos x="151" y="0"/>
                    </a:cxn>
                  </a:cxnLst>
                  <a:rect l="0" t="0" r="r" b="b"/>
                  <a:pathLst>
                    <a:path w="152" h="33">
                      <a:moveTo>
                        <a:pt x="151" y="0"/>
                      </a:moveTo>
                      <a:lnTo>
                        <a:pt x="0" y="6"/>
                      </a:lnTo>
                      <a:lnTo>
                        <a:pt x="0" y="32"/>
                      </a:lnTo>
                      <a:lnTo>
                        <a:pt x="148" y="25"/>
                      </a:lnTo>
                      <a:lnTo>
                        <a:pt x="151" y="0"/>
                      </a:lnTo>
                    </a:path>
                  </a:pathLst>
                </a:custGeom>
                <a:solidFill>
                  <a:srgbClr val="5F5F7F"/>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137" name="Group 181"/>
              <p:cNvGrpSpPr>
                <a:grpSpLocks/>
              </p:cNvGrpSpPr>
              <p:nvPr/>
            </p:nvGrpSpPr>
            <p:grpSpPr bwMode="auto">
              <a:xfrm>
                <a:off x="3615" y="2110"/>
                <a:ext cx="187" cy="22"/>
                <a:chOff x="3615" y="2110"/>
                <a:chExt cx="187" cy="22"/>
              </a:xfrm>
            </p:grpSpPr>
            <p:sp>
              <p:nvSpPr>
                <p:cNvPr id="167" name="Oval 182"/>
                <p:cNvSpPr>
                  <a:spLocks noChangeArrowheads="1"/>
                </p:cNvSpPr>
                <p:nvPr/>
              </p:nvSpPr>
              <p:spPr bwMode="auto">
                <a:xfrm>
                  <a:off x="3786" y="2116"/>
                  <a:ext cx="16" cy="16"/>
                </a:xfrm>
                <a:prstGeom prst="ellipse">
                  <a:avLst/>
                </a:prstGeom>
                <a:solidFill>
                  <a:srgbClr val="000000"/>
                </a:solidFill>
                <a:ln w="9525">
                  <a:noFill/>
                  <a:round/>
                  <a:headEnd/>
                  <a:tailEnd/>
                </a:ln>
                <a:effectLst/>
              </p:spPr>
              <p:txBody>
                <a:bodyPr wrap="none" anchor="ctr"/>
                <a:lstStyle/>
                <a:p>
                  <a:endParaRPr lang="en-US">
                    <a:latin typeface="Times New Roman" pitchFamily="18" charset="0"/>
                    <a:cs typeface="Times New Roman" pitchFamily="18" charset="0"/>
                  </a:endParaRPr>
                </a:p>
              </p:txBody>
            </p:sp>
            <p:sp>
              <p:nvSpPr>
                <p:cNvPr id="168" name="Oval 183"/>
                <p:cNvSpPr>
                  <a:spLocks noChangeArrowheads="1"/>
                </p:cNvSpPr>
                <p:nvPr/>
              </p:nvSpPr>
              <p:spPr bwMode="auto">
                <a:xfrm>
                  <a:off x="3615" y="2110"/>
                  <a:ext cx="16" cy="16"/>
                </a:xfrm>
                <a:prstGeom prst="ellipse">
                  <a:avLst/>
                </a:prstGeom>
                <a:solidFill>
                  <a:srgbClr val="000000"/>
                </a:solidFill>
                <a:ln w="9525">
                  <a:noFill/>
                  <a:round/>
                  <a:headEnd/>
                  <a:tailEnd/>
                </a:ln>
                <a:effectLst/>
              </p:spPr>
              <p:txBody>
                <a:bodyPr wrap="none" anchor="ctr"/>
                <a:lstStyle/>
                <a:p>
                  <a:endParaRPr lang="en-US">
                    <a:latin typeface="Times New Roman" pitchFamily="18" charset="0"/>
                    <a:cs typeface="Times New Roman" pitchFamily="18" charset="0"/>
                  </a:endParaRPr>
                </a:p>
              </p:txBody>
            </p:sp>
          </p:grpSp>
          <p:grpSp>
            <p:nvGrpSpPr>
              <p:cNvPr id="138" name="Group 184"/>
              <p:cNvGrpSpPr>
                <a:grpSpLocks/>
              </p:cNvGrpSpPr>
              <p:nvPr/>
            </p:nvGrpSpPr>
            <p:grpSpPr bwMode="auto">
              <a:xfrm>
                <a:off x="3601" y="2557"/>
                <a:ext cx="143" cy="21"/>
                <a:chOff x="3601" y="2557"/>
                <a:chExt cx="143" cy="21"/>
              </a:xfrm>
            </p:grpSpPr>
            <p:sp>
              <p:nvSpPr>
                <p:cNvPr id="165" name="Oval 185"/>
                <p:cNvSpPr>
                  <a:spLocks noChangeArrowheads="1"/>
                </p:cNvSpPr>
                <p:nvPr/>
              </p:nvSpPr>
              <p:spPr bwMode="auto">
                <a:xfrm>
                  <a:off x="3728" y="2557"/>
                  <a:ext cx="16" cy="16"/>
                </a:xfrm>
                <a:prstGeom prst="ellipse">
                  <a:avLst/>
                </a:prstGeom>
                <a:solidFill>
                  <a:srgbClr val="000000"/>
                </a:solidFill>
                <a:ln w="9525">
                  <a:noFill/>
                  <a:round/>
                  <a:headEnd/>
                  <a:tailEnd/>
                </a:ln>
                <a:effectLst/>
              </p:spPr>
              <p:txBody>
                <a:bodyPr wrap="none" anchor="ctr"/>
                <a:lstStyle/>
                <a:p>
                  <a:endParaRPr lang="en-US">
                    <a:latin typeface="Times New Roman" pitchFamily="18" charset="0"/>
                    <a:cs typeface="Times New Roman" pitchFamily="18" charset="0"/>
                  </a:endParaRPr>
                </a:p>
              </p:txBody>
            </p:sp>
            <p:sp>
              <p:nvSpPr>
                <p:cNvPr id="166" name="Oval 186"/>
                <p:cNvSpPr>
                  <a:spLocks noChangeArrowheads="1"/>
                </p:cNvSpPr>
                <p:nvPr/>
              </p:nvSpPr>
              <p:spPr bwMode="auto">
                <a:xfrm>
                  <a:off x="3601" y="2562"/>
                  <a:ext cx="16" cy="16"/>
                </a:xfrm>
                <a:prstGeom prst="ellipse">
                  <a:avLst/>
                </a:prstGeom>
                <a:solidFill>
                  <a:srgbClr val="000000"/>
                </a:solidFill>
                <a:ln w="9525">
                  <a:noFill/>
                  <a:round/>
                  <a:headEnd/>
                  <a:tailEnd/>
                </a:ln>
                <a:effectLst/>
              </p:spPr>
              <p:txBody>
                <a:bodyPr wrap="none" anchor="ctr"/>
                <a:lstStyle/>
                <a:p>
                  <a:endParaRPr lang="en-US">
                    <a:latin typeface="Times New Roman" pitchFamily="18" charset="0"/>
                    <a:cs typeface="Times New Roman" pitchFamily="18" charset="0"/>
                  </a:endParaRPr>
                </a:p>
              </p:txBody>
            </p:sp>
          </p:grpSp>
        </p:grpSp>
      </p:grpSp>
      <p:sp>
        <p:nvSpPr>
          <p:cNvPr id="191" name="Rectangle 187"/>
          <p:cNvSpPr>
            <a:spLocks noChangeArrowheads="1"/>
          </p:cNvSpPr>
          <p:nvPr/>
        </p:nvSpPr>
        <p:spPr bwMode="auto">
          <a:xfrm>
            <a:off x="7581900" y="3937000"/>
            <a:ext cx="1111250" cy="641350"/>
          </a:xfrm>
          <a:prstGeom prst="rect">
            <a:avLst/>
          </a:prstGeom>
          <a:noFill/>
          <a:ln w="9525">
            <a:noFill/>
            <a:miter lim="800000"/>
            <a:headEnd/>
            <a:tailEnd/>
          </a:ln>
          <a:effectLst/>
        </p:spPr>
        <p:txBody>
          <a:bodyPr wrap="none" lIns="92075" tIns="46038" rIns="92075" bIns="46038">
            <a:spAutoFit/>
          </a:bodyPr>
          <a:lstStyle/>
          <a:p>
            <a:pPr algn="ctr"/>
            <a:r>
              <a:rPr lang="en-US" altLang="en-GB" sz="1800">
                <a:latin typeface="Times New Roman" pitchFamily="18" charset="0"/>
                <a:cs typeface="Times New Roman" pitchFamily="18" charset="0"/>
              </a:rPr>
              <a:t>Personal</a:t>
            </a:r>
          </a:p>
          <a:p>
            <a:pPr algn="ctr"/>
            <a:r>
              <a:rPr lang="en-US" altLang="en-GB" sz="1800">
                <a:latin typeface="Times New Roman" pitchFamily="18" charset="0"/>
                <a:cs typeface="Times New Roman" pitchFamily="18" charset="0"/>
              </a:rPr>
              <a:t>Databases</a:t>
            </a:r>
          </a:p>
        </p:txBody>
      </p:sp>
      <p:pic>
        <p:nvPicPr>
          <p:cNvPr id="192" name="Picture 188"/>
          <p:cNvPicPr>
            <a:picLocks noChangeArrowheads="1"/>
          </p:cNvPicPr>
          <p:nvPr/>
        </p:nvPicPr>
        <p:blipFill>
          <a:blip r:embed="rId3"/>
          <a:srcRect/>
          <a:stretch>
            <a:fillRect/>
          </a:stretch>
        </p:blipFill>
        <p:spPr bwMode="auto">
          <a:xfrm>
            <a:off x="7688263" y="3225800"/>
            <a:ext cx="628650" cy="628650"/>
          </a:xfrm>
          <a:prstGeom prst="rect">
            <a:avLst/>
          </a:prstGeom>
          <a:noFill/>
          <a:ln w="9525">
            <a:noFill/>
            <a:miter lim="800000"/>
            <a:headEnd/>
            <a:tailEnd/>
          </a:ln>
          <a:effectLst/>
        </p:spPr>
      </p:pic>
      <p:grpSp>
        <p:nvGrpSpPr>
          <p:cNvPr id="144" name="Group 189"/>
          <p:cNvGrpSpPr>
            <a:grpSpLocks/>
          </p:cNvGrpSpPr>
          <p:nvPr/>
        </p:nvGrpSpPr>
        <p:grpSpPr bwMode="auto">
          <a:xfrm>
            <a:off x="4379913" y="1254125"/>
            <a:ext cx="730250" cy="511175"/>
            <a:chOff x="2763" y="695"/>
            <a:chExt cx="460" cy="322"/>
          </a:xfrm>
        </p:grpSpPr>
        <p:grpSp>
          <p:nvGrpSpPr>
            <p:cNvPr id="145" name="Group 190"/>
            <p:cNvGrpSpPr>
              <a:grpSpLocks/>
            </p:cNvGrpSpPr>
            <p:nvPr/>
          </p:nvGrpSpPr>
          <p:grpSpPr bwMode="auto">
            <a:xfrm>
              <a:off x="2763" y="695"/>
              <a:ext cx="356" cy="292"/>
              <a:chOff x="2763" y="695"/>
              <a:chExt cx="356" cy="292"/>
            </a:xfrm>
          </p:grpSpPr>
          <p:grpSp>
            <p:nvGrpSpPr>
              <p:cNvPr id="151" name="Group 191"/>
              <p:cNvGrpSpPr>
                <a:grpSpLocks/>
              </p:cNvGrpSpPr>
              <p:nvPr/>
            </p:nvGrpSpPr>
            <p:grpSpPr bwMode="auto">
              <a:xfrm>
                <a:off x="2763" y="695"/>
                <a:ext cx="356" cy="292"/>
                <a:chOff x="2763" y="695"/>
                <a:chExt cx="356" cy="292"/>
              </a:xfrm>
            </p:grpSpPr>
            <p:grpSp>
              <p:nvGrpSpPr>
                <p:cNvPr id="152" name="Group 192"/>
                <p:cNvGrpSpPr>
                  <a:grpSpLocks/>
                </p:cNvGrpSpPr>
                <p:nvPr/>
              </p:nvGrpSpPr>
              <p:grpSpPr bwMode="auto">
                <a:xfrm>
                  <a:off x="2763" y="860"/>
                  <a:ext cx="356" cy="127"/>
                  <a:chOff x="2763" y="860"/>
                  <a:chExt cx="356" cy="127"/>
                </a:xfrm>
              </p:grpSpPr>
              <p:sp>
                <p:nvSpPr>
                  <p:cNvPr id="242" name="Freeform 193"/>
                  <p:cNvSpPr>
                    <a:spLocks/>
                  </p:cNvSpPr>
                  <p:nvPr/>
                </p:nvSpPr>
                <p:spPr bwMode="auto">
                  <a:xfrm>
                    <a:off x="2914" y="860"/>
                    <a:ext cx="204" cy="127"/>
                  </a:xfrm>
                  <a:custGeom>
                    <a:avLst/>
                    <a:gdLst/>
                    <a:ahLst/>
                    <a:cxnLst>
                      <a:cxn ang="0">
                        <a:pos x="0" y="37"/>
                      </a:cxn>
                      <a:cxn ang="0">
                        <a:pos x="0" y="126"/>
                      </a:cxn>
                      <a:cxn ang="0">
                        <a:pos x="203" y="61"/>
                      </a:cxn>
                      <a:cxn ang="0">
                        <a:pos x="203" y="0"/>
                      </a:cxn>
                      <a:cxn ang="0">
                        <a:pos x="0" y="37"/>
                      </a:cxn>
                    </a:cxnLst>
                    <a:rect l="0" t="0" r="r" b="b"/>
                    <a:pathLst>
                      <a:path w="204" h="127">
                        <a:moveTo>
                          <a:pt x="0" y="37"/>
                        </a:moveTo>
                        <a:lnTo>
                          <a:pt x="0" y="126"/>
                        </a:lnTo>
                        <a:lnTo>
                          <a:pt x="203" y="61"/>
                        </a:lnTo>
                        <a:lnTo>
                          <a:pt x="203" y="0"/>
                        </a:lnTo>
                        <a:lnTo>
                          <a:pt x="0" y="37"/>
                        </a:lnTo>
                      </a:path>
                    </a:pathLst>
                  </a:custGeom>
                  <a:solidFill>
                    <a:srgbClr val="A0A0A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43" name="Freeform 194"/>
                  <p:cNvSpPr>
                    <a:spLocks/>
                  </p:cNvSpPr>
                  <p:nvPr/>
                </p:nvSpPr>
                <p:spPr bwMode="auto">
                  <a:xfrm>
                    <a:off x="2763" y="889"/>
                    <a:ext cx="152" cy="98"/>
                  </a:xfrm>
                  <a:custGeom>
                    <a:avLst/>
                    <a:gdLst/>
                    <a:ahLst/>
                    <a:cxnLst>
                      <a:cxn ang="0">
                        <a:pos x="151" y="8"/>
                      </a:cxn>
                      <a:cxn ang="0">
                        <a:pos x="151" y="97"/>
                      </a:cxn>
                      <a:cxn ang="0">
                        <a:pos x="0" y="75"/>
                      </a:cxn>
                      <a:cxn ang="0">
                        <a:pos x="0" y="0"/>
                      </a:cxn>
                      <a:cxn ang="0">
                        <a:pos x="151" y="8"/>
                      </a:cxn>
                    </a:cxnLst>
                    <a:rect l="0" t="0" r="r" b="b"/>
                    <a:pathLst>
                      <a:path w="152" h="98">
                        <a:moveTo>
                          <a:pt x="151" y="8"/>
                        </a:moveTo>
                        <a:lnTo>
                          <a:pt x="151" y="97"/>
                        </a:lnTo>
                        <a:lnTo>
                          <a:pt x="0" y="75"/>
                        </a:lnTo>
                        <a:lnTo>
                          <a:pt x="0" y="0"/>
                        </a:lnTo>
                        <a:lnTo>
                          <a:pt x="151" y="8"/>
                        </a:lnTo>
                      </a:path>
                    </a:pathLst>
                  </a:custGeom>
                  <a:solidFill>
                    <a:srgbClr val="80808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44" name="Freeform 195"/>
                  <p:cNvSpPr>
                    <a:spLocks/>
                  </p:cNvSpPr>
                  <p:nvPr/>
                </p:nvSpPr>
                <p:spPr bwMode="auto">
                  <a:xfrm>
                    <a:off x="2764" y="861"/>
                    <a:ext cx="355" cy="39"/>
                  </a:xfrm>
                  <a:custGeom>
                    <a:avLst/>
                    <a:gdLst/>
                    <a:ahLst/>
                    <a:cxnLst>
                      <a:cxn ang="0">
                        <a:pos x="0" y="29"/>
                      </a:cxn>
                      <a:cxn ang="0">
                        <a:pos x="152" y="38"/>
                      </a:cxn>
                      <a:cxn ang="0">
                        <a:pos x="354" y="0"/>
                      </a:cxn>
                      <a:cxn ang="0">
                        <a:pos x="205" y="0"/>
                      </a:cxn>
                      <a:cxn ang="0">
                        <a:pos x="0" y="29"/>
                      </a:cxn>
                    </a:cxnLst>
                    <a:rect l="0" t="0" r="r" b="b"/>
                    <a:pathLst>
                      <a:path w="355" h="39">
                        <a:moveTo>
                          <a:pt x="0" y="29"/>
                        </a:moveTo>
                        <a:lnTo>
                          <a:pt x="152" y="38"/>
                        </a:lnTo>
                        <a:lnTo>
                          <a:pt x="354" y="0"/>
                        </a:lnTo>
                        <a:lnTo>
                          <a:pt x="205" y="0"/>
                        </a:lnTo>
                        <a:lnTo>
                          <a:pt x="0" y="29"/>
                        </a:lnTo>
                      </a:path>
                    </a:pathLst>
                  </a:custGeom>
                  <a:solidFill>
                    <a:srgbClr val="C0C0C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sp>
              <p:nvSpPr>
                <p:cNvPr id="237" name="Freeform 196"/>
                <p:cNvSpPr>
                  <a:spLocks/>
                </p:cNvSpPr>
                <p:nvPr/>
              </p:nvSpPr>
              <p:spPr bwMode="auto">
                <a:xfrm>
                  <a:off x="2878" y="849"/>
                  <a:ext cx="129" cy="37"/>
                </a:xfrm>
                <a:custGeom>
                  <a:avLst/>
                  <a:gdLst/>
                  <a:ahLst/>
                  <a:cxnLst>
                    <a:cxn ang="0">
                      <a:pos x="0" y="20"/>
                    </a:cxn>
                    <a:cxn ang="0">
                      <a:pos x="0" y="31"/>
                    </a:cxn>
                    <a:cxn ang="0">
                      <a:pos x="59" y="36"/>
                    </a:cxn>
                    <a:cxn ang="0">
                      <a:pos x="128" y="23"/>
                    </a:cxn>
                    <a:cxn ang="0">
                      <a:pos x="128" y="0"/>
                    </a:cxn>
                    <a:cxn ang="0">
                      <a:pos x="0" y="20"/>
                    </a:cxn>
                  </a:cxnLst>
                  <a:rect l="0" t="0" r="r" b="b"/>
                  <a:pathLst>
                    <a:path w="129" h="37">
                      <a:moveTo>
                        <a:pt x="0" y="20"/>
                      </a:moveTo>
                      <a:lnTo>
                        <a:pt x="0" y="31"/>
                      </a:lnTo>
                      <a:lnTo>
                        <a:pt x="59" y="36"/>
                      </a:lnTo>
                      <a:lnTo>
                        <a:pt x="128" y="23"/>
                      </a:lnTo>
                      <a:lnTo>
                        <a:pt x="128" y="0"/>
                      </a:lnTo>
                      <a:lnTo>
                        <a:pt x="0" y="20"/>
                      </a:lnTo>
                    </a:path>
                  </a:pathLst>
                </a:custGeom>
                <a:solidFill>
                  <a:srgbClr val="60606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nvGrpSpPr>
                <p:cNvPr id="159" name="Group 197"/>
                <p:cNvGrpSpPr>
                  <a:grpSpLocks/>
                </p:cNvGrpSpPr>
                <p:nvPr/>
              </p:nvGrpSpPr>
              <p:grpSpPr bwMode="auto">
                <a:xfrm>
                  <a:off x="2791" y="695"/>
                  <a:ext cx="286" cy="183"/>
                  <a:chOff x="2791" y="695"/>
                  <a:chExt cx="286" cy="183"/>
                </a:xfrm>
              </p:grpSpPr>
              <p:sp>
                <p:nvSpPr>
                  <p:cNvPr id="239" name="Freeform 198"/>
                  <p:cNvSpPr>
                    <a:spLocks/>
                  </p:cNvSpPr>
                  <p:nvPr/>
                </p:nvSpPr>
                <p:spPr bwMode="auto">
                  <a:xfrm>
                    <a:off x="2913" y="695"/>
                    <a:ext cx="164" cy="178"/>
                  </a:xfrm>
                  <a:custGeom>
                    <a:avLst/>
                    <a:gdLst/>
                    <a:ahLst/>
                    <a:cxnLst>
                      <a:cxn ang="0">
                        <a:pos x="23" y="177"/>
                      </a:cxn>
                      <a:cxn ang="0">
                        <a:pos x="0" y="5"/>
                      </a:cxn>
                      <a:cxn ang="0">
                        <a:pos x="140" y="0"/>
                      </a:cxn>
                      <a:cxn ang="0">
                        <a:pos x="163" y="153"/>
                      </a:cxn>
                      <a:cxn ang="0">
                        <a:pos x="23" y="177"/>
                      </a:cxn>
                    </a:cxnLst>
                    <a:rect l="0" t="0" r="r" b="b"/>
                    <a:pathLst>
                      <a:path w="164" h="178">
                        <a:moveTo>
                          <a:pt x="23" y="177"/>
                        </a:moveTo>
                        <a:lnTo>
                          <a:pt x="0" y="5"/>
                        </a:lnTo>
                        <a:lnTo>
                          <a:pt x="140" y="0"/>
                        </a:lnTo>
                        <a:lnTo>
                          <a:pt x="163" y="153"/>
                        </a:lnTo>
                        <a:lnTo>
                          <a:pt x="23" y="177"/>
                        </a:lnTo>
                      </a:path>
                    </a:pathLst>
                  </a:custGeom>
                  <a:solidFill>
                    <a:srgbClr val="A0A0A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40" name="Freeform 199"/>
                  <p:cNvSpPr>
                    <a:spLocks/>
                  </p:cNvSpPr>
                  <p:nvPr/>
                </p:nvSpPr>
                <p:spPr bwMode="auto">
                  <a:xfrm>
                    <a:off x="2791" y="702"/>
                    <a:ext cx="147" cy="176"/>
                  </a:xfrm>
                  <a:custGeom>
                    <a:avLst/>
                    <a:gdLst/>
                    <a:ahLst/>
                    <a:cxnLst>
                      <a:cxn ang="0">
                        <a:pos x="122" y="0"/>
                      </a:cxn>
                      <a:cxn ang="0">
                        <a:pos x="0" y="39"/>
                      </a:cxn>
                      <a:cxn ang="0">
                        <a:pos x="16" y="175"/>
                      </a:cxn>
                      <a:cxn ang="0">
                        <a:pos x="146" y="170"/>
                      </a:cxn>
                      <a:cxn ang="0">
                        <a:pos x="122" y="0"/>
                      </a:cxn>
                    </a:cxnLst>
                    <a:rect l="0" t="0" r="r" b="b"/>
                    <a:pathLst>
                      <a:path w="147" h="176">
                        <a:moveTo>
                          <a:pt x="122" y="0"/>
                        </a:moveTo>
                        <a:lnTo>
                          <a:pt x="0" y="39"/>
                        </a:lnTo>
                        <a:lnTo>
                          <a:pt x="16" y="175"/>
                        </a:lnTo>
                        <a:lnTo>
                          <a:pt x="146" y="170"/>
                        </a:lnTo>
                        <a:lnTo>
                          <a:pt x="122" y="0"/>
                        </a:lnTo>
                      </a:path>
                    </a:pathLst>
                  </a:custGeom>
                  <a:solidFill>
                    <a:srgbClr val="80808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41" name="Freeform 200"/>
                  <p:cNvSpPr>
                    <a:spLocks/>
                  </p:cNvSpPr>
                  <p:nvPr/>
                </p:nvSpPr>
                <p:spPr bwMode="auto">
                  <a:xfrm>
                    <a:off x="2940" y="713"/>
                    <a:ext cx="119" cy="134"/>
                  </a:xfrm>
                  <a:custGeom>
                    <a:avLst/>
                    <a:gdLst/>
                    <a:ahLst/>
                    <a:cxnLst>
                      <a:cxn ang="0">
                        <a:pos x="0" y="7"/>
                      </a:cxn>
                      <a:cxn ang="0">
                        <a:pos x="16" y="133"/>
                      </a:cxn>
                      <a:cxn ang="0">
                        <a:pos x="118" y="119"/>
                      </a:cxn>
                      <a:cxn ang="0">
                        <a:pos x="99" y="0"/>
                      </a:cxn>
                      <a:cxn ang="0">
                        <a:pos x="0" y="7"/>
                      </a:cxn>
                    </a:cxnLst>
                    <a:rect l="0" t="0" r="r" b="b"/>
                    <a:pathLst>
                      <a:path w="119" h="134">
                        <a:moveTo>
                          <a:pt x="0" y="7"/>
                        </a:moveTo>
                        <a:lnTo>
                          <a:pt x="16" y="133"/>
                        </a:lnTo>
                        <a:lnTo>
                          <a:pt x="118" y="119"/>
                        </a:lnTo>
                        <a:lnTo>
                          <a:pt x="99" y="0"/>
                        </a:lnTo>
                        <a:lnTo>
                          <a:pt x="0" y="7"/>
                        </a:lnTo>
                      </a:path>
                    </a:pathLst>
                  </a:custGeom>
                  <a:solidFill>
                    <a:srgbClr val="00C0C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grpSp>
            <p:nvGrpSpPr>
              <p:cNvPr id="160" name="Group 201"/>
              <p:cNvGrpSpPr>
                <a:grpSpLocks/>
              </p:cNvGrpSpPr>
              <p:nvPr/>
            </p:nvGrpSpPr>
            <p:grpSpPr bwMode="auto">
              <a:xfrm>
                <a:off x="2988" y="874"/>
                <a:ext cx="117" cy="83"/>
                <a:chOff x="2988" y="874"/>
                <a:chExt cx="117" cy="83"/>
              </a:xfrm>
            </p:grpSpPr>
            <p:sp>
              <p:nvSpPr>
                <p:cNvPr id="229" name="Freeform 202"/>
                <p:cNvSpPr>
                  <a:spLocks/>
                </p:cNvSpPr>
                <p:nvPr/>
              </p:nvSpPr>
              <p:spPr bwMode="auto">
                <a:xfrm>
                  <a:off x="2988" y="874"/>
                  <a:ext cx="117" cy="83"/>
                </a:xfrm>
                <a:custGeom>
                  <a:avLst/>
                  <a:gdLst/>
                  <a:ahLst/>
                  <a:cxnLst>
                    <a:cxn ang="0">
                      <a:pos x="116" y="0"/>
                    </a:cxn>
                    <a:cxn ang="0">
                      <a:pos x="0" y="25"/>
                    </a:cxn>
                    <a:cxn ang="0">
                      <a:pos x="0" y="82"/>
                    </a:cxn>
                    <a:cxn ang="0">
                      <a:pos x="116" y="47"/>
                    </a:cxn>
                    <a:cxn ang="0">
                      <a:pos x="116" y="0"/>
                    </a:cxn>
                  </a:cxnLst>
                  <a:rect l="0" t="0" r="r" b="b"/>
                  <a:pathLst>
                    <a:path w="117" h="83">
                      <a:moveTo>
                        <a:pt x="116" y="0"/>
                      </a:moveTo>
                      <a:lnTo>
                        <a:pt x="0" y="25"/>
                      </a:lnTo>
                      <a:lnTo>
                        <a:pt x="0" y="82"/>
                      </a:lnTo>
                      <a:lnTo>
                        <a:pt x="116" y="47"/>
                      </a:lnTo>
                      <a:lnTo>
                        <a:pt x="116" y="0"/>
                      </a:lnTo>
                    </a:path>
                  </a:pathLst>
                </a:custGeom>
                <a:solidFill>
                  <a:srgbClr val="40404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30" name="Line 203"/>
                <p:cNvSpPr>
                  <a:spLocks noChangeShapeType="1"/>
                </p:cNvSpPr>
                <p:nvPr/>
              </p:nvSpPr>
              <p:spPr bwMode="auto">
                <a:xfrm flipV="1">
                  <a:off x="3064" y="891"/>
                  <a:ext cx="28" cy="9"/>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31" name="Line 204"/>
                <p:cNvSpPr>
                  <a:spLocks noChangeShapeType="1"/>
                </p:cNvSpPr>
                <p:nvPr/>
              </p:nvSpPr>
              <p:spPr bwMode="auto">
                <a:xfrm flipH="1">
                  <a:off x="3009" y="905"/>
                  <a:ext cx="38" cy="8"/>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32" name="Line 205"/>
                <p:cNvSpPr>
                  <a:spLocks noChangeShapeType="1"/>
                </p:cNvSpPr>
                <p:nvPr/>
              </p:nvSpPr>
              <p:spPr bwMode="auto">
                <a:xfrm>
                  <a:off x="3054" y="885"/>
                  <a:ext cx="0" cy="52"/>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33" name="Line 206"/>
                <p:cNvSpPr>
                  <a:spLocks noChangeShapeType="1"/>
                </p:cNvSpPr>
                <p:nvPr/>
              </p:nvSpPr>
              <p:spPr bwMode="auto">
                <a:xfrm>
                  <a:off x="2998" y="895"/>
                  <a:ext cx="0" cy="5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34" name="Line 207"/>
                <p:cNvSpPr>
                  <a:spLocks noChangeShapeType="1"/>
                </p:cNvSpPr>
                <p:nvPr/>
              </p:nvSpPr>
              <p:spPr bwMode="auto">
                <a:xfrm flipH="1">
                  <a:off x="2998" y="895"/>
                  <a:ext cx="104" cy="27"/>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35" name="Line 208"/>
                <p:cNvSpPr>
                  <a:spLocks noChangeShapeType="1"/>
                </p:cNvSpPr>
                <p:nvPr/>
              </p:nvSpPr>
              <p:spPr bwMode="auto">
                <a:xfrm flipV="1">
                  <a:off x="2998" y="884"/>
                  <a:ext cx="105" cy="25"/>
                </a:xfrm>
                <a:prstGeom prst="line">
                  <a:avLst/>
                </a:prstGeom>
                <a:noFill/>
                <a:ln w="12700">
                  <a:solidFill>
                    <a:srgbClr val="00000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nvGrpSpPr>
            <p:cNvPr id="161" name="Group 209"/>
            <p:cNvGrpSpPr>
              <a:grpSpLocks/>
            </p:cNvGrpSpPr>
            <p:nvPr/>
          </p:nvGrpSpPr>
          <p:grpSpPr bwMode="auto">
            <a:xfrm>
              <a:off x="2946" y="875"/>
              <a:ext cx="277" cy="142"/>
              <a:chOff x="2946" y="875"/>
              <a:chExt cx="277" cy="142"/>
            </a:xfrm>
          </p:grpSpPr>
          <p:grpSp>
            <p:nvGrpSpPr>
              <p:cNvPr id="162" name="Group 210"/>
              <p:cNvGrpSpPr>
                <a:grpSpLocks/>
              </p:cNvGrpSpPr>
              <p:nvPr/>
            </p:nvGrpSpPr>
            <p:grpSpPr bwMode="auto">
              <a:xfrm>
                <a:off x="2963" y="952"/>
                <a:ext cx="46" cy="35"/>
                <a:chOff x="2963" y="952"/>
                <a:chExt cx="46" cy="35"/>
              </a:xfrm>
            </p:grpSpPr>
            <p:sp>
              <p:nvSpPr>
                <p:cNvPr id="225" name="Freeform 211"/>
                <p:cNvSpPr>
                  <a:spLocks/>
                </p:cNvSpPr>
                <p:nvPr/>
              </p:nvSpPr>
              <p:spPr bwMode="auto">
                <a:xfrm>
                  <a:off x="2963" y="952"/>
                  <a:ext cx="24" cy="34"/>
                </a:xfrm>
                <a:custGeom>
                  <a:avLst/>
                  <a:gdLst/>
                  <a:ahLst/>
                  <a:cxnLst>
                    <a:cxn ang="0">
                      <a:pos x="7" y="0"/>
                    </a:cxn>
                    <a:cxn ang="0">
                      <a:pos x="0" y="30"/>
                    </a:cxn>
                    <a:cxn ang="0">
                      <a:pos x="17" y="33"/>
                    </a:cxn>
                    <a:cxn ang="0">
                      <a:pos x="23" y="1"/>
                    </a:cxn>
                    <a:cxn ang="0">
                      <a:pos x="7" y="0"/>
                    </a:cxn>
                  </a:cxnLst>
                  <a:rect l="0" t="0" r="r" b="b"/>
                  <a:pathLst>
                    <a:path w="24" h="34">
                      <a:moveTo>
                        <a:pt x="7" y="0"/>
                      </a:moveTo>
                      <a:lnTo>
                        <a:pt x="0" y="30"/>
                      </a:lnTo>
                      <a:lnTo>
                        <a:pt x="17" y="33"/>
                      </a:lnTo>
                      <a:lnTo>
                        <a:pt x="23" y="1"/>
                      </a:lnTo>
                      <a:lnTo>
                        <a:pt x="7" y="0"/>
                      </a:lnTo>
                    </a:path>
                  </a:pathLst>
                </a:custGeom>
                <a:solidFill>
                  <a:srgbClr val="60606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26" name="Freeform 212"/>
                <p:cNvSpPr>
                  <a:spLocks/>
                </p:cNvSpPr>
                <p:nvPr/>
              </p:nvSpPr>
              <p:spPr bwMode="auto">
                <a:xfrm>
                  <a:off x="2973" y="957"/>
                  <a:ext cx="36" cy="30"/>
                </a:xfrm>
                <a:custGeom>
                  <a:avLst/>
                  <a:gdLst/>
                  <a:ahLst/>
                  <a:cxnLst>
                    <a:cxn ang="0">
                      <a:pos x="2" y="1"/>
                    </a:cxn>
                    <a:cxn ang="0">
                      <a:pos x="0" y="29"/>
                    </a:cxn>
                    <a:cxn ang="0">
                      <a:pos x="35" y="13"/>
                    </a:cxn>
                    <a:cxn ang="0">
                      <a:pos x="21" y="9"/>
                    </a:cxn>
                    <a:cxn ang="0">
                      <a:pos x="8" y="16"/>
                    </a:cxn>
                    <a:cxn ang="0">
                      <a:pos x="12" y="0"/>
                    </a:cxn>
                    <a:cxn ang="0">
                      <a:pos x="2" y="1"/>
                    </a:cxn>
                  </a:cxnLst>
                  <a:rect l="0" t="0" r="r" b="b"/>
                  <a:pathLst>
                    <a:path w="36" h="30">
                      <a:moveTo>
                        <a:pt x="2" y="1"/>
                      </a:moveTo>
                      <a:lnTo>
                        <a:pt x="0" y="29"/>
                      </a:lnTo>
                      <a:lnTo>
                        <a:pt x="35" y="13"/>
                      </a:lnTo>
                      <a:lnTo>
                        <a:pt x="21" y="9"/>
                      </a:lnTo>
                      <a:lnTo>
                        <a:pt x="8" y="16"/>
                      </a:lnTo>
                      <a:lnTo>
                        <a:pt x="12" y="0"/>
                      </a:lnTo>
                      <a:lnTo>
                        <a:pt x="2" y="1"/>
                      </a:lnTo>
                    </a:path>
                  </a:pathLst>
                </a:custGeom>
                <a:solidFill>
                  <a:srgbClr val="40404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grpSp>
          <p:grpSp>
            <p:nvGrpSpPr>
              <p:cNvPr id="163" name="Group 213"/>
              <p:cNvGrpSpPr>
                <a:grpSpLocks/>
              </p:cNvGrpSpPr>
              <p:nvPr/>
            </p:nvGrpSpPr>
            <p:grpSpPr bwMode="auto">
              <a:xfrm>
                <a:off x="2946" y="875"/>
                <a:ext cx="277" cy="142"/>
                <a:chOff x="2946" y="875"/>
                <a:chExt cx="277" cy="142"/>
              </a:xfrm>
            </p:grpSpPr>
            <p:sp>
              <p:nvSpPr>
                <p:cNvPr id="198" name="Freeform 214"/>
                <p:cNvSpPr>
                  <a:spLocks/>
                </p:cNvSpPr>
                <p:nvPr/>
              </p:nvSpPr>
              <p:spPr bwMode="auto">
                <a:xfrm>
                  <a:off x="2952" y="875"/>
                  <a:ext cx="271" cy="126"/>
                </a:xfrm>
                <a:custGeom>
                  <a:avLst/>
                  <a:gdLst/>
                  <a:ahLst/>
                  <a:cxnLst>
                    <a:cxn ang="0">
                      <a:pos x="0" y="53"/>
                    </a:cxn>
                    <a:cxn ang="0">
                      <a:pos x="128" y="125"/>
                    </a:cxn>
                    <a:cxn ang="0">
                      <a:pos x="270" y="54"/>
                    </a:cxn>
                    <a:cxn ang="0">
                      <a:pos x="162" y="0"/>
                    </a:cxn>
                    <a:cxn ang="0">
                      <a:pos x="0" y="53"/>
                    </a:cxn>
                  </a:cxnLst>
                  <a:rect l="0" t="0" r="r" b="b"/>
                  <a:pathLst>
                    <a:path w="271" h="126">
                      <a:moveTo>
                        <a:pt x="0" y="53"/>
                      </a:moveTo>
                      <a:lnTo>
                        <a:pt x="128" y="125"/>
                      </a:lnTo>
                      <a:lnTo>
                        <a:pt x="270" y="54"/>
                      </a:lnTo>
                      <a:lnTo>
                        <a:pt x="162" y="0"/>
                      </a:lnTo>
                      <a:lnTo>
                        <a:pt x="0" y="53"/>
                      </a:lnTo>
                    </a:path>
                  </a:pathLst>
                </a:custGeom>
                <a:solidFill>
                  <a:srgbClr val="80808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199" name="Freeform 215"/>
                <p:cNvSpPr>
                  <a:spLocks/>
                </p:cNvSpPr>
                <p:nvPr/>
              </p:nvSpPr>
              <p:spPr bwMode="auto">
                <a:xfrm>
                  <a:off x="2946" y="927"/>
                  <a:ext cx="137" cy="90"/>
                </a:xfrm>
                <a:custGeom>
                  <a:avLst/>
                  <a:gdLst/>
                  <a:ahLst/>
                  <a:cxnLst>
                    <a:cxn ang="0">
                      <a:pos x="5" y="0"/>
                    </a:cxn>
                    <a:cxn ang="0">
                      <a:pos x="136" y="73"/>
                    </a:cxn>
                    <a:cxn ang="0">
                      <a:pos x="131" y="89"/>
                    </a:cxn>
                    <a:cxn ang="0">
                      <a:pos x="0" y="14"/>
                    </a:cxn>
                    <a:cxn ang="0">
                      <a:pos x="5" y="0"/>
                    </a:cxn>
                  </a:cxnLst>
                  <a:rect l="0" t="0" r="r" b="b"/>
                  <a:pathLst>
                    <a:path w="137" h="90">
                      <a:moveTo>
                        <a:pt x="5" y="0"/>
                      </a:moveTo>
                      <a:lnTo>
                        <a:pt x="136" y="73"/>
                      </a:lnTo>
                      <a:lnTo>
                        <a:pt x="131" y="89"/>
                      </a:lnTo>
                      <a:lnTo>
                        <a:pt x="0" y="14"/>
                      </a:lnTo>
                      <a:lnTo>
                        <a:pt x="5" y="0"/>
                      </a:lnTo>
                    </a:path>
                  </a:pathLst>
                </a:custGeom>
                <a:solidFill>
                  <a:srgbClr val="60606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00" name="Freeform 216"/>
                <p:cNvSpPr>
                  <a:spLocks/>
                </p:cNvSpPr>
                <p:nvPr/>
              </p:nvSpPr>
              <p:spPr bwMode="auto">
                <a:xfrm>
                  <a:off x="3076" y="929"/>
                  <a:ext cx="147" cy="88"/>
                </a:xfrm>
                <a:custGeom>
                  <a:avLst/>
                  <a:gdLst/>
                  <a:ahLst/>
                  <a:cxnLst>
                    <a:cxn ang="0">
                      <a:pos x="0" y="87"/>
                    </a:cxn>
                    <a:cxn ang="0">
                      <a:pos x="4" y="70"/>
                    </a:cxn>
                    <a:cxn ang="0">
                      <a:pos x="146" y="0"/>
                    </a:cxn>
                    <a:cxn ang="0">
                      <a:pos x="140" y="12"/>
                    </a:cxn>
                    <a:cxn ang="0">
                      <a:pos x="0" y="87"/>
                    </a:cxn>
                  </a:cxnLst>
                  <a:rect l="0" t="0" r="r" b="b"/>
                  <a:pathLst>
                    <a:path w="147" h="88">
                      <a:moveTo>
                        <a:pt x="0" y="87"/>
                      </a:moveTo>
                      <a:lnTo>
                        <a:pt x="4" y="70"/>
                      </a:lnTo>
                      <a:lnTo>
                        <a:pt x="146" y="0"/>
                      </a:lnTo>
                      <a:lnTo>
                        <a:pt x="140" y="12"/>
                      </a:lnTo>
                      <a:lnTo>
                        <a:pt x="0" y="87"/>
                      </a:lnTo>
                    </a:path>
                  </a:pathLst>
                </a:custGeom>
                <a:solidFill>
                  <a:srgbClr val="404040"/>
                </a:solidFill>
                <a:ln w="12700" cap="rnd" cmpd="sng">
                  <a:solidFill>
                    <a:srgbClr val="000000"/>
                  </a:solidFill>
                  <a:prstDash val="solid"/>
                  <a:round/>
                  <a:headEnd/>
                  <a:tailEnd/>
                </a:ln>
                <a:effectLst/>
              </p:spPr>
              <p:txBody>
                <a:bodyPr/>
                <a:lstStyle/>
                <a:p>
                  <a:endParaRPr lang="en-US">
                    <a:latin typeface="Times New Roman" pitchFamily="18" charset="0"/>
                    <a:cs typeface="Times New Roman" pitchFamily="18" charset="0"/>
                  </a:endParaRPr>
                </a:p>
              </p:txBody>
            </p:sp>
            <p:sp>
              <p:nvSpPr>
                <p:cNvPr id="201" name="Freeform 217"/>
                <p:cNvSpPr>
                  <a:spLocks/>
                </p:cNvSpPr>
                <p:nvPr/>
              </p:nvSpPr>
              <p:spPr bwMode="auto">
                <a:xfrm>
                  <a:off x="3002" y="934"/>
                  <a:ext cx="110" cy="57"/>
                </a:xfrm>
                <a:custGeom>
                  <a:avLst/>
                  <a:gdLst/>
                  <a:ahLst/>
                  <a:cxnLst>
                    <a:cxn ang="0">
                      <a:pos x="0" y="14"/>
                    </a:cxn>
                    <a:cxn ang="0">
                      <a:pos x="37" y="0"/>
                    </a:cxn>
                    <a:cxn ang="0">
                      <a:pos x="109" y="37"/>
                    </a:cxn>
                    <a:cxn ang="0">
                      <a:pos x="72" y="56"/>
                    </a:cxn>
                    <a:cxn ang="0">
                      <a:pos x="0" y="14"/>
                    </a:cxn>
                  </a:cxnLst>
                  <a:rect l="0" t="0" r="r" b="b"/>
                  <a:pathLst>
                    <a:path w="110" h="57">
                      <a:moveTo>
                        <a:pt x="0" y="14"/>
                      </a:moveTo>
                      <a:lnTo>
                        <a:pt x="37" y="0"/>
                      </a:lnTo>
                      <a:lnTo>
                        <a:pt x="109" y="37"/>
                      </a:lnTo>
                      <a:lnTo>
                        <a:pt x="72" y="56"/>
                      </a:lnTo>
                      <a:lnTo>
                        <a:pt x="0" y="14"/>
                      </a:lnTo>
                    </a:path>
                  </a:pathLst>
                </a:custGeom>
                <a:solidFill>
                  <a:srgbClr val="A0A0A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202" name="Freeform 218"/>
                <p:cNvSpPr>
                  <a:spLocks/>
                </p:cNvSpPr>
                <p:nvPr/>
              </p:nvSpPr>
              <p:spPr bwMode="auto">
                <a:xfrm>
                  <a:off x="3047" y="896"/>
                  <a:ext cx="162" cy="75"/>
                </a:xfrm>
                <a:custGeom>
                  <a:avLst/>
                  <a:gdLst/>
                  <a:ahLst/>
                  <a:cxnLst>
                    <a:cxn ang="0">
                      <a:pos x="0" y="36"/>
                    </a:cxn>
                    <a:cxn ang="0">
                      <a:pos x="70" y="74"/>
                    </a:cxn>
                    <a:cxn ang="0">
                      <a:pos x="161" y="32"/>
                    </a:cxn>
                    <a:cxn ang="0">
                      <a:pos x="95" y="0"/>
                    </a:cxn>
                    <a:cxn ang="0">
                      <a:pos x="0" y="36"/>
                    </a:cxn>
                  </a:cxnLst>
                  <a:rect l="0" t="0" r="r" b="b"/>
                  <a:pathLst>
                    <a:path w="162" h="75">
                      <a:moveTo>
                        <a:pt x="0" y="36"/>
                      </a:moveTo>
                      <a:lnTo>
                        <a:pt x="70" y="74"/>
                      </a:lnTo>
                      <a:lnTo>
                        <a:pt x="161" y="32"/>
                      </a:lnTo>
                      <a:lnTo>
                        <a:pt x="95" y="0"/>
                      </a:lnTo>
                      <a:lnTo>
                        <a:pt x="0" y="36"/>
                      </a:lnTo>
                    </a:path>
                  </a:pathLst>
                </a:custGeom>
                <a:solidFill>
                  <a:srgbClr val="A0A0A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203" name="Freeform 219"/>
                <p:cNvSpPr>
                  <a:spLocks/>
                </p:cNvSpPr>
                <p:nvPr/>
              </p:nvSpPr>
              <p:spPr bwMode="auto">
                <a:xfrm>
                  <a:off x="2963" y="879"/>
                  <a:ext cx="177" cy="68"/>
                </a:xfrm>
                <a:custGeom>
                  <a:avLst/>
                  <a:gdLst/>
                  <a:ahLst/>
                  <a:cxnLst>
                    <a:cxn ang="0">
                      <a:pos x="36" y="67"/>
                    </a:cxn>
                    <a:cxn ang="0">
                      <a:pos x="0" y="48"/>
                    </a:cxn>
                    <a:cxn ang="0">
                      <a:pos x="148" y="0"/>
                    </a:cxn>
                    <a:cxn ang="0">
                      <a:pos x="176" y="13"/>
                    </a:cxn>
                    <a:cxn ang="0">
                      <a:pos x="36" y="67"/>
                    </a:cxn>
                  </a:cxnLst>
                  <a:rect l="0" t="0" r="r" b="b"/>
                  <a:pathLst>
                    <a:path w="177" h="68">
                      <a:moveTo>
                        <a:pt x="36" y="67"/>
                      </a:moveTo>
                      <a:lnTo>
                        <a:pt x="0" y="48"/>
                      </a:lnTo>
                      <a:lnTo>
                        <a:pt x="148" y="0"/>
                      </a:lnTo>
                      <a:lnTo>
                        <a:pt x="176" y="13"/>
                      </a:lnTo>
                      <a:lnTo>
                        <a:pt x="36" y="67"/>
                      </a:lnTo>
                    </a:path>
                  </a:pathLst>
                </a:custGeom>
                <a:solidFill>
                  <a:srgbClr val="A0A0A0"/>
                </a:solidFill>
                <a:ln w="9525" cap="rnd">
                  <a:noFill/>
                  <a:round/>
                  <a:headEnd/>
                  <a:tailEnd/>
                </a:ln>
                <a:effectLst/>
              </p:spPr>
              <p:txBody>
                <a:bodyPr/>
                <a:lstStyle/>
                <a:p>
                  <a:endParaRPr lang="en-US">
                    <a:latin typeface="Times New Roman" pitchFamily="18" charset="0"/>
                    <a:cs typeface="Times New Roman" pitchFamily="18" charset="0"/>
                  </a:endParaRPr>
                </a:p>
              </p:txBody>
            </p:sp>
            <p:sp>
              <p:nvSpPr>
                <p:cNvPr id="204" name="Line 220"/>
                <p:cNvSpPr>
                  <a:spLocks noChangeShapeType="1"/>
                </p:cNvSpPr>
                <p:nvPr/>
              </p:nvSpPr>
              <p:spPr bwMode="auto">
                <a:xfrm flipV="1">
                  <a:off x="2966" y="880"/>
                  <a:ext cx="151" cy="53"/>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05" name="Line 221"/>
                <p:cNvSpPr>
                  <a:spLocks noChangeShapeType="1"/>
                </p:cNvSpPr>
                <p:nvPr/>
              </p:nvSpPr>
              <p:spPr bwMode="auto">
                <a:xfrm flipV="1">
                  <a:off x="2981" y="885"/>
                  <a:ext cx="146" cy="54"/>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06" name="Line 222"/>
                <p:cNvSpPr>
                  <a:spLocks noChangeShapeType="1"/>
                </p:cNvSpPr>
                <p:nvPr/>
              </p:nvSpPr>
              <p:spPr bwMode="auto">
                <a:xfrm flipV="1">
                  <a:off x="2990" y="889"/>
                  <a:ext cx="142" cy="55"/>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07" name="Line 223"/>
                <p:cNvSpPr>
                  <a:spLocks noChangeShapeType="1"/>
                </p:cNvSpPr>
                <p:nvPr/>
              </p:nvSpPr>
              <p:spPr bwMode="auto">
                <a:xfrm flipV="1">
                  <a:off x="3011" y="898"/>
                  <a:ext cx="141" cy="57"/>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08" name="Line 224"/>
                <p:cNvSpPr>
                  <a:spLocks noChangeShapeType="1"/>
                </p:cNvSpPr>
                <p:nvPr/>
              </p:nvSpPr>
              <p:spPr bwMode="auto">
                <a:xfrm flipV="1">
                  <a:off x="3023" y="905"/>
                  <a:ext cx="139" cy="57"/>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09" name="Line 225"/>
                <p:cNvSpPr>
                  <a:spLocks noChangeShapeType="1"/>
                </p:cNvSpPr>
                <p:nvPr/>
              </p:nvSpPr>
              <p:spPr bwMode="auto">
                <a:xfrm flipV="1">
                  <a:off x="3033" y="910"/>
                  <a:ext cx="140" cy="60"/>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10" name="Line 226"/>
                <p:cNvSpPr>
                  <a:spLocks noChangeShapeType="1"/>
                </p:cNvSpPr>
                <p:nvPr/>
              </p:nvSpPr>
              <p:spPr bwMode="auto">
                <a:xfrm flipV="1">
                  <a:off x="3048" y="916"/>
                  <a:ext cx="136" cy="60"/>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11" name="Line 227"/>
                <p:cNvSpPr>
                  <a:spLocks noChangeShapeType="1"/>
                </p:cNvSpPr>
                <p:nvPr/>
              </p:nvSpPr>
              <p:spPr bwMode="auto">
                <a:xfrm flipV="1">
                  <a:off x="3061" y="923"/>
                  <a:ext cx="133" cy="60"/>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12" name="Line 228"/>
                <p:cNvSpPr>
                  <a:spLocks noChangeShapeType="1"/>
                </p:cNvSpPr>
                <p:nvPr/>
              </p:nvSpPr>
              <p:spPr bwMode="auto">
                <a:xfrm>
                  <a:off x="3015" y="944"/>
                  <a:ext cx="73" cy="41"/>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13" name="Line 229"/>
                <p:cNvSpPr>
                  <a:spLocks noChangeShapeType="1"/>
                </p:cNvSpPr>
                <p:nvPr/>
              </p:nvSpPr>
              <p:spPr bwMode="auto">
                <a:xfrm>
                  <a:off x="3031" y="938"/>
                  <a:ext cx="72" cy="39"/>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14" name="Line 230"/>
                <p:cNvSpPr>
                  <a:spLocks noChangeShapeType="1"/>
                </p:cNvSpPr>
                <p:nvPr/>
              </p:nvSpPr>
              <p:spPr bwMode="auto">
                <a:xfrm>
                  <a:off x="3062" y="927"/>
                  <a:ext cx="69" cy="38"/>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15" name="Line 231"/>
                <p:cNvSpPr>
                  <a:spLocks noChangeShapeType="1"/>
                </p:cNvSpPr>
                <p:nvPr/>
              </p:nvSpPr>
              <p:spPr bwMode="auto">
                <a:xfrm>
                  <a:off x="3079" y="919"/>
                  <a:ext cx="68" cy="37"/>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16" name="Line 232"/>
                <p:cNvSpPr>
                  <a:spLocks noChangeShapeType="1"/>
                </p:cNvSpPr>
                <p:nvPr/>
              </p:nvSpPr>
              <p:spPr bwMode="auto">
                <a:xfrm>
                  <a:off x="3094" y="914"/>
                  <a:ext cx="67" cy="38"/>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17" name="Line 233"/>
                <p:cNvSpPr>
                  <a:spLocks noChangeShapeType="1"/>
                </p:cNvSpPr>
                <p:nvPr/>
              </p:nvSpPr>
              <p:spPr bwMode="auto">
                <a:xfrm>
                  <a:off x="3110" y="908"/>
                  <a:ext cx="64" cy="35"/>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18" name="Line 234"/>
                <p:cNvSpPr>
                  <a:spLocks noChangeShapeType="1"/>
                </p:cNvSpPr>
                <p:nvPr/>
              </p:nvSpPr>
              <p:spPr bwMode="auto">
                <a:xfrm>
                  <a:off x="3125" y="902"/>
                  <a:ext cx="66" cy="34"/>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19" name="Line 235"/>
                <p:cNvSpPr>
                  <a:spLocks noChangeShapeType="1"/>
                </p:cNvSpPr>
                <p:nvPr/>
              </p:nvSpPr>
              <p:spPr bwMode="auto">
                <a:xfrm>
                  <a:off x="2984" y="920"/>
                  <a:ext cx="35" cy="19"/>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20" name="Line 236"/>
                <p:cNvSpPr>
                  <a:spLocks noChangeShapeType="1"/>
                </p:cNvSpPr>
                <p:nvPr/>
              </p:nvSpPr>
              <p:spPr bwMode="auto">
                <a:xfrm>
                  <a:off x="3009" y="914"/>
                  <a:ext cx="32" cy="18"/>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21" name="Line 237"/>
                <p:cNvSpPr>
                  <a:spLocks noChangeShapeType="1"/>
                </p:cNvSpPr>
                <p:nvPr/>
              </p:nvSpPr>
              <p:spPr bwMode="auto">
                <a:xfrm>
                  <a:off x="3027" y="907"/>
                  <a:ext cx="34" cy="18"/>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22" name="Line 238"/>
                <p:cNvSpPr>
                  <a:spLocks noChangeShapeType="1"/>
                </p:cNvSpPr>
                <p:nvPr/>
              </p:nvSpPr>
              <p:spPr bwMode="auto">
                <a:xfrm>
                  <a:off x="3047" y="898"/>
                  <a:ext cx="34" cy="17"/>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23" name="Line 239"/>
                <p:cNvSpPr>
                  <a:spLocks noChangeShapeType="1"/>
                </p:cNvSpPr>
                <p:nvPr/>
              </p:nvSpPr>
              <p:spPr bwMode="auto">
                <a:xfrm>
                  <a:off x="3070" y="891"/>
                  <a:ext cx="30" cy="17"/>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sp>
              <p:nvSpPr>
                <p:cNvPr id="224" name="Line 240"/>
                <p:cNvSpPr>
                  <a:spLocks noChangeShapeType="1"/>
                </p:cNvSpPr>
                <p:nvPr/>
              </p:nvSpPr>
              <p:spPr bwMode="auto">
                <a:xfrm>
                  <a:off x="3092" y="886"/>
                  <a:ext cx="29" cy="16"/>
                </a:xfrm>
                <a:prstGeom prst="line">
                  <a:avLst/>
                </a:prstGeom>
                <a:noFill/>
                <a:ln w="12700">
                  <a:solidFill>
                    <a:srgbClr val="808080"/>
                  </a:solidFill>
                  <a:round/>
                  <a:headEnd type="none" w="sm" len="sm"/>
                  <a:tailEnd type="none" w="sm" len="sm"/>
                </a:ln>
                <a:effectLst/>
              </p:spPr>
              <p:txBody>
                <a:bodyPr wrap="none" anchor="ctr"/>
                <a:lstStyle/>
                <a:p>
                  <a:endParaRPr lang="en-US">
                    <a:latin typeface="Times New Roman" pitchFamily="18" charset="0"/>
                    <a:cs typeface="Times New Roman" pitchFamily="18" charset="0"/>
                  </a:endParaRPr>
                </a:p>
              </p:txBody>
            </p:sp>
          </p:grpSp>
        </p:grpSp>
      </p:grpSp>
      <p:graphicFrame>
        <p:nvGraphicFramePr>
          <p:cNvPr id="245" name="Object 241"/>
          <p:cNvGraphicFramePr>
            <a:graphicFrameLocks/>
          </p:cNvGraphicFramePr>
          <p:nvPr/>
        </p:nvGraphicFramePr>
        <p:xfrm>
          <a:off x="5078413" y="1146175"/>
          <a:ext cx="477837" cy="731838"/>
        </p:xfrm>
        <a:graphic>
          <a:graphicData uri="http://schemas.openxmlformats.org/presentationml/2006/ole">
            <mc:AlternateContent xmlns:mc="http://schemas.openxmlformats.org/markup-compatibility/2006">
              <mc:Choice xmlns:v="urn:schemas-microsoft-com:vml" Requires="v">
                <p:oleObj spid="_x0000_s2080" name="ClipArt" r:id="rId4" imgW="2387520" imgH="3660480" progId="">
                  <p:embed/>
                </p:oleObj>
              </mc:Choice>
              <mc:Fallback>
                <p:oleObj name="ClipArt" r:id="rId4" imgW="2387520" imgH="3660480" progId="">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8413" y="1146175"/>
                        <a:ext cx="477837"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48" name="Picture 247" descr="WhatsApp Image 2020-07-22 at 21.01.23.jpeg"/>
          <p:cNvPicPr>
            <a:picLocks noChangeAspect="1"/>
          </p:cNvPicPr>
          <p:nvPr/>
        </p:nvPicPr>
        <p:blipFill>
          <a:blip r:embed="rId6"/>
          <a:stretch>
            <a:fillRect/>
          </a:stretch>
        </p:blipFill>
        <p:spPr>
          <a:xfrm>
            <a:off x="7915275" y="0"/>
            <a:ext cx="1228725" cy="125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checkerboard(across)">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checkerboard(across)">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checkerboard(across)">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57400" y="304800"/>
            <a:ext cx="6715148" cy="1143000"/>
          </a:xfrm>
        </p:spPr>
        <p:txBody>
          <a:bodyPr>
            <a:normAutofit fontScale="90000"/>
          </a:bodyPr>
          <a:lstStyle/>
          <a:p>
            <a:pPr algn="ctr"/>
            <a:r>
              <a:rPr lang="en-US" dirty="0">
                <a:latin typeface="Times New Roman" pitchFamily="18" charset="0"/>
                <a:cs typeface="Times New Roman" pitchFamily="18" charset="0"/>
              </a:rPr>
              <a:t>Difference between Structured and Unstructured data</a:t>
            </a:r>
          </a:p>
        </p:txBody>
      </p:sp>
      <p:sp>
        <p:nvSpPr>
          <p:cNvPr id="2" name="Content Placeholder 1"/>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err="1"/>
              <a:t>Dr.Carmel</a:t>
            </a:r>
            <a:r>
              <a:rPr lang="en-US" dirty="0"/>
              <a:t> Mary Belinda/ CSE</a:t>
            </a:r>
          </a:p>
        </p:txBody>
      </p:sp>
      <p:sp>
        <p:nvSpPr>
          <p:cNvPr id="5" name="Slide Number Placeholder 4"/>
          <p:cNvSpPr>
            <a:spLocks noGrp="1"/>
          </p:cNvSpPr>
          <p:nvPr>
            <p:ph type="sldNum" sz="quarter" idx="12"/>
          </p:nvPr>
        </p:nvSpPr>
        <p:spPr/>
        <p:txBody>
          <a:bodyPr/>
          <a:lstStyle/>
          <a:p>
            <a:fld id="{878693F4-8CB6-41B2-95ED-621F3091F1D1}" type="slidenum">
              <a:rPr lang="en-US" smtClean="0"/>
              <a:pPr/>
              <a:t>15</a:t>
            </a:fld>
            <a:endParaRPr lang="en-US" dirty="0"/>
          </a:p>
        </p:txBody>
      </p:sp>
      <p:pic>
        <p:nvPicPr>
          <p:cNvPr id="176130" name="Picture 2" descr="Structured vs. Unstructured Data"/>
          <p:cNvPicPr>
            <a:picLocks noChangeAspect="1" noChangeArrowheads="1"/>
          </p:cNvPicPr>
          <p:nvPr/>
        </p:nvPicPr>
        <p:blipFill>
          <a:blip r:embed="rId2"/>
          <a:srcRect/>
          <a:stretch>
            <a:fillRect/>
          </a:stretch>
        </p:blipFill>
        <p:spPr bwMode="auto">
          <a:xfrm>
            <a:off x="500034" y="1428736"/>
            <a:ext cx="8286808" cy="5000660"/>
          </a:xfrm>
          <a:prstGeom prst="rect">
            <a:avLst/>
          </a:prstGeom>
          <a:noFill/>
        </p:spPr>
      </p:pic>
      <p:pic>
        <p:nvPicPr>
          <p:cNvPr id="8" name="Picture 7" descr="WhatsApp Image 2020-07-22 at 21.01.23.jpeg"/>
          <p:cNvPicPr>
            <a:picLocks noChangeAspect="1"/>
          </p:cNvPicPr>
          <p:nvPr/>
        </p:nvPicPr>
        <p:blipFill>
          <a:blip r:embed="rId3"/>
          <a:stretch>
            <a:fillRect/>
          </a:stretch>
        </p:blipFill>
        <p:spPr>
          <a:xfrm>
            <a:off x="228600" y="152400"/>
            <a:ext cx="1228725" cy="12573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8493"/>
            <a:ext cx="8229600" cy="1143000"/>
          </a:xfrm>
        </p:spPr>
        <p:txBody>
          <a:bodyPr>
            <a:normAutofit/>
          </a:bodyPr>
          <a:lstStyle/>
          <a:p>
            <a:r>
              <a:rPr lang="en-IN" dirty="0"/>
              <a:t>What is data and information</a:t>
            </a:r>
            <a:endParaRPr lang="en-US" dirty="0"/>
          </a:p>
        </p:txBody>
      </p:sp>
      <p:pic>
        <p:nvPicPr>
          <p:cNvPr id="6" name="Content Placeholder 5"/>
          <p:cNvPicPr>
            <a:picLocks noGrp="1" noChangeAspect="1"/>
          </p:cNvPicPr>
          <p:nvPr>
            <p:ph idx="1"/>
          </p:nvPr>
        </p:nvPicPr>
        <p:blipFill>
          <a:blip r:embed="rId2"/>
          <a:stretch>
            <a:fillRect/>
          </a:stretch>
        </p:blipFill>
        <p:spPr>
          <a:xfrm>
            <a:off x="762000" y="1417638"/>
            <a:ext cx="7391400" cy="4221161"/>
          </a:xfrm>
          <a:prstGeom prst="rect">
            <a:avLst/>
          </a:prstGeom>
        </p:spPr>
      </p:pic>
      <p:sp>
        <p:nvSpPr>
          <p:cNvPr id="4" name="Footer Placeholder 3"/>
          <p:cNvSpPr>
            <a:spLocks noGrp="1"/>
          </p:cNvSpPr>
          <p:nvPr>
            <p:ph type="ftr" sz="quarter" idx="11"/>
          </p:nvPr>
        </p:nvSpPr>
        <p:spPr/>
        <p:txBody>
          <a:bodyPr/>
          <a:lstStyle/>
          <a:p>
            <a:r>
              <a:rPr lang="en-US" dirty="0" err="1"/>
              <a:t>Dr.Carmel</a:t>
            </a:r>
            <a:r>
              <a:rPr lang="en-US" dirty="0"/>
              <a:t> Mary Belinda M J /CSE                                                            </a:t>
            </a:r>
          </a:p>
        </p:txBody>
      </p:sp>
      <p:sp>
        <p:nvSpPr>
          <p:cNvPr id="5" name="Slide Number Placeholder 4"/>
          <p:cNvSpPr>
            <a:spLocks noGrp="1"/>
          </p:cNvSpPr>
          <p:nvPr>
            <p:ph type="sldNum" sz="quarter" idx="12"/>
          </p:nvPr>
        </p:nvSpPr>
        <p:spPr/>
        <p:txBody>
          <a:bodyPr/>
          <a:lstStyle/>
          <a:p>
            <a:fld id="{FD58DAB5-CB49-440C-99FC-CF944ACFAA61}" type="slidenum">
              <a:rPr lang="en-US" smtClean="0"/>
              <a:pPr/>
              <a:t>16</a:t>
            </a:fld>
            <a:endParaRPr lang="en-US"/>
          </a:p>
        </p:txBody>
      </p:sp>
      <p:pic>
        <p:nvPicPr>
          <p:cNvPr id="7" name="Picture 6">
            <a:extLst>
              <a:ext uri="{FF2B5EF4-FFF2-40B4-BE49-F238E27FC236}">
                <a16:creationId xmlns:a16="http://schemas.microsoft.com/office/drawing/2014/main" id="{99B22023-4837-9A49-8FD3-A623BE13B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Tree>
    <p:extLst>
      <p:ext uri="{BB962C8B-B14F-4D97-AF65-F5344CB8AC3E}">
        <p14:creationId xmlns:p14="http://schemas.microsoft.com/office/powerpoint/2010/main" val="3516801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Dr.Carmel Mary Belinda M J /CSE                                                            </a:t>
            </a:r>
          </a:p>
        </p:txBody>
      </p:sp>
      <p:sp>
        <p:nvSpPr>
          <p:cNvPr id="5" name="Slide Number Placeholder 4"/>
          <p:cNvSpPr>
            <a:spLocks noGrp="1"/>
          </p:cNvSpPr>
          <p:nvPr>
            <p:ph type="sldNum" sz="quarter" idx="12"/>
          </p:nvPr>
        </p:nvSpPr>
        <p:spPr/>
        <p:txBody>
          <a:bodyPr/>
          <a:lstStyle/>
          <a:p>
            <a:fld id="{FD58DAB5-CB49-440C-99FC-CF944ACFAA61}" type="slidenum">
              <a:rPr lang="en-US" smtClean="0"/>
              <a:pPr/>
              <a:t>17</a:t>
            </a:fld>
            <a:endParaRPr lang="en-US"/>
          </a:p>
        </p:txBody>
      </p:sp>
      <p:pic>
        <p:nvPicPr>
          <p:cNvPr id="1026" name="Picture 2" descr="https://qphs.fs.quoracdn.net/main-qimg-80e8fe394fa68fd97465e216bdb8ba2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077199" cy="457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981200" y="327025"/>
            <a:ext cx="5943600" cy="1181100"/>
          </a:xfrm>
          <a:prstGeom prst="rect">
            <a:avLst/>
          </a:prstGeom>
        </p:spPr>
      </p:pic>
      <p:pic>
        <p:nvPicPr>
          <p:cNvPr id="10" name="Picture 9">
            <a:extLst>
              <a:ext uri="{FF2B5EF4-FFF2-40B4-BE49-F238E27FC236}">
                <a16:creationId xmlns:a16="http://schemas.microsoft.com/office/drawing/2014/main" id="{D789A376-39FE-3D43-8B3C-7252EBF6A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750" y="228600"/>
            <a:ext cx="1511300" cy="1524000"/>
          </a:xfrm>
          <a:prstGeom prst="rect">
            <a:avLst/>
          </a:prstGeom>
        </p:spPr>
      </p:pic>
    </p:spTree>
    <p:extLst>
      <p:ext uri="{BB962C8B-B14F-4D97-AF65-F5344CB8AC3E}">
        <p14:creationId xmlns:p14="http://schemas.microsoft.com/office/powerpoint/2010/main" val="2756850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42119"/>
            <a:ext cx="8229600" cy="639762"/>
          </a:xfrm>
        </p:spPr>
        <p:txBody>
          <a:bodyPr>
            <a:normAutofit fontScale="90000"/>
          </a:bodyPr>
          <a:lstStyle/>
          <a:p>
            <a:r>
              <a:rPr lang="en-US" dirty="0">
                <a:solidFill>
                  <a:schemeClr val="tx1"/>
                </a:solidFill>
              </a:rPr>
              <a:t/>
            </a:r>
            <a:br>
              <a:rPr lang="en-US" dirty="0">
                <a:solidFill>
                  <a:schemeClr val="tx1"/>
                </a:solidFill>
              </a:rPr>
            </a:br>
            <a:r>
              <a:rPr lang="en-US" dirty="0">
                <a:solidFill>
                  <a:schemeClr val="tx1"/>
                </a:solidFill>
              </a:rPr>
              <a:t>Introduction to Data warehousing </a:t>
            </a:r>
            <a:br>
              <a:rPr lang="en-US" dirty="0">
                <a:solidFill>
                  <a:schemeClr val="tx1"/>
                </a:solidFill>
              </a:rPr>
            </a:br>
            <a:endParaRPr lang="en-US" dirty="0"/>
          </a:p>
        </p:txBody>
      </p:sp>
      <p:sp>
        <p:nvSpPr>
          <p:cNvPr id="3" name="Content Placeholder 2"/>
          <p:cNvSpPr>
            <a:spLocks noGrp="1"/>
          </p:cNvSpPr>
          <p:nvPr>
            <p:ph idx="1"/>
          </p:nvPr>
        </p:nvSpPr>
        <p:spPr/>
        <p:txBody>
          <a:bodyPr/>
          <a:lstStyle/>
          <a:p>
            <a:pPr>
              <a:buNone/>
            </a:pPr>
            <a:r>
              <a:rPr lang="en-US" b="1" dirty="0"/>
              <a:t>What is a Data Warehouse?</a:t>
            </a:r>
          </a:p>
          <a:p>
            <a:pPr algn="just"/>
            <a:r>
              <a:rPr lang="en-US" sz="2400" dirty="0"/>
              <a:t>A Data Warehouse (DW) is a relational database that is designed for query and analysis rather than transaction processing.</a:t>
            </a:r>
          </a:p>
          <a:p>
            <a:pPr algn="just"/>
            <a:r>
              <a:rPr lang="en-US" sz="2400" dirty="0"/>
              <a:t> It includes historical data derived from transaction data from single and multiple sources.</a:t>
            </a:r>
          </a:p>
          <a:p>
            <a:pPr>
              <a:buNone/>
            </a:pPr>
            <a:endParaRPr lang="en-US" dirty="0"/>
          </a:p>
        </p:txBody>
      </p:sp>
      <p:sp>
        <p:nvSpPr>
          <p:cNvPr id="5" name="Footer Placeholder 4"/>
          <p:cNvSpPr>
            <a:spLocks noGrp="1"/>
          </p:cNvSpPr>
          <p:nvPr>
            <p:ph type="ftr" sz="quarter" idx="11"/>
          </p:nvPr>
        </p:nvSpPr>
        <p:spPr/>
        <p:txBody>
          <a:bodyPr/>
          <a:lstStyle/>
          <a:p>
            <a:r>
              <a:rPr lang="en-US"/>
              <a:t>Dr.Carmel Mary Belinda M J /CSE                                                            </a:t>
            </a:r>
          </a:p>
        </p:txBody>
      </p:sp>
      <p:pic>
        <p:nvPicPr>
          <p:cNvPr id="1026" name="Picture 2"/>
          <p:cNvPicPr>
            <a:picLocks noChangeAspect="1" noChangeArrowheads="1"/>
          </p:cNvPicPr>
          <p:nvPr/>
        </p:nvPicPr>
        <p:blipFill>
          <a:blip r:embed="rId2"/>
          <a:srcRect/>
          <a:stretch>
            <a:fillRect/>
          </a:stretch>
        </p:blipFill>
        <p:spPr bwMode="auto">
          <a:xfrm>
            <a:off x="5638800" y="3886200"/>
            <a:ext cx="2200275" cy="1952625"/>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99B22023-4837-9A49-8FD3-A623BE13B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262A7A46-1DFC-E244-A866-E5663028D04C}"/>
              </a:ext>
            </a:extLst>
          </p:cNvPr>
          <p:cNvSpPr>
            <a:spLocks noGrp="1"/>
          </p:cNvSpPr>
          <p:nvPr>
            <p:ph type="sldNum" sz="quarter" idx="12"/>
          </p:nvPr>
        </p:nvSpPr>
        <p:spPr/>
        <p:txBody>
          <a:bodyPr/>
          <a:lstStyle/>
          <a:p>
            <a:fld id="{FD58DAB5-CB49-440C-99FC-CF944ACFAA61}" type="slidenum">
              <a:rPr lang="en-US" smtClean="0"/>
              <a:pPr/>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a:xfrm>
            <a:off x="1295400" y="304800"/>
            <a:ext cx="7010400" cy="838200"/>
          </a:xfrm>
          <a:noFill/>
        </p:spPr>
        <p:txBody>
          <a:bodyPr lIns="92075" tIns="46038" rIns="92075" bIns="46038" anchor="ctr"/>
          <a:lstStyle/>
          <a:p>
            <a:pPr eaLnBrk="1" hangingPunct="1"/>
            <a:r>
              <a:rPr lang="en-US">
                <a:latin typeface="Times New Roman" pitchFamily="18" charset="0"/>
                <a:cs typeface="Times New Roman" pitchFamily="18" charset="0"/>
              </a:rPr>
              <a:t>What is Data Warehouse?</a:t>
            </a:r>
            <a:endParaRPr lang="en-US" sz="3200">
              <a:latin typeface="Times New Roman" pitchFamily="18" charset="0"/>
              <a:cs typeface="Times New Roman" pitchFamily="18" charset="0"/>
            </a:endParaRPr>
          </a:p>
        </p:txBody>
      </p:sp>
      <p:sp>
        <p:nvSpPr>
          <p:cNvPr id="7174" name="Rectangle 3"/>
          <p:cNvSpPr>
            <a:spLocks noGrp="1" noChangeArrowheads="1"/>
          </p:cNvSpPr>
          <p:nvPr>
            <p:ph idx="1"/>
          </p:nvPr>
        </p:nvSpPr>
        <p:spPr>
          <a:xfrm>
            <a:off x="381000" y="1371600"/>
            <a:ext cx="8262966" cy="1628772"/>
          </a:xfrm>
          <a:noFill/>
        </p:spPr>
        <p:txBody>
          <a:bodyPr lIns="92075" tIns="46038" rIns="92075" bIns="46038"/>
          <a:lstStyle/>
          <a:p>
            <a:pPr eaLnBrk="1" hangingPunct="1">
              <a:lnSpc>
                <a:spcPct val="140000"/>
              </a:lnSpc>
            </a:pPr>
            <a:r>
              <a:rPr lang="en-US" sz="2000" dirty="0">
                <a:solidFill>
                  <a:srgbClr val="157573"/>
                </a:solidFill>
                <a:latin typeface="Times New Roman" pitchFamily="18" charset="0"/>
                <a:cs typeface="Times New Roman" pitchFamily="18" charset="0"/>
              </a:rPr>
              <a:t>“A data warehouse is a</a:t>
            </a:r>
            <a:r>
              <a:rPr lang="en-US" sz="2000" dirty="0">
                <a:latin typeface="Times New Roman" pitchFamily="18" charset="0"/>
                <a:cs typeface="Times New Roman" pitchFamily="18" charset="0"/>
              </a:rPr>
              <a:t> </a:t>
            </a:r>
            <a:r>
              <a:rPr lang="en-US" sz="2000" u="sng" dirty="0">
                <a:solidFill>
                  <a:schemeClr val="hlink"/>
                </a:solidFill>
                <a:latin typeface="Times New Roman" pitchFamily="18" charset="0"/>
                <a:cs typeface="Times New Roman" pitchFamily="18" charset="0"/>
              </a:rPr>
              <a:t>subject-oriented</a:t>
            </a:r>
            <a:r>
              <a:rPr lang="en-US" sz="2000" dirty="0">
                <a:latin typeface="Times New Roman" pitchFamily="18" charset="0"/>
                <a:cs typeface="Times New Roman" pitchFamily="18" charset="0"/>
              </a:rPr>
              <a:t>,</a:t>
            </a:r>
            <a:r>
              <a:rPr lang="en-US" sz="2000" u="sng" dirty="0">
                <a:solidFill>
                  <a:schemeClr val="hlink"/>
                </a:solidFill>
                <a:latin typeface="Times New Roman" pitchFamily="18" charset="0"/>
                <a:cs typeface="Times New Roman" pitchFamily="18" charset="0"/>
              </a:rPr>
              <a:t> integrated</a:t>
            </a:r>
            <a:r>
              <a:rPr lang="en-US" sz="2000" dirty="0">
                <a:latin typeface="Times New Roman" pitchFamily="18" charset="0"/>
                <a:cs typeface="Times New Roman" pitchFamily="18" charset="0"/>
              </a:rPr>
              <a:t>, </a:t>
            </a:r>
            <a:r>
              <a:rPr lang="en-US" sz="2000" u="sng" dirty="0">
                <a:solidFill>
                  <a:schemeClr val="hlink"/>
                </a:solidFill>
                <a:latin typeface="Times New Roman" pitchFamily="18" charset="0"/>
                <a:cs typeface="Times New Roman" pitchFamily="18" charset="0"/>
              </a:rPr>
              <a:t>time-variant</a:t>
            </a:r>
            <a:r>
              <a:rPr lang="en-US" sz="2000" dirty="0">
                <a:latin typeface="Times New Roman" pitchFamily="18" charset="0"/>
                <a:cs typeface="Times New Roman" pitchFamily="18" charset="0"/>
              </a:rPr>
              <a:t>, </a:t>
            </a:r>
            <a:r>
              <a:rPr lang="en-US" sz="2000" dirty="0">
                <a:solidFill>
                  <a:srgbClr val="157573"/>
                </a:solidFill>
                <a:latin typeface="Times New Roman" pitchFamily="18" charset="0"/>
                <a:cs typeface="Times New Roman" pitchFamily="18" charset="0"/>
              </a:rPr>
              <a:t>and </a:t>
            </a:r>
            <a:r>
              <a:rPr lang="en-US" sz="2000" u="sng" dirty="0">
                <a:solidFill>
                  <a:schemeClr val="hlink"/>
                </a:solidFill>
                <a:latin typeface="Times New Roman" pitchFamily="18" charset="0"/>
                <a:cs typeface="Times New Roman" pitchFamily="18" charset="0"/>
              </a:rPr>
              <a:t>nonvolatile</a:t>
            </a:r>
            <a:r>
              <a:rPr lang="en-US" sz="2000" dirty="0">
                <a:latin typeface="Times New Roman" pitchFamily="18" charset="0"/>
                <a:cs typeface="Times New Roman" pitchFamily="18" charset="0"/>
              </a:rPr>
              <a:t> </a:t>
            </a:r>
            <a:r>
              <a:rPr lang="en-US" sz="2000" dirty="0">
                <a:solidFill>
                  <a:srgbClr val="157573"/>
                </a:solidFill>
                <a:latin typeface="Times New Roman" pitchFamily="18" charset="0"/>
                <a:cs typeface="Times New Roman" pitchFamily="18" charset="0"/>
              </a:rPr>
              <a:t>collection of data in support of management’s decision-making process.”—W. H. </a:t>
            </a:r>
            <a:r>
              <a:rPr lang="en-US" sz="2000" dirty="0" err="1">
                <a:solidFill>
                  <a:srgbClr val="157573"/>
                </a:solidFill>
                <a:latin typeface="Times New Roman" pitchFamily="18" charset="0"/>
                <a:cs typeface="Times New Roman" pitchFamily="18" charset="0"/>
              </a:rPr>
              <a:t>Inmon</a:t>
            </a:r>
            <a:endParaRPr lang="en-US" sz="2000" dirty="0">
              <a:solidFill>
                <a:srgbClr val="157573"/>
              </a:solidFill>
              <a:latin typeface="Times New Roman" pitchFamily="18" charset="0"/>
              <a:cs typeface="Times New Roman" pitchFamily="18" charset="0"/>
            </a:endParaRPr>
          </a:p>
        </p:txBody>
      </p:sp>
      <p:sp>
        <p:nvSpPr>
          <p:cNvPr id="7" name="Footer Placeholder 6"/>
          <p:cNvSpPr>
            <a:spLocks noGrp="1"/>
          </p:cNvSpPr>
          <p:nvPr>
            <p:ph type="ftr" sz="quarter" idx="11"/>
          </p:nvPr>
        </p:nvSpPr>
        <p:spPr/>
        <p:txBody>
          <a:bodyPr/>
          <a:lstStyle/>
          <a:p>
            <a:r>
              <a:rPr lang="en-US" dirty="0" err="1">
                <a:latin typeface="Times New Roman" pitchFamily="18" charset="0"/>
                <a:cs typeface="Times New Roman" pitchFamily="18" charset="0"/>
              </a:rPr>
              <a:t>Dr.Carmel</a:t>
            </a:r>
            <a:r>
              <a:rPr lang="en-US" dirty="0">
                <a:latin typeface="Times New Roman" pitchFamily="18" charset="0"/>
                <a:cs typeface="Times New Roman" pitchFamily="18" charset="0"/>
              </a:rPr>
              <a:t> Mary Belinda/ CSE</a:t>
            </a:r>
          </a:p>
        </p:txBody>
      </p:sp>
      <p:sp>
        <p:nvSpPr>
          <p:cNvPr id="7172" name="Slide Number Placeholder 5"/>
          <p:cNvSpPr>
            <a:spLocks noGrp="1"/>
          </p:cNvSpPr>
          <p:nvPr>
            <p:ph type="sldNum" sz="quarter" idx="12"/>
          </p:nvPr>
        </p:nvSpPr>
        <p:spPr>
          <a:noFill/>
        </p:spPr>
        <p:txBody>
          <a:bodyPr/>
          <a:lstStyle/>
          <a:p>
            <a:fld id="{17FD0EB9-0059-4EAA-AEDC-EEC636DE4B0F}" type="slidenum">
              <a:rPr lang="en-US">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8" name="Picture 7" descr="WhatsApp Image 2020-07-22 at 21.01.23.jpeg"/>
          <p:cNvPicPr>
            <a:picLocks noChangeAspect="1"/>
          </p:cNvPicPr>
          <p:nvPr/>
        </p:nvPicPr>
        <p:blipFill>
          <a:blip r:embed="rId3"/>
          <a:stretch>
            <a:fillRect/>
          </a:stretch>
        </p:blipFill>
        <p:spPr>
          <a:xfrm>
            <a:off x="304800" y="0"/>
            <a:ext cx="1228725" cy="1257300"/>
          </a:xfrm>
          <a:prstGeom prst="rect">
            <a:avLst/>
          </a:prstGeom>
        </p:spPr>
      </p:pic>
      <p:pic>
        <p:nvPicPr>
          <p:cNvPr id="70657" name="Picture 1"/>
          <p:cNvPicPr>
            <a:picLocks noChangeAspect="1" noChangeArrowheads="1"/>
          </p:cNvPicPr>
          <p:nvPr/>
        </p:nvPicPr>
        <p:blipFill>
          <a:blip r:embed="rId4"/>
          <a:srcRect/>
          <a:stretch>
            <a:fillRect/>
          </a:stretch>
        </p:blipFill>
        <p:spPr bwMode="auto">
          <a:xfrm>
            <a:off x="785786" y="2928934"/>
            <a:ext cx="3657600" cy="3152775"/>
          </a:xfrm>
          <a:prstGeom prst="rect">
            <a:avLst/>
          </a:prstGeom>
          <a:noFill/>
          <a:ln w="9525">
            <a:noFill/>
            <a:miter lim="800000"/>
            <a:headEnd/>
            <a:tailEnd/>
          </a:ln>
          <a:effectLst/>
        </p:spPr>
      </p:pic>
      <p:pic>
        <p:nvPicPr>
          <p:cNvPr id="9" name="Picture 2" descr="Top 5 data warehouses on the market today - Monitis Blog"/>
          <p:cNvPicPr>
            <a:picLocks noChangeAspect="1" noChangeArrowheads="1"/>
          </p:cNvPicPr>
          <p:nvPr/>
        </p:nvPicPr>
        <p:blipFill>
          <a:blip r:embed="rId5"/>
          <a:srcRect/>
          <a:stretch>
            <a:fillRect/>
          </a:stretch>
        </p:blipFill>
        <p:spPr bwMode="auto">
          <a:xfrm>
            <a:off x="4786314" y="3143247"/>
            <a:ext cx="3643337" cy="2786081"/>
          </a:xfrm>
          <a:prstGeom prst="rect">
            <a:avLst/>
          </a:prstGeom>
          <a:noFill/>
        </p:spPr>
      </p:pic>
    </p:spTree>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Course Outcomes</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02396843"/>
              </p:ext>
            </p:extLst>
          </p:nvPr>
        </p:nvGraphicFramePr>
        <p:xfrm>
          <a:off x="762000" y="2057400"/>
          <a:ext cx="8153399" cy="4556760"/>
        </p:xfrm>
        <a:graphic>
          <a:graphicData uri="http://schemas.openxmlformats.org/drawingml/2006/table">
            <a:tbl>
              <a:tblPr>
                <a:tableStyleId>{5C22544A-7EE6-4342-B048-85BDC9FD1C3A}</a:tableStyleId>
              </a:tblPr>
              <a:tblGrid>
                <a:gridCol w="881646">
                  <a:extLst>
                    <a:ext uri="{9D8B030D-6E8A-4147-A177-3AD203B41FA5}">
                      <a16:colId xmlns:a16="http://schemas.microsoft.com/office/drawing/2014/main" val="161065088"/>
                    </a:ext>
                  </a:extLst>
                </a:gridCol>
                <a:gridCol w="6460012">
                  <a:extLst>
                    <a:ext uri="{9D8B030D-6E8A-4147-A177-3AD203B41FA5}">
                      <a16:colId xmlns:a16="http://schemas.microsoft.com/office/drawing/2014/main" val="3286109520"/>
                    </a:ext>
                  </a:extLst>
                </a:gridCol>
                <a:gridCol w="811741">
                  <a:extLst>
                    <a:ext uri="{9D8B030D-6E8A-4147-A177-3AD203B41FA5}">
                      <a16:colId xmlns:a16="http://schemas.microsoft.com/office/drawing/2014/main" val="3733531629"/>
                    </a:ext>
                  </a:extLst>
                </a:gridCol>
              </a:tblGrid>
              <a:tr h="165100">
                <a:tc>
                  <a:txBody>
                    <a:bodyPr/>
                    <a:lstStyle/>
                    <a:p>
                      <a:pPr marL="0" marR="0" algn="ctr">
                        <a:lnSpc>
                          <a:spcPct val="115000"/>
                        </a:lnSpc>
                        <a:spcBef>
                          <a:spcPts val="0"/>
                        </a:spcBef>
                        <a:spcAft>
                          <a:spcPts val="0"/>
                        </a:spcAft>
                      </a:pPr>
                      <a:r>
                        <a:rPr lang="en-US" sz="2000" dirty="0">
                          <a:effectLst/>
                        </a:rPr>
                        <a:t>CO</a:t>
                      </a:r>
                    </a:p>
                    <a:p>
                      <a:pPr marL="0" marR="0" algn="ctr">
                        <a:lnSpc>
                          <a:spcPct val="115000"/>
                        </a:lnSpc>
                        <a:spcBef>
                          <a:spcPts val="0"/>
                        </a:spcBef>
                        <a:spcAft>
                          <a:spcPts val="0"/>
                        </a:spcAft>
                      </a:pPr>
                      <a:r>
                        <a:rPr lang="en-US" sz="2000" dirty="0">
                          <a:effectLst/>
                        </a:rPr>
                        <a:t>Nos.</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Course Outcomes</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K Level</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668928662"/>
                  </a:ext>
                </a:extLst>
              </a:tr>
              <a:tr h="317500">
                <a:tc>
                  <a:txBody>
                    <a:bodyPr/>
                    <a:lstStyle/>
                    <a:p>
                      <a:pPr marL="0" marR="0">
                        <a:lnSpc>
                          <a:spcPct val="115000"/>
                        </a:lnSpc>
                        <a:spcBef>
                          <a:spcPts val="0"/>
                        </a:spcBef>
                        <a:spcAft>
                          <a:spcPts val="0"/>
                        </a:spcAft>
                      </a:pPr>
                      <a:r>
                        <a:rPr lang="en-US" sz="2000" dirty="0">
                          <a:effectLst/>
                        </a:rPr>
                        <a:t>CO1</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nSpc>
                          <a:spcPct val="115000"/>
                        </a:lnSpc>
                        <a:spcBef>
                          <a:spcPts val="0"/>
                        </a:spcBef>
                        <a:spcAft>
                          <a:spcPts val="1000"/>
                        </a:spcAft>
                      </a:pPr>
                      <a:r>
                        <a:rPr lang="en-US" sz="2000" dirty="0">
                          <a:effectLst/>
                        </a:rPr>
                        <a:t>Explain and identify the subject areas for which a data warehouse is to be built.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K2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459219136"/>
                  </a:ext>
                </a:extLst>
              </a:tr>
              <a:tr h="254000">
                <a:tc>
                  <a:txBody>
                    <a:bodyPr/>
                    <a:lstStyle/>
                    <a:p>
                      <a:pPr marL="0" marR="0" lvl="0" indent="0" fontAlgn="base">
                        <a:lnSpc>
                          <a:spcPct val="115000"/>
                        </a:lnSpc>
                        <a:spcBef>
                          <a:spcPts val="0"/>
                        </a:spcBef>
                        <a:spcAft>
                          <a:spcPts val="0"/>
                        </a:spcAft>
                        <a:buFont typeface="Arial" panose="020B0604020202020204" pitchFamily="34" charset="0"/>
                        <a:buNone/>
                      </a:pPr>
                      <a:r>
                        <a:rPr lang="en-US" sz="2000" dirty="0">
                          <a:effectLst/>
                        </a:rPr>
                        <a:t>CO2</a:t>
                      </a:r>
                      <a:endParaRPr lang="en-US" sz="2000" dirty="0">
                        <a:solidFill>
                          <a:srgbClr val="000000"/>
                        </a:solidFill>
                        <a:effectLst/>
                        <a:latin typeface="Noto Sans Symbols"/>
                        <a:ea typeface="Noto Sans Symbols"/>
                        <a:cs typeface="Noto Sans Symbols"/>
                      </a:endParaRPr>
                    </a:p>
                  </a:txBody>
                  <a:tcPr marL="68580" marR="68580" marT="0" marB="0" anchor="ctr"/>
                </a:tc>
                <a:tc>
                  <a:txBody>
                    <a:bodyPr/>
                    <a:lstStyle/>
                    <a:p>
                      <a:pPr marL="0" marR="0">
                        <a:lnSpc>
                          <a:spcPct val="115000"/>
                        </a:lnSpc>
                        <a:spcBef>
                          <a:spcPts val="0"/>
                        </a:spcBef>
                        <a:spcAft>
                          <a:spcPts val="1000"/>
                        </a:spcAft>
                      </a:pPr>
                      <a:r>
                        <a:rPr lang="en-US" sz="2000" dirty="0">
                          <a:effectLst/>
                        </a:rPr>
                        <a:t>Design Multidimensional data model for data warehouse and analyze the market needs by applying the suitable OLAP operations.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K3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989799082"/>
                  </a:ext>
                </a:extLst>
              </a:tr>
              <a:tr h="139700">
                <a:tc>
                  <a:txBody>
                    <a:bodyPr/>
                    <a:lstStyle/>
                    <a:p>
                      <a:pPr marL="0" marR="0" lvl="0" indent="0" fontAlgn="base">
                        <a:lnSpc>
                          <a:spcPct val="115000"/>
                        </a:lnSpc>
                        <a:spcBef>
                          <a:spcPts val="0"/>
                        </a:spcBef>
                        <a:spcAft>
                          <a:spcPts val="0"/>
                        </a:spcAft>
                        <a:buFont typeface="Arial" panose="020B0604020202020204" pitchFamily="34" charset="0"/>
                        <a:buNone/>
                      </a:pPr>
                      <a:r>
                        <a:rPr lang="en-US" sz="2000" dirty="0">
                          <a:effectLst/>
                        </a:rPr>
                        <a:t>CO3</a:t>
                      </a:r>
                      <a:endParaRPr lang="en-US" sz="2000" dirty="0">
                        <a:solidFill>
                          <a:srgbClr val="000000"/>
                        </a:solidFill>
                        <a:effectLst/>
                        <a:latin typeface="Noto Sans Symbols"/>
                        <a:ea typeface="Noto Sans Symbols"/>
                        <a:cs typeface="Noto Sans Symbols"/>
                      </a:endParaRPr>
                    </a:p>
                  </a:txBody>
                  <a:tcPr marL="68580" marR="68580" marT="0" marB="0" anchor="ctr"/>
                </a:tc>
                <a:tc>
                  <a:txBody>
                    <a:bodyPr/>
                    <a:lstStyle/>
                    <a:p>
                      <a:pPr marL="45720" marR="0" indent="-3175">
                        <a:lnSpc>
                          <a:spcPct val="115000"/>
                        </a:lnSpc>
                        <a:spcBef>
                          <a:spcPts val="0"/>
                        </a:spcBef>
                        <a:spcAft>
                          <a:spcPts val="1000"/>
                        </a:spcAft>
                      </a:pPr>
                      <a:r>
                        <a:rPr lang="en-US" sz="2000" dirty="0">
                          <a:effectLst/>
                        </a:rPr>
                        <a:t>Explain the concept of Data mining system and apply the various preprocessing techniques on large dataset.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K2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964264037"/>
                  </a:ext>
                </a:extLst>
              </a:tr>
              <a:tr h="165100">
                <a:tc>
                  <a:txBody>
                    <a:bodyPr/>
                    <a:lstStyle/>
                    <a:p>
                      <a:pPr marL="0" marR="0" lvl="0" indent="0" fontAlgn="base">
                        <a:lnSpc>
                          <a:spcPct val="115000"/>
                        </a:lnSpc>
                        <a:spcBef>
                          <a:spcPts val="0"/>
                        </a:spcBef>
                        <a:spcAft>
                          <a:spcPts val="0"/>
                        </a:spcAft>
                        <a:buFont typeface="Arial" panose="020B0604020202020204" pitchFamily="34" charset="0"/>
                        <a:buNone/>
                      </a:pPr>
                      <a:r>
                        <a:rPr lang="en-US" sz="2000" dirty="0">
                          <a:effectLst/>
                        </a:rPr>
                        <a:t>CO4</a:t>
                      </a:r>
                      <a:endParaRPr lang="en-US" sz="2000" dirty="0">
                        <a:solidFill>
                          <a:srgbClr val="000000"/>
                        </a:solidFill>
                        <a:effectLst/>
                        <a:latin typeface="Noto Sans Symbols"/>
                        <a:ea typeface="Noto Sans Symbols"/>
                        <a:cs typeface="Noto Sans Symbols"/>
                      </a:endParaRPr>
                    </a:p>
                  </a:txBody>
                  <a:tcPr marL="68580" marR="68580" marT="0" marB="0" anchor="ctr"/>
                </a:tc>
                <a:tc>
                  <a:txBody>
                    <a:bodyPr/>
                    <a:lstStyle/>
                    <a:p>
                      <a:pPr marL="45720" marR="0" indent="-3175">
                        <a:lnSpc>
                          <a:spcPct val="115000"/>
                        </a:lnSpc>
                        <a:spcBef>
                          <a:spcPts val="0"/>
                        </a:spcBef>
                        <a:spcAft>
                          <a:spcPts val="1000"/>
                        </a:spcAft>
                      </a:pPr>
                      <a:r>
                        <a:rPr lang="en-US" sz="2000" dirty="0">
                          <a:effectLst/>
                        </a:rPr>
                        <a:t>Apply Association rule mining, classification and clustering techniques to discover various mining patterns.</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K3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290107138"/>
                  </a:ext>
                </a:extLst>
              </a:tr>
              <a:tr h="568357">
                <a:tc>
                  <a:txBody>
                    <a:bodyPr/>
                    <a:lstStyle/>
                    <a:p>
                      <a:pPr marL="0" marR="0" lvl="0" indent="0" fontAlgn="base">
                        <a:lnSpc>
                          <a:spcPct val="115000"/>
                        </a:lnSpc>
                        <a:spcBef>
                          <a:spcPts val="0"/>
                        </a:spcBef>
                        <a:spcAft>
                          <a:spcPts val="0"/>
                        </a:spcAft>
                        <a:buFont typeface="Arial" panose="020B0604020202020204" pitchFamily="34" charset="0"/>
                        <a:buNone/>
                      </a:pPr>
                      <a:r>
                        <a:rPr lang="en-US" sz="2000" dirty="0">
                          <a:effectLst/>
                        </a:rPr>
                        <a:t>CO5</a:t>
                      </a:r>
                      <a:endParaRPr lang="en-US" sz="2000" dirty="0">
                        <a:solidFill>
                          <a:srgbClr val="000000"/>
                        </a:solidFill>
                        <a:effectLst/>
                        <a:latin typeface="Noto Sans Symbols"/>
                        <a:ea typeface="Noto Sans Symbols"/>
                        <a:cs typeface="Noto Sans Symbols"/>
                      </a:endParaRPr>
                    </a:p>
                  </a:txBody>
                  <a:tcPr marL="68580" marR="68580" marT="0" marB="0" anchor="ctr"/>
                </a:tc>
                <a:tc>
                  <a:txBody>
                    <a:bodyPr/>
                    <a:lstStyle/>
                    <a:p>
                      <a:pPr marL="45720" marR="0" indent="-3175">
                        <a:lnSpc>
                          <a:spcPct val="115000"/>
                        </a:lnSpc>
                        <a:spcBef>
                          <a:spcPts val="0"/>
                        </a:spcBef>
                        <a:spcAft>
                          <a:spcPts val="1000"/>
                        </a:spcAft>
                      </a:pPr>
                      <a:r>
                        <a:rPr lang="en-US" sz="2000" dirty="0">
                          <a:effectLst/>
                        </a:rPr>
                        <a:t>Apply clustering techniques in various data mining applications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K3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188018369"/>
                  </a:ext>
                </a:extLst>
              </a:tr>
            </a:tbl>
          </a:graphicData>
        </a:graphic>
      </p:graphicFrame>
      <p:sp>
        <p:nvSpPr>
          <p:cNvPr id="6" name="Footer Placeholder 5"/>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ECB63FB3-8F6F-6D4E-BF0D-8C36CD2A0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E8F789E2-5684-D842-A2B1-CC1EE3649E9B}"/>
              </a:ext>
            </a:extLst>
          </p:cNvPr>
          <p:cNvSpPr>
            <a:spLocks noGrp="1"/>
          </p:cNvSpPr>
          <p:nvPr>
            <p:ph type="sldNum" sz="quarter" idx="12"/>
          </p:nvPr>
        </p:nvSpPr>
        <p:spPr/>
        <p:txBody>
          <a:bodyPr/>
          <a:lstStyle/>
          <a:p>
            <a:fld id="{FD58DAB5-CB49-440C-99FC-CF944ACFAA61}" type="slidenum">
              <a:rPr lang="en-US" smtClean="0"/>
              <a:pPr/>
              <a:t>2</a:t>
            </a:fld>
            <a:endParaRPr lang="en-US"/>
          </a:p>
        </p:txBody>
      </p:sp>
    </p:spTree>
    <p:extLst>
      <p:ext uri="{BB962C8B-B14F-4D97-AF65-F5344CB8AC3E}">
        <p14:creationId xmlns:p14="http://schemas.microsoft.com/office/powerpoint/2010/main" val="378136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Subject-Oriented</a:t>
            </a:r>
            <a:br>
              <a:rPr lang="en-US" b="1" dirty="0"/>
            </a:br>
            <a:endParaRPr lang="en-US" dirty="0"/>
          </a:p>
        </p:txBody>
      </p:sp>
      <p:sp>
        <p:nvSpPr>
          <p:cNvPr id="3" name="Content Placeholder 2"/>
          <p:cNvSpPr>
            <a:spLocks noGrp="1"/>
          </p:cNvSpPr>
          <p:nvPr>
            <p:ph idx="1"/>
          </p:nvPr>
        </p:nvSpPr>
        <p:spPr/>
        <p:txBody>
          <a:bodyPr/>
          <a:lstStyle/>
          <a:p>
            <a:r>
              <a:rPr lang="en-US" dirty="0"/>
              <a:t>A data warehouse target on the modeling and analysis of data for decision-makers. </a:t>
            </a:r>
          </a:p>
          <a:p>
            <a:endParaRPr lang="en-US" dirty="0"/>
          </a:p>
          <a:p>
            <a:pPr>
              <a:buNone/>
            </a:pPr>
            <a:endParaRPr lang="en-US" dirty="0"/>
          </a:p>
          <a:p>
            <a:pPr>
              <a:buNone/>
            </a:pPr>
            <a:endParaRPr lang="en-US" dirty="0"/>
          </a:p>
        </p:txBody>
      </p:sp>
      <p:pic>
        <p:nvPicPr>
          <p:cNvPr id="6" name="Picture 2"/>
          <p:cNvPicPr>
            <a:picLocks noChangeAspect="1" noChangeArrowheads="1"/>
          </p:cNvPicPr>
          <p:nvPr/>
        </p:nvPicPr>
        <p:blipFill>
          <a:blip r:embed="rId2"/>
          <a:srcRect/>
          <a:stretch>
            <a:fillRect/>
          </a:stretch>
        </p:blipFill>
        <p:spPr bwMode="auto">
          <a:xfrm>
            <a:off x="1371600" y="2819400"/>
            <a:ext cx="5334000" cy="28194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a:t>Dr.Carmel Mary Belinda M J /CSE                                                            </a:t>
            </a:r>
          </a:p>
        </p:txBody>
      </p:sp>
      <p:pic>
        <p:nvPicPr>
          <p:cNvPr id="7" name="Picture 6">
            <a:extLst>
              <a:ext uri="{FF2B5EF4-FFF2-40B4-BE49-F238E27FC236}">
                <a16:creationId xmlns:a16="http://schemas.microsoft.com/office/drawing/2014/main" id="{C7FD02AA-D88F-5F40-B16D-C4A411331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BFC6BFC5-0D6E-1941-830D-0760A24B86FD}"/>
              </a:ext>
            </a:extLst>
          </p:cNvPr>
          <p:cNvSpPr>
            <a:spLocks noGrp="1"/>
          </p:cNvSpPr>
          <p:nvPr>
            <p:ph type="sldNum" sz="quarter" idx="12"/>
          </p:nvPr>
        </p:nvSpPr>
        <p:spPr/>
        <p:txBody>
          <a:bodyPr/>
          <a:lstStyle/>
          <a:p>
            <a:fld id="{FD58DAB5-CB49-440C-99FC-CF944ACFAA61}"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Integrated</a:t>
            </a:r>
            <a:br>
              <a:rPr lang="en-US" b="1" dirty="0"/>
            </a:br>
            <a:endParaRPr lang="en-US" dirty="0"/>
          </a:p>
        </p:txBody>
      </p:sp>
      <p:sp>
        <p:nvSpPr>
          <p:cNvPr id="5" name="Content Placeholder 4"/>
          <p:cNvSpPr>
            <a:spLocks noGrp="1"/>
          </p:cNvSpPr>
          <p:nvPr>
            <p:ph idx="1"/>
          </p:nvPr>
        </p:nvSpPr>
        <p:spPr/>
        <p:txBody>
          <a:bodyPr>
            <a:normAutofit/>
          </a:bodyPr>
          <a:lstStyle/>
          <a:p>
            <a:pPr algn="just"/>
            <a:endParaRPr lang="en-US" sz="2400" dirty="0"/>
          </a:p>
          <a:p>
            <a:pPr algn="just"/>
            <a:endParaRPr lang="en-US" sz="2400" dirty="0"/>
          </a:p>
          <a:p>
            <a:pPr algn="just"/>
            <a:r>
              <a:rPr lang="en-US" sz="2400" dirty="0"/>
              <a:t>A data warehouse integrates various heterogeneous data sources like RDBMS, flat files, and online transaction records.</a:t>
            </a:r>
          </a:p>
          <a:p>
            <a:pPr marL="0" indent="0" algn="just">
              <a:buNone/>
            </a:pPr>
            <a:endParaRPr lang="en-US" sz="2400" dirty="0"/>
          </a:p>
          <a:p>
            <a:pPr algn="just"/>
            <a:r>
              <a:rPr lang="en-US" sz="2400" dirty="0"/>
              <a:t> It requires performing data cleaning and integration during data warehousing to ensure consistency in naming conventions, attributes types, etc., among different data sources.</a:t>
            </a:r>
          </a:p>
        </p:txBody>
      </p:sp>
      <p:sp>
        <p:nvSpPr>
          <p:cNvPr id="4" name="Footer Placeholder 3"/>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28D63C77-7600-A640-B3E2-B7C9CEB1E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719A0D53-A473-AC4A-B4C7-D5DC7D426954}"/>
              </a:ext>
            </a:extLst>
          </p:cNvPr>
          <p:cNvSpPr>
            <a:spLocks noGrp="1"/>
          </p:cNvSpPr>
          <p:nvPr>
            <p:ph type="sldNum" sz="quarter" idx="12"/>
          </p:nvPr>
        </p:nvSpPr>
        <p:spPr/>
        <p:txBody>
          <a:bodyPr/>
          <a:lstStyle/>
          <a:p>
            <a:fld id="{FD58DAB5-CB49-440C-99FC-CF944ACFAA61}" type="slidenum">
              <a:rPr lang="en-US" smtClean="0"/>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checkerboard(across)">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checkerboard(across)">
                                      <p:cBhvr>
                                        <p:cTn id="1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2362200" y="1447800"/>
            <a:ext cx="4900895" cy="4525963"/>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a:t>Dr.Carmel Mary Belinda M J /CSE                                                            </a:t>
            </a:r>
          </a:p>
        </p:txBody>
      </p:sp>
      <p:sp>
        <p:nvSpPr>
          <p:cNvPr id="4" name="Rectangle 3"/>
          <p:cNvSpPr/>
          <p:nvPr/>
        </p:nvSpPr>
        <p:spPr>
          <a:xfrm>
            <a:off x="1676400" y="609600"/>
            <a:ext cx="4572000" cy="1077218"/>
          </a:xfrm>
          <a:prstGeom prst="rect">
            <a:avLst/>
          </a:prstGeom>
        </p:spPr>
        <p:txBody>
          <a:bodyPr>
            <a:spAutoFit/>
          </a:bodyPr>
          <a:lstStyle/>
          <a:p>
            <a:pPr algn="ctr"/>
            <a:r>
              <a:rPr lang="en-US" sz="3200" b="1" dirty="0"/>
              <a:t>Integrated</a:t>
            </a:r>
            <a:br>
              <a:rPr lang="en-US" sz="3200" b="1" dirty="0"/>
            </a:br>
            <a:endParaRPr lang="en-US" sz="3200" dirty="0"/>
          </a:p>
        </p:txBody>
      </p:sp>
      <p:pic>
        <p:nvPicPr>
          <p:cNvPr id="5" name="Picture 4">
            <a:extLst>
              <a:ext uri="{FF2B5EF4-FFF2-40B4-BE49-F238E27FC236}">
                <a16:creationId xmlns:a16="http://schemas.microsoft.com/office/drawing/2014/main" id="{18330899-CDA8-B64A-BE9F-B80EF9E5D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Slide Number Placeholder 1">
            <a:extLst>
              <a:ext uri="{FF2B5EF4-FFF2-40B4-BE49-F238E27FC236}">
                <a16:creationId xmlns:a16="http://schemas.microsoft.com/office/drawing/2014/main" id="{BCE55940-7AED-3345-9867-F902B18C5651}"/>
              </a:ext>
            </a:extLst>
          </p:cNvPr>
          <p:cNvSpPr>
            <a:spLocks noGrp="1"/>
          </p:cNvSpPr>
          <p:nvPr>
            <p:ph type="sldNum" sz="quarter" idx="12"/>
          </p:nvPr>
        </p:nvSpPr>
        <p:spPr/>
        <p:txBody>
          <a:bodyPr/>
          <a:lstStyle/>
          <a:p>
            <a:fld id="{FD58DAB5-CB49-440C-99FC-CF944ACFAA61}"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Time-Variant</a:t>
            </a:r>
            <a:br>
              <a:rPr lang="en-US" b="1" dirty="0"/>
            </a:br>
            <a:endParaRPr lang="en-US" dirty="0"/>
          </a:p>
        </p:txBody>
      </p:sp>
      <p:sp>
        <p:nvSpPr>
          <p:cNvPr id="5" name="Content Placeholder 4"/>
          <p:cNvSpPr>
            <a:spLocks noGrp="1"/>
          </p:cNvSpPr>
          <p:nvPr>
            <p:ph idx="1"/>
          </p:nvPr>
        </p:nvSpPr>
        <p:spPr/>
        <p:txBody>
          <a:bodyPr/>
          <a:lstStyle/>
          <a:p>
            <a:r>
              <a:rPr lang="en-US" sz="2400" dirty="0"/>
              <a:t>Historical information is kept in a data warehouse.</a:t>
            </a:r>
          </a:p>
          <a:p>
            <a:pPr>
              <a:buNone/>
            </a:pPr>
            <a:endParaRPr lang="en-US" dirty="0"/>
          </a:p>
        </p:txBody>
      </p:sp>
      <p:pic>
        <p:nvPicPr>
          <p:cNvPr id="6" name="Picture 2"/>
          <p:cNvPicPr>
            <a:picLocks noChangeAspect="1" noChangeArrowheads="1"/>
          </p:cNvPicPr>
          <p:nvPr/>
        </p:nvPicPr>
        <p:blipFill>
          <a:blip r:embed="rId2"/>
          <a:srcRect/>
          <a:stretch>
            <a:fillRect/>
          </a:stretch>
        </p:blipFill>
        <p:spPr bwMode="auto">
          <a:xfrm>
            <a:off x="1981200" y="3124200"/>
            <a:ext cx="4743450" cy="2657475"/>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a:t>Dr.Carmel Mary Belinda M J /CSE                                                            </a:t>
            </a:r>
          </a:p>
        </p:txBody>
      </p:sp>
      <p:pic>
        <p:nvPicPr>
          <p:cNvPr id="7" name="Picture 6">
            <a:extLst>
              <a:ext uri="{FF2B5EF4-FFF2-40B4-BE49-F238E27FC236}">
                <a16:creationId xmlns:a16="http://schemas.microsoft.com/office/drawing/2014/main" id="{BB5771D4-112B-1C46-B5B1-90D54C589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5FB6242C-54E9-1A4D-9852-B6EB9C2A55CC}"/>
              </a:ext>
            </a:extLst>
          </p:cNvPr>
          <p:cNvSpPr>
            <a:spLocks noGrp="1"/>
          </p:cNvSpPr>
          <p:nvPr>
            <p:ph type="sldNum" sz="quarter" idx="12"/>
          </p:nvPr>
        </p:nvSpPr>
        <p:spPr/>
        <p:txBody>
          <a:bodyPr/>
          <a:lstStyle/>
          <a:p>
            <a:fld id="{FD58DAB5-CB49-440C-99FC-CF944ACFAA61}"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Non-Volatile</a:t>
            </a:r>
            <a:br>
              <a:rPr lang="en-US" b="1" dirty="0"/>
            </a:br>
            <a:endParaRPr lang="en-US" dirty="0"/>
          </a:p>
        </p:txBody>
      </p:sp>
      <p:sp>
        <p:nvSpPr>
          <p:cNvPr id="3" name="Content Placeholder 2"/>
          <p:cNvSpPr>
            <a:spLocks noGrp="1"/>
          </p:cNvSpPr>
          <p:nvPr>
            <p:ph idx="1"/>
          </p:nvPr>
        </p:nvSpPr>
        <p:spPr/>
        <p:txBody>
          <a:bodyPr/>
          <a:lstStyle/>
          <a:p>
            <a:pPr algn="just"/>
            <a:r>
              <a:rPr lang="en-US" sz="2400" dirty="0"/>
              <a:t>Non-Volatile defines that once entered into the warehouse, and data should not change.</a:t>
            </a:r>
          </a:p>
          <a:p>
            <a:endParaRPr lang="en-US" dirty="0"/>
          </a:p>
        </p:txBody>
      </p:sp>
      <p:pic>
        <p:nvPicPr>
          <p:cNvPr id="4" name="Picture 2"/>
          <p:cNvPicPr>
            <a:picLocks noChangeAspect="1" noChangeArrowheads="1"/>
          </p:cNvPicPr>
          <p:nvPr/>
        </p:nvPicPr>
        <p:blipFill>
          <a:blip r:embed="rId2"/>
          <a:srcRect/>
          <a:stretch>
            <a:fillRect/>
          </a:stretch>
        </p:blipFill>
        <p:spPr bwMode="auto">
          <a:xfrm>
            <a:off x="1295400" y="2971800"/>
            <a:ext cx="6343650" cy="3295650"/>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r>
              <a:rPr lang="en-US"/>
              <a:t>Dr.Carmel Mary Belinda M J /CSE                                                            </a:t>
            </a:r>
          </a:p>
        </p:txBody>
      </p:sp>
      <p:pic>
        <p:nvPicPr>
          <p:cNvPr id="7" name="Picture 6">
            <a:extLst>
              <a:ext uri="{FF2B5EF4-FFF2-40B4-BE49-F238E27FC236}">
                <a16:creationId xmlns:a16="http://schemas.microsoft.com/office/drawing/2014/main" id="{C0665DC9-4711-FF48-8A07-6C7420FC9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5" name="Slide Number Placeholder 4">
            <a:extLst>
              <a:ext uri="{FF2B5EF4-FFF2-40B4-BE49-F238E27FC236}">
                <a16:creationId xmlns:a16="http://schemas.microsoft.com/office/drawing/2014/main" id="{662D15C4-C6AB-BE46-9A5D-4CD37568FD00}"/>
              </a:ext>
            </a:extLst>
          </p:cNvPr>
          <p:cNvSpPr>
            <a:spLocks noGrp="1"/>
          </p:cNvSpPr>
          <p:nvPr>
            <p:ph type="sldNum" sz="quarter" idx="12"/>
          </p:nvPr>
        </p:nvSpPr>
        <p:spPr/>
        <p:txBody>
          <a:bodyPr/>
          <a:lstStyle/>
          <a:p>
            <a:fld id="{FD58DAB5-CB49-440C-99FC-CF944ACFAA61}"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itchFamily="18" charset="0"/>
                <a:cs typeface="Times New Roman" pitchFamily="18" charset="0"/>
              </a:rPr>
              <a:t>What is Data Warehousing?</a:t>
            </a:r>
          </a:p>
        </p:txBody>
      </p:sp>
      <p:sp>
        <p:nvSpPr>
          <p:cNvPr id="3" name="Content Placeholder 2"/>
          <p:cNvSpPr>
            <a:spLocks noGrp="1"/>
          </p:cNvSpPr>
          <p:nvPr>
            <p:ph idx="1"/>
          </p:nvPr>
        </p:nvSpPr>
        <p:spPr>
          <a:xfrm>
            <a:off x="4786314" y="1643050"/>
            <a:ext cx="4114800" cy="4525963"/>
          </a:xfrm>
        </p:spPr>
        <p:txBody>
          <a:bodyPr/>
          <a:lstStyle/>
          <a:p>
            <a:r>
              <a:rPr lang="en-US" dirty="0">
                <a:latin typeface="Times New Roman" pitchFamily="18" charset="0"/>
                <a:cs typeface="Times New Roman" pitchFamily="18" charset="0"/>
              </a:rPr>
              <a:t>A </a:t>
            </a:r>
            <a:r>
              <a:rPr lang="en-US" dirty="0">
                <a:solidFill>
                  <a:schemeClr val="accent2"/>
                </a:solidFill>
                <a:latin typeface="Times New Roman" pitchFamily="18" charset="0"/>
                <a:cs typeface="Times New Roman" pitchFamily="18" charset="0"/>
              </a:rPr>
              <a:t>process</a:t>
            </a:r>
            <a:r>
              <a:rPr lang="en-US" dirty="0">
                <a:latin typeface="Times New Roman" pitchFamily="18" charset="0"/>
                <a:cs typeface="Times New Roman" pitchFamily="18" charset="0"/>
              </a:rPr>
              <a:t> of transforming </a:t>
            </a:r>
            <a:r>
              <a:rPr lang="en-US" dirty="0">
                <a:solidFill>
                  <a:srgbClr val="FF99FF"/>
                </a:solidFill>
                <a:latin typeface="Times New Roman" pitchFamily="18" charset="0"/>
                <a:cs typeface="Times New Roman" pitchFamily="18" charset="0"/>
              </a:rPr>
              <a:t>data</a:t>
            </a:r>
            <a:r>
              <a:rPr lang="en-US" dirty="0">
                <a:latin typeface="Times New Roman" pitchFamily="18" charset="0"/>
                <a:cs typeface="Times New Roman" pitchFamily="18" charset="0"/>
              </a:rPr>
              <a:t> into </a:t>
            </a:r>
            <a:r>
              <a:rPr lang="en-US" dirty="0">
                <a:solidFill>
                  <a:srgbClr val="FF99FF"/>
                </a:solidFill>
                <a:latin typeface="Times New Roman" pitchFamily="18" charset="0"/>
                <a:cs typeface="Times New Roman" pitchFamily="18" charset="0"/>
              </a:rPr>
              <a:t>information </a:t>
            </a:r>
            <a:r>
              <a:rPr lang="en-US" dirty="0">
                <a:latin typeface="Times New Roman" pitchFamily="18" charset="0"/>
                <a:cs typeface="Times New Roman" pitchFamily="18" charset="0"/>
              </a:rPr>
              <a:t>and making it available to users in a timely enough manner to make a difference</a:t>
            </a:r>
          </a:p>
          <a:p>
            <a:endParaRPr lang="en-US" dirty="0">
              <a:latin typeface="Times New Roman" pitchFamily="18" charset="0"/>
              <a:cs typeface="Times New Roman" pitchFamily="18" charset="0"/>
            </a:endParaRPr>
          </a:p>
        </p:txBody>
      </p:sp>
      <p:sp>
        <p:nvSpPr>
          <p:cNvPr id="10" name="Footer Placeholder 9"/>
          <p:cNvSpPr>
            <a:spLocks noGrp="1"/>
          </p:cNvSpPr>
          <p:nvPr>
            <p:ph type="ftr" sz="quarter" idx="11"/>
          </p:nvPr>
        </p:nvSpPr>
        <p:spPr/>
        <p:txBody>
          <a:bodyPr/>
          <a:lstStyle/>
          <a:p>
            <a:r>
              <a:rPr lang="en-US" dirty="0" err="1"/>
              <a:t>Dr.Carmel</a:t>
            </a:r>
            <a:r>
              <a:rPr lang="en-US" dirty="0"/>
              <a:t> Mary Belinda / CSE</a:t>
            </a:r>
          </a:p>
        </p:txBody>
      </p:sp>
      <p:sp>
        <p:nvSpPr>
          <p:cNvPr id="9" name="Slide Number Placeholder 8"/>
          <p:cNvSpPr>
            <a:spLocks noGrp="1"/>
          </p:cNvSpPr>
          <p:nvPr>
            <p:ph type="sldNum" sz="quarter" idx="12"/>
          </p:nvPr>
        </p:nvSpPr>
        <p:spPr/>
        <p:txBody>
          <a:bodyPr/>
          <a:lstStyle/>
          <a:p>
            <a:fld id="{878693F4-8CB6-41B2-95ED-621F3091F1D1}" type="slidenum">
              <a:rPr lang="en-US" smtClean="0"/>
              <a:pPr/>
              <a:t>25</a:t>
            </a:fld>
            <a:endParaRPr lang="en-US"/>
          </a:p>
        </p:txBody>
      </p:sp>
      <p:grpSp>
        <p:nvGrpSpPr>
          <p:cNvPr id="4" name="Group 6"/>
          <p:cNvGrpSpPr>
            <a:grpSpLocks/>
          </p:cNvGrpSpPr>
          <p:nvPr/>
        </p:nvGrpSpPr>
        <p:grpSpPr bwMode="auto">
          <a:xfrm>
            <a:off x="714348" y="1785926"/>
            <a:ext cx="3248025" cy="4040188"/>
            <a:chOff x="3360" y="1440"/>
            <a:chExt cx="2046" cy="2545"/>
          </a:xfrm>
        </p:grpSpPr>
        <p:graphicFrame>
          <p:nvGraphicFramePr>
            <p:cNvPr id="5" name="Object 0"/>
            <p:cNvGraphicFramePr>
              <a:graphicFrameLocks noChangeAspect="1"/>
            </p:cNvGraphicFramePr>
            <p:nvPr/>
          </p:nvGraphicFramePr>
          <p:xfrm>
            <a:off x="3408" y="1872"/>
            <a:ext cx="1824" cy="1795"/>
          </p:xfrm>
          <a:graphic>
            <a:graphicData uri="http://schemas.openxmlformats.org/presentationml/2006/ole">
              <mc:AlternateContent xmlns:mc="http://schemas.openxmlformats.org/markup-compatibility/2006">
                <mc:Choice xmlns:v="urn:schemas-microsoft-com:vml" Requires="v">
                  <p:oleObj spid="_x0000_s3103" name="Clip" r:id="rId3" imgW="894960" imgH="880200" progId="">
                    <p:embed/>
                  </p:oleObj>
                </mc:Choice>
                <mc:Fallback>
                  <p:oleObj name="Clip" r:id="rId3" imgW="894960" imgH="880200" progId="">
                    <p:embed/>
                    <p:pic>
                      <p:nvPicPr>
                        <p:cNvPr id="0" name="Picture 2"/>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408" y="1872"/>
                          <a:ext cx="1824" cy="17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8"/>
            <p:cNvSpPr txBox="1">
              <a:spLocks noChangeArrowheads="1"/>
            </p:cNvSpPr>
            <p:nvPr/>
          </p:nvSpPr>
          <p:spPr bwMode="auto">
            <a:xfrm>
              <a:off x="3360" y="3658"/>
              <a:ext cx="579" cy="327"/>
            </a:xfrm>
            <a:prstGeom prst="rect">
              <a:avLst/>
            </a:prstGeom>
            <a:noFill/>
            <a:ln w="12700">
              <a:noFill/>
              <a:miter lim="800000"/>
              <a:headEnd/>
              <a:tailEnd/>
            </a:ln>
            <a:effectLst/>
          </p:spPr>
          <p:txBody>
            <a:bodyPr wrap="none">
              <a:spAutoFit/>
            </a:bodyPr>
            <a:lstStyle/>
            <a:p>
              <a:pPr algn="l"/>
              <a:r>
                <a:rPr lang="en-US" sz="2800">
                  <a:solidFill>
                    <a:schemeClr val="tx1"/>
                  </a:solidFill>
                  <a:latin typeface="Tahoma" pitchFamily="34" charset="0"/>
                </a:rPr>
                <a:t>Data</a:t>
              </a:r>
              <a:endParaRPr lang="en-US">
                <a:solidFill>
                  <a:schemeClr val="tx1"/>
                </a:solidFill>
              </a:endParaRPr>
            </a:p>
          </p:txBody>
        </p:sp>
        <p:sp>
          <p:nvSpPr>
            <p:cNvPr id="7" name="Text Box 9"/>
            <p:cNvSpPr txBox="1">
              <a:spLocks noChangeArrowheads="1"/>
            </p:cNvSpPr>
            <p:nvPr/>
          </p:nvSpPr>
          <p:spPr bwMode="auto">
            <a:xfrm>
              <a:off x="4128" y="1440"/>
              <a:ext cx="1278" cy="327"/>
            </a:xfrm>
            <a:prstGeom prst="rect">
              <a:avLst/>
            </a:prstGeom>
            <a:noFill/>
            <a:ln w="12700">
              <a:noFill/>
              <a:miter lim="800000"/>
              <a:headEnd/>
              <a:tailEnd/>
            </a:ln>
            <a:effectLst/>
          </p:spPr>
          <p:txBody>
            <a:bodyPr wrap="none">
              <a:spAutoFit/>
            </a:bodyPr>
            <a:lstStyle/>
            <a:p>
              <a:pPr algn="l"/>
              <a:r>
                <a:rPr lang="en-US" sz="2800" dirty="0">
                  <a:solidFill>
                    <a:schemeClr val="tx1"/>
                  </a:solidFill>
                  <a:latin typeface="Tahoma" pitchFamily="34" charset="0"/>
                </a:rPr>
                <a:t>Information</a:t>
              </a:r>
              <a:endParaRPr lang="en-US" dirty="0">
                <a:solidFill>
                  <a:schemeClr val="tx1"/>
                </a:solidFill>
              </a:endParaRPr>
            </a:p>
          </p:txBody>
        </p:sp>
      </p:grpSp>
      <p:pic>
        <p:nvPicPr>
          <p:cNvPr id="11" name="Picture 10" descr="WhatsApp Image 2020-07-22 at 21.01.23.jpeg"/>
          <p:cNvPicPr>
            <a:picLocks noChangeAspect="1"/>
          </p:cNvPicPr>
          <p:nvPr/>
        </p:nvPicPr>
        <p:blipFill>
          <a:blip r:embed="rId5"/>
          <a:stretch>
            <a:fillRect/>
          </a:stretch>
        </p:blipFill>
        <p:spPr>
          <a:xfrm>
            <a:off x="228600" y="152400"/>
            <a:ext cx="1228725" cy="12573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Goals of Data Warehousing</a:t>
            </a:r>
            <a:br>
              <a:rPr lang="en-US" b="1" dirty="0"/>
            </a:br>
            <a:endParaRPr lang="en-US" dirty="0"/>
          </a:p>
        </p:txBody>
      </p:sp>
      <p:sp>
        <p:nvSpPr>
          <p:cNvPr id="5" name="Content Placeholder 4"/>
          <p:cNvSpPr>
            <a:spLocks noGrp="1"/>
          </p:cNvSpPr>
          <p:nvPr>
            <p:ph idx="1"/>
          </p:nvPr>
        </p:nvSpPr>
        <p:spPr/>
        <p:txBody>
          <a:bodyPr>
            <a:normAutofit/>
          </a:bodyPr>
          <a:lstStyle/>
          <a:p>
            <a:pPr algn="just"/>
            <a:r>
              <a:rPr lang="en-US" sz="2400" dirty="0"/>
              <a:t>To help reporting as well as analysis</a:t>
            </a:r>
          </a:p>
          <a:p>
            <a:pPr algn="just"/>
            <a:r>
              <a:rPr lang="en-US" sz="2400" dirty="0"/>
              <a:t>Maintain the organization's historical information</a:t>
            </a:r>
          </a:p>
          <a:p>
            <a:pPr algn="just"/>
            <a:r>
              <a:rPr lang="en-US" sz="2400" dirty="0"/>
              <a:t>Be the foundation for decision making.</a:t>
            </a:r>
          </a:p>
          <a:p>
            <a:r>
              <a:rPr lang="en-US" sz="2400" dirty="0"/>
              <a:t>Data Warehouses are designed to perform well enormous amounts of data.</a:t>
            </a:r>
          </a:p>
          <a:p>
            <a:r>
              <a:rPr lang="en-US" sz="2400" dirty="0"/>
              <a:t>The structure of data warehouses is more accessible for end-users to navigate, understand, and query.</a:t>
            </a:r>
          </a:p>
          <a:p>
            <a:pPr algn="just"/>
            <a:endParaRPr lang="en-US" sz="2400" dirty="0"/>
          </a:p>
          <a:p>
            <a:pPr algn="just"/>
            <a:endParaRPr lang="en-US" sz="2400" dirty="0"/>
          </a:p>
        </p:txBody>
      </p:sp>
      <p:sp>
        <p:nvSpPr>
          <p:cNvPr id="4" name="Footer Placeholder 3"/>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D781C70E-07F8-E641-A554-BB9CA573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068A7D00-6A7F-9447-8B92-F0CF45B2B583}"/>
              </a:ext>
            </a:extLst>
          </p:cNvPr>
          <p:cNvSpPr>
            <a:spLocks noGrp="1"/>
          </p:cNvSpPr>
          <p:nvPr>
            <p:ph type="sldNum" sz="quarter" idx="12"/>
          </p:nvPr>
        </p:nvSpPr>
        <p:spPr/>
        <p:txBody>
          <a:bodyPr/>
          <a:lstStyle/>
          <a:p>
            <a:fld id="{FD58DAB5-CB49-440C-99FC-CF944ACFAA61}" type="slidenum">
              <a:rPr lang="en-US" smtClean="0"/>
              <a:pPr/>
              <a:t>26</a:t>
            </a:fld>
            <a:endParaRPr lang="en-US"/>
          </a:p>
        </p:txBody>
      </p:sp>
      <p:pic>
        <p:nvPicPr>
          <p:cNvPr id="8" name="Picture 2"/>
          <p:cNvPicPr>
            <a:picLocks noChangeAspect="1" noChangeArrowheads="1"/>
          </p:cNvPicPr>
          <p:nvPr/>
        </p:nvPicPr>
        <p:blipFill>
          <a:blip r:embed="rId3"/>
          <a:srcRect/>
          <a:stretch>
            <a:fillRect/>
          </a:stretch>
        </p:blipFill>
        <p:spPr bwMode="auto">
          <a:xfrm>
            <a:off x="5410200" y="4724400"/>
            <a:ext cx="2057400" cy="1600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1600200" y="4648200"/>
            <a:ext cx="1981200" cy="15716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Need for Data Warehouse </a:t>
            </a:r>
            <a:br>
              <a:rPr lang="en-US" b="1" dirty="0"/>
            </a:br>
            <a:endParaRPr lang="en-US" dirty="0"/>
          </a:p>
        </p:txBody>
      </p:sp>
      <p:sp>
        <p:nvSpPr>
          <p:cNvPr id="5" name="Content Placeholder 4"/>
          <p:cNvSpPr>
            <a:spLocks noGrp="1"/>
          </p:cNvSpPr>
          <p:nvPr>
            <p:ph idx="1"/>
          </p:nvPr>
        </p:nvSpPr>
        <p:spPr/>
        <p:txBody>
          <a:bodyPr/>
          <a:lstStyle/>
          <a:p>
            <a:pPr algn="just">
              <a:buNone/>
            </a:pPr>
            <a:r>
              <a:rPr lang="en-US" sz="2400" dirty="0"/>
              <a:t>Data Warehouse is needed for the following reasons:</a:t>
            </a:r>
          </a:p>
          <a:p>
            <a:pPr>
              <a:buNone/>
            </a:pPr>
            <a:endParaRPr lang="en-US" dirty="0"/>
          </a:p>
        </p:txBody>
      </p:sp>
      <p:pic>
        <p:nvPicPr>
          <p:cNvPr id="6" name="Picture 2"/>
          <p:cNvPicPr>
            <a:picLocks noChangeAspect="1" noChangeArrowheads="1"/>
          </p:cNvPicPr>
          <p:nvPr/>
        </p:nvPicPr>
        <p:blipFill>
          <a:blip r:embed="rId2"/>
          <a:srcRect/>
          <a:stretch>
            <a:fillRect/>
          </a:stretch>
        </p:blipFill>
        <p:spPr bwMode="auto">
          <a:xfrm>
            <a:off x="1600200" y="2743200"/>
            <a:ext cx="5419725" cy="3324225"/>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a:t>Dr.Carmel Mary Belinda M J /CSE                                                            </a:t>
            </a:r>
          </a:p>
        </p:txBody>
      </p:sp>
      <p:pic>
        <p:nvPicPr>
          <p:cNvPr id="7" name="Picture 6">
            <a:extLst>
              <a:ext uri="{FF2B5EF4-FFF2-40B4-BE49-F238E27FC236}">
                <a16:creationId xmlns:a16="http://schemas.microsoft.com/office/drawing/2014/main" id="{2D26B6A8-82EF-9441-B4B1-BA338923D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69051F00-55F1-7D49-83C4-5E3A9638E2D2}"/>
              </a:ext>
            </a:extLst>
          </p:cNvPr>
          <p:cNvSpPr>
            <a:spLocks noGrp="1"/>
          </p:cNvSpPr>
          <p:nvPr>
            <p:ph type="sldNum" sz="quarter" idx="12"/>
          </p:nvPr>
        </p:nvSpPr>
        <p:spPr/>
        <p:txBody>
          <a:bodyPr/>
          <a:lstStyle/>
          <a:p>
            <a:fld id="{FD58DAB5-CB49-440C-99FC-CF944ACFAA61}"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524000"/>
            <a:ext cx="7848600" cy="4602163"/>
          </a:xfrm>
        </p:spPr>
        <p:txBody>
          <a:bodyPr>
            <a:normAutofit fontScale="47500" lnSpcReduction="20000"/>
          </a:bodyPr>
          <a:lstStyle/>
          <a:p>
            <a:pPr algn="just"/>
            <a:r>
              <a:rPr lang="en-US" sz="3800" b="1" dirty="0"/>
              <a:t>Business User:</a:t>
            </a:r>
            <a:r>
              <a:rPr lang="en-US" sz="3800" dirty="0"/>
              <a:t> Business users require a data warehouse to view summarized data from the past. </a:t>
            </a:r>
          </a:p>
          <a:p>
            <a:pPr algn="just"/>
            <a:endParaRPr lang="en-US" sz="3800" dirty="0"/>
          </a:p>
          <a:p>
            <a:pPr algn="just"/>
            <a:r>
              <a:rPr lang="en-US" sz="3800" b="1" dirty="0"/>
              <a:t>Store historical data:</a:t>
            </a:r>
            <a:r>
              <a:rPr lang="en-US" sz="3800" dirty="0"/>
              <a:t> Data Warehouse is required to store the time variable data from the past. This input is made to be used for various purposes.</a:t>
            </a:r>
          </a:p>
          <a:p>
            <a:pPr algn="just"/>
            <a:endParaRPr lang="en-US" sz="3800" dirty="0"/>
          </a:p>
          <a:p>
            <a:pPr algn="just"/>
            <a:r>
              <a:rPr lang="en-US" sz="3800" b="1" dirty="0"/>
              <a:t>Make strategic decisions:</a:t>
            </a:r>
            <a:r>
              <a:rPr lang="en-US" sz="3800" dirty="0"/>
              <a:t> Some strategies may be depending upon the data in the data warehouse. So, data warehouse contributes to making strategic decisions.</a:t>
            </a:r>
          </a:p>
          <a:p>
            <a:pPr algn="just"/>
            <a:endParaRPr lang="en-US" sz="3800" dirty="0"/>
          </a:p>
          <a:p>
            <a:pPr algn="just"/>
            <a:r>
              <a:rPr lang="en-US" sz="3800" b="1" dirty="0"/>
              <a:t>For data consistency and quality:</a:t>
            </a:r>
            <a:r>
              <a:rPr lang="en-US" sz="3800" dirty="0"/>
              <a:t> Bringing the data from different sources at a commonplace, the user can effectively undertake to bring the uniformity and consistency in data.</a:t>
            </a:r>
          </a:p>
          <a:p>
            <a:pPr algn="just"/>
            <a:endParaRPr lang="en-US" sz="3800" dirty="0"/>
          </a:p>
          <a:p>
            <a:pPr algn="just"/>
            <a:r>
              <a:rPr lang="en-US" sz="3800" b="1" dirty="0"/>
              <a:t>High response time:</a:t>
            </a:r>
            <a:r>
              <a:rPr lang="en-US" sz="3800" dirty="0"/>
              <a:t> Data warehouse has to be ready for somewhat unexpected loads and types of queries, which demands a significant degree of flexibility and quick response time.</a:t>
            </a:r>
          </a:p>
          <a:p>
            <a:endParaRPr lang="en-US" dirty="0"/>
          </a:p>
        </p:txBody>
      </p:sp>
      <p:sp>
        <p:nvSpPr>
          <p:cNvPr id="3" name="Footer Placeholder 2"/>
          <p:cNvSpPr>
            <a:spLocks noGrp="1"/>
          </p:cNvSpPr>
          <p:nvPr>
            <p:ph type="ftr" sz="quarter" idx="11"/>
          </p:nvPr>
        </p:nvSpPr>
        <p:spPr/>
        <p:txBody>
          <a:bodyPr/>
          <a:lstStyle/>
          <a:p>
            <a:r>
              <a:rPr lang="en-US"/>
              <a:t>Dr.Carmel Mary Belinda M J /CSE                                                            </a:t>
            </a:r>
          </a:p>
        </p:txBody>
      </p:sp>
      <p:pic>
        <p:nvPicPr>
          <p:cNvPr id="4" name="Picture 3">
            <a:extLst>
              <a:ext uri="{FF2B5EF4-FFF2-40B4-BE49-F238E27FC236}">
                <a16:creationId xmlns:a16="http://schemas.microsoft.com/office/drawing/2014/main" id="{4BACB878-FD61-8941-8CD7-0CD30C0B4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Slide Number Placeholder 1">
            <a:extLst>
              <a:ext uri="{FF2B5EF4-FFF2-40B4-BE49-F238E27FC236}">
                <a16:creationId xmlns:a16="http://schemas.microsoft.com/office/drawing/2014/main" id="{D02B80EA-87D7-F94C-8BF7-2FF740F464E5}"/>
              </a:ext>
            </a:extLst>
          </p:cNvPr>
          <p:cNvSpPr>
            <a:spLocks noGrp="1"/>
          </p:cNvSpPr>
          <p:nvPr>
            <p:ph type="sldNum" sz="quarter" idx="12"/>
          </p:nvPr>
        </p:nvSpPr>
        <p:spPr/>
        <p:txBody>
          <a:bodyPr/>
          <a:lstStyle/>
          <a:p>
            <a:fld id="{FD58DAB5-CB49-440C-99FC-CF944ACFAA61}" type="slidenum">
              <a:rPr lang="en-US" smtClean="0"/>
              <a:pPr/>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blinds(horizontal)">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blinds(horizontal)">
                                      <p:cBhvr>
                                        <p:cTn id="2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73162"/>
          </a:xfrm>
        </p:spPr>
        <p:txBody>
          <a:bodyPr>
            <a:normAutofit fontScale="90000"/>
          </a:bodyPr>
          <a:lstStyle/>
          <a:p>
            <a:r>
              <a:rPr lang="en-US" sz="3600" dirty="0"/>
              <a:t>Difference between </a:t>
            </a:r>
            <a:br>
              <a:rPr lang="en-US" sz="3600" dirty="0"/>
            </a:br>
            <a:r>
              <a:rPr lang="en-US" sz="3600" dirty="0"/>
              <a:t>Operational Database </a:t>
            </a:r>
            <a:br>
              <a:rPr lang="en-US" sz="3600" dirty="0"/>
            </a:br>
            <a:r>
              <a:rPr lang="en-US" sz="3600" dirty="0"/>
              <a:t>and Data Warehouse</a:t>
            </a:r>
            <a:r>
              <a:rPr lang="en-US" dirty="0"/>
              <a:t/>
            </a:r>
            <a:br>
              <a:rPr lang="en-US" dirty="0"/>
            </a:br>
            <a:endParaRPr lang="en-US" dirty="0"/>
          </a:p>
        </p:txBody>
      </p:sp>
      <p:pic>
        <p:nvPicPr>
          <p:cNvPr id="1026" name="Picture 2" descr="Operational Database and Data Warehous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1700" y="2286000"/>
            <a:ext cx="5219700" cy="314498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A6E3DCCB-FB3A-4D4E-A89E-ABEB71EB3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F7C8F217-0817-1A45-AEFF-D7D80F93E6F2}"/>
              </a:ext>
            </a:extLst>
          </p:cNvPr>
          <p:cNvSpPr>
            <a:spLocks noGrp="1"/>
          </p:cNvSpPr>
          <p:nvPr>
            <p:ph type="sldNum" sz="quarter" idx="12"/>
          </p:nvPr>
        </p:nvSpPr>
        <p:spPr/>
        <p:txBody>
          <a:bodyPr/>
          <a:lstStyle/>
          <a:p>
            <a:fld id="{FD58DAB5-CB49-440C-99FC-CF944ACFAA61}" type="slidenum">
              <a:rPr lang="en-US" smtClean="0"/>
              <a:pPr/>
              <a:t>29</a:t>
            </a:fld>
            <a:endParaRPr lang="en-US"/>
          </a:p>
        </p:txBody>
      </p:sp>
    </p:spTree>
    <p:extLst>
      <p:ext uri="{BB962C8B-B14F-4D97-AF65-F5344CB8AC3E}">
        <p14:creationId xmlns:p14="http://schemas.microsoft.com/office/powerpoint/2010/main" val="9000538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 – PO Matrix: NBA</a:t>
            </a:r>
            <a:r>
              <a:rPr lang="en-US" dirty="0"/>
              <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30643253"/>
              </p:ext>
            </p:extLst>
          </p:nvPr>
        </p:nvGraphicFramePr>
        <p:xfrm>
          <a:off x="457201" y="2209800"/>
          <a:ext cx="8229600" cy="3657599"/>
        </p:xfrm>
        <a:graphic>
          <a:graphicData uri="http://schemas.openxmlformats.org/drawingml/2006/table">
            <a:tbl>
              <a:tblPr>
                <a:tableStyleId>{5C22544A-7EE6-4342-B048-85BDC9FD1C3A}</a:tableStyleId>
              </a:tblPr>
              <a:tblGrid>
                <a:gridCol w="729135">
                  <a:extLst>
                    <a:ext uri="{9D8B030D-6E8A-4147-A177-3AD203B41FA5}">
                      <a16:colId xmlns:a16="http://schemas.microsoft.com/office/drawing/2014/main" val="1847514781"/>
                    </a:ext>
                  </a:extLst>
                </a:gridCol>
                <a:gridCol w="509763">
                  <a:extLst>
                    <a:ext uri="{9D8B030D-6E8A-4147-A177-3AD203B41FA5}">
                      <a16:colId xmlns:a16="http://schemas.microsoft.com/office/drawing/2014/main" val="2633730360"/>
                    </a:ext>
                  </a:extLst>
                </a:gridCol>
                <a:gridCol w="504241">
                  <a:extLst>
                    <a:ext uri="{9D8B030D-6E8A-4147-A177-3AD203B41FA5}">
                      <a16:colId xmlns:a16="http://schemas.microsoft.com/office/drawing/2014/main" val="1442557456"/>
                    </a:ext>
                  </a:extLst>
                </a:gridCol>
                <a:gridCol w="503451">
                  <a:extLst>
                    <a:ext uri="{9D8B030D-6E8A-4147-A177-3AD203B41FA5}">
                      <a16:colId xmlns:a16="http://schemas.microsoft.com/office/drawing/2014/main" val="1014915762"/>
                    </a:ext>
                  </a:extLst>
                </a:gridCol>
                <a:gridCol w="501872">
                  <a:extLst>
                    <a:ext uri="{9D8B030D-6E8A-4147-A177-3AD203B41FA5}">
                      <a16:colId xmlns:a16="http://schemas.microsoft.com/office/drawing/2014/main" val="1830698191"/>
                    </a:ext>
                  </a:extLst>
                </a:gridCol>
                <a:gridCol w="501872">
                  <a:extLst>
                    <a:ext uri="{9D8B030D-6E8A-4147-A177-3AD203B41FA5}">
                      <a16:colId xmlns:a16="http://schemas.microsoft.com/office/drawing/2014/main" val="1004837927"/>
                    </a:ext>
                  </a:extLst>
                </a:gridCol>
                <a:gridCol w="501872">
                  <a:extLst>
                    <a:ext uri="{9D8B030D-6E8A-4147-A177-3AD203B41FA5}">
                      <a16:colId xmlns:a16="http://schemas.microsoft.com/office/drawing/2014/main" val="1834223713"/>
                    </a:ext>
                  </a:extLst>
                </a:gridCol>
                <a:gridCol w="501872">
                  <a:extLst>
                    <a:ext uri="{9D8B030D-6E8A-4147-A177-3AD203B41FA5}">
                      <a16:colId xmlns:a16="http://schemas.microsoft.com/office/drawing/2014/main" val="3305073877"/>
                    </a:ext>
                  </a:extLst>
                </a:gridCol>
                <a:gridCol w="501872">
                  <a:extLst>
                    <a:ext uri="{9D8B030D-6E8A-4147-A177-3AD203B41FA5}">
                      <a16:colId xmlns:a16="http://schemas.microsoft.com/office/drawing/2014/main" val="3318801013"/>
                    </a:ext>
                  </a:extLst>
                </a:gridCol>
                <a:gridCol w="501872">
                  <a:extLst>
                    <a:ext uri="{9D8B030D-6E8A-4147-A177-3AD203B41FA5}">
                      <a16:colId xmlns:a16="http://schemas.microsoft.com/office/drawing/2014/main" val="573048052"/>
                    </a:ext>
                  </a:extLst>
                </a:gridCol>
                <a:gridCol w="499505">
                  <a:extLst>
                    <a:ext uri="{9D8B030D-6E8A-4147-A177-3AD203B41FA5}">
                      <a16:colId xmlns:a16="http://schemas.microsoft.com/office/drawing/2014/main" val="2121998589"/>
                    </a:ext>
                  </a:extLst>
                </a:gridCol>
                <a:gridCol w="499505">
                  <a:extLst>
                    <a:ext uri="{9D8B030D-6E8A-4147-A177-3AD203B41FA5}">
                      <a16:colId xmlns:a16="http://schemas.microsoft.com/office/drawing/2014/main" val="1001733098"/>
                    </a:ext>
                  </a:extLst>
                </a:gridCol>
                <a:gridCol w="524967">
                  <a:extLst>
                    <a:ext uri="{9D8B030D-6E8A-4147-A177-3AD203B41FA5}">
                      <a16:colId xmlns:a16="http://schemas.microsoft.com/office/drawing/2014/main" val="1014052624"/>
                    </a:ext>
                  </a:extLst>
                </a:gridCol>
                <a:gridCol w="461418">
                  <a:extLst>
                    <a:ext uri="{9D8B030D-6E8A-4147-A177-3AD203B41FA5}">
                      <a16:colId xmlns:a16="http://schemas.microsoft.com/office/drawing/2014/main" val="1454501954"/>
                    </a:ext>
                  </a:extLst>
                </a:gridCol>
                <a:gridCol w="448213">
                  <a:extLst>
                    <a:ext uri="{9D8B030D-6E8A-4147-A177-3AD203B41FA5}">
                      <a16:colId xmlns:a16="http://schemas.microsoft.com/office/drawing/2014/main" val="2374971289"/>
                    </a:ext>
                  </a:extLst>
                </a:gridCol>
                <a:gridCol w="538170">
                  <a:extLst>
                    <a:ext uri="{9D8B030D-6E8A-4147-A177-3AD203B41FA5}">
                      <a16:colId xmlns:a16="http://schemas.microsoft.com/office/drawing/2014/main" val="1928290823"/>
                    </a:ext>
                  </a:extLst>
                </a:gridCol>
              </a:tblGrid>
              <a:tr h="834282">
                <a:tc>
                  <a:txBody>
                    <a:bodyPr/>
                    <a:lstStyle/>
                    <a:p>
                      <a:pPr marL="0" marR="0" algn="ctr">
                        <a:lnSpc>
                          <a:spcPct val="115000"/>
                        </a:lnSpc>
                        <a:spcBef>
                          <a:spcPts val="0"/>
                        </a:spcBef>
                        <a:spcAft>
                          <a:spcPts val="0"/>
                        </a:spcAft>
                      </a:pPr>
                      <a:r>
                        <a:rPr lang="en-US" sz="2000" dirty="0">
                          <a:effectLst/>
                        </a:rPr>
                        <a:t>CO</a:t>
                      </a:r>
                    </a:p>
                    <a:p>
                      <a:pPr marL="0" marR="0" algn="ctr">
                        <a:lnSpc>
                          <a:spcPct val="115000"/>
                        </a:lnSpc>
                        <a:spcBef>
                          <a:spcPts val="0"/>
                        </a:spcBef>
                        <a:spcAft>
                          <a:spcPts val="0"/>
                        </a:spcAft>
                      </a:pPr>
                      <a:r>
                        <a:rPr lang="en-US" sz="2000" dirty="0">
                          <a:effectLst/>
                        </a:rPr>
                        <a:t>Nos.</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 marR="0" indent="-179705" algn="ctr">
                        <a:lnSpc>
                          <a:spcPct val="115000"/>
                        </a:lnSpc>
                        <a:spcBef>
                          <a:spcPts val="0"/>
                        </a:spcBef>
                        <a:spcAft>
                          <a:spcPts val="0"/>
                        </a:spcAft>
                        <a:tabLst>
                          <a:tab pos="0" algn="l"/>
                        </a:tabLst>
                      </a:pPr>
                      <a:r>
                        <a:rPr lang="en-US" sz="2000" dirty="0">
                          <a:effectLst/>
                        </a:rPr>
                        <a:t>PO1</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dirty="0">
                          <a:effectLst/>
                        </a:rPr>
                        <a:t>PO2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a:effectLst/>
                        </a:rPr>
                        <a:t>PO3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a:effectLst/>
                        </a:rPr>
                        <a:t>PO4</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dirty="0">
                          <a:effectLst/>
                        </a:rPr>
                        <a:t>PO5</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dirty="0">
                          <a:effectLst/>
                        </a:rPr>
                        <a:t>PO6</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dirty="0">
                          <a:effectLst/>
                        </a:rPr>
                        <a:t>PO7</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dirty="0">
                          <a:effectLst/>
                        </a:rPr>
                        <a:t>PO8</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dirty="0">
                          <a:effectLst/>
                        </a:rPr>
                        <a:t>PO9</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a:effectLst/>
                        </a:rPr>
                        <a:t>PO10</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tabLst>
                          <a:tab pos="-25400" algn="l"/>
                        </a:tabLst>
                      </a:pPr>
                      <a:r>
                        <a:rPr lang="en-US" sz="2000" dirty="0">
                          <a:effectLst/>
                        </a:rPr>
                        <a:t>PO11</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dirty="0">
                          <a:effectLst/>
                        </a:rPr>
                        <a:t>PO12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dirty="0">
                          <a:effectLst/>
                        </a:rPr>
                        <a:t>PSO1</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dirty="0">
                          <a:effectLst/>
                        </a:rPr>
                        <a:t>PSO2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240030" algn="l"/>
                        </a:tabLst>
                      </a:pPr>
                      <a:r>
                        <a:rPr lang="en-US" sz="2000" dirty="0">
                          <a:effectLst/>
                        </a:rPr>
                        <a:t>PSO3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511929"/>
                  </a:ext>
                </a:extLst>
              </a:tr>
              <a:tr h="567110">
                <a:tc>
                  <a:txBody>
                    <a:bodyPr/>
                    <a:lstStyle/>
                    <a:p>
                      <a:pPr marL="0" marR="0" algn="ctr">
                        <a:lnSpc>
                          <a:spcPct val="115000"/>
                        </a:lnSpc>
                        <a:spcBef>
                          <a:spcPts val="0"/>
                        </a:spcBef>
                        <a:spcAft>
                          <a:spcPts val="0"/>
                        </a:spcAft>
                      </a:pPr>
                      <a:r>
                        <a:rPr lang="en-US" sz="2000" dirty="0">
                          <a:effectLst/>
                        </a:rPr>
                        <a:t>CO1</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1</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795667"/>
                  </a:ext>
                </a:extLst>
              </a:tr>
              <a:tr h="629686">
                <a:tc>
                  <a:txBody>
                    <a:bodyPr/>
                    <a:lstStyle/>
                    <a:p>
                      <a:pPr marL="0" marR="0" algn="ctr">
                        <a:lnSpc>
                          <a:spcPct val="115000"/>
                        </a:lnSpc>
                        <a:spcBef>
                          <a:spcPts val="0"/>
                        </a:spcBef>
                        <a:spcAft>
                          <a:spcPts val="0"/>
                        </a:spcAft>
                      </a:pPr>
                      <a:r>
                        <a:rPr lang="en-US" sz="2000">
                          <a:effectLst/>
                        </a:rPr>
                        <a:t>CO2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dirty="0">
                          <a:effectLst/>
                        </a:rPr>
                        <a:t>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effectLst/>
                        </a:rPr>
                        <a:t>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effectLst/>
                        </a:rPr>
                        <a:t>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effectLst/>
                        </a:rPr>
                        <a:t>1</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951125"/>
                  </a:ext>
                </a:extLst>
              </a:tr>
              <a:tr h="817413">
                <a:tc>
                  <a:txBody>
                    <a:bodyPr/>
                    <a:lstStyle/>
                    <a:p>
                      <a:pPr marL="0" marR="0" algn="ctr">
                        <a:lnSpc>
                          <a:spcPct val="115000"/>
                        </a:lnSpc>
                        <a:spcBef>
                          <a:spcPts val="0"/>
                        </a:spcBef>
                        <a:spcAft>
                          <a:spcPts val="0"/>
                        </a:spcAft>
                      </a:pPr>
                      <a:r>
                        <a:rPr lang="en-US" sz="2000">
                          <a:effectLst/>
                        </a:rPr>
                        <a:t>CO3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dirty="0">
                          <a:effectLst/>
                        </a:rPr>
                        <a:t>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dirty="0">
                          <a:effectLst/>
                        </a:rPr>
                        <a:t>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dirty="0">
                          <a:effectLst/>
                        </a:rPr>
                        <a:t>1</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dirty="0">
                          <a:effectLst/>
                        </a:rPr>
                        <a:t>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1</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048510"/>
                  </a:ext>
                </a:extLst>
              </a:tr>
              <a:tr h="404554">
                <a:tc>
                  <a:txBody>
                    <a:bodyPr/>
                    <a:lstStyle/>
                    <a:p>
                      <a:pPr marL="0" marR="0" algn="ctr">
                        <a:lnSpc>
                          <a:spcPct val="115000"/>
                        </a:lnSpc>
                        <a:spcBef>
                          <a:spcPts val="0"/>
                        </a:spcBef>
                        <a:spcAft>
                          <a:spcPts val="0"/>
                        </a:spcAft>
                      </a:pPr>
                      <a:r>
                        <a:rPr lang="en-US" sz="2000">
                          <a:effectLst/>
                        </a:rPr>
                        <a:t>CO4</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1</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dirty="0">
                          <a:effectLst/>
                        </a:rPr>
                        <a:t>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2745025"/>
                  </a:ext>
                </a:extLst>
              </a:tr>
              <a:tr h="404554">
                <a:tc>
                  <a:txBody>
                    <a:bodyPr/>
                    <a:lstStyle/>
                    <a:p>
                      <a:pPr marL="0" marR="0" algn="ctr">
                        <a:lnSpc>
                          <a:spcPct val="115000"/>
                        </a:lnSpc>
                        <a:spcBef>
                          <a:spcPts val="0"/>
                        </a:spcBef>
                        <a:spcAft>
                          <a:spcPts val="0"/>
                        </a:spcAft>
                      </a:pPr>
                      <a:r>
                        <a:rPr lang="en-US" sz="2000">
                          <a:effectLst/>
                        </a:rPr>
                        <a:t>CO5</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1</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1</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 marR="0" indent="-3175"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270" algn="ctr">
                        <a:lnSpc>
                          <a:spcPct val="115000"/>
                        </a:lnSpc>
                        <a:spcBef>
                          <a:spcPts val="0"/>
                        </a:spcBef>
                        <a:spcAft>
                          <a:spcPts val="0"/>
                        </a:spcAft>
                      </a:pPr>
                      <a:r>
                        <a:rPr lang="en-US" sz="2000" dirty="0">
                          <a:effectLst/>
                        </a:rPr>
                        <a:t>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5841295"/>
                  </a:ext>
                </a:extLst>
              </a:tr>
            </a:tbl>
          </a:graphicData>
        </a:graphic>
      </p:graphicFrame>
      <p:sp>
        <p:nvSpPr>
          <p:cNvPr id="5" name="Footer Placeholder 4"/>
          <p:cNvSpPr>
            <a:spLocks noGrp="1"/>
          </p:cNvSpPr>
          <p:nvPr>
            <p:ph type="ftr" sz="quarter" idx="11"/>
          </p:nvPr>
        </p:nvSpPr>
        <p:spPr/>
        <p:txBody>
          <a:bodyPr/>
          <a:lstStyle/>
          <a:p>
            <a:r>
              <a:rPr lang="en-US"/>
              <a:t>Dr.Carmel Mary Belinda M J /CSE                                                            </a:t>
            </a:r>
          </a:p>
        </p:txBody>
      </p:sp>
      <p:pic>
        <p:nvPicPr>
          <p:cNvPr id="7" name="Picture 6">
            <a:extLst>
              <a:ext uri="{FF2B5EF4-FFF2-40B4-BE49-F238E27FC236}">
                <a16:creationId xmlns:a16="http://schemas.microsoft.com/office/drawing/2014/main" id="{EE50CBA6-AD1A-0046-9095-ABF8F70D7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78E7F6E5-3700-7248-AC1A-2F894285F225}"/>
              </a:ext>
            </a:extLst>
          </p:cNvPr>
          <p:cNvSpPr>
            <a:spLocks noGrp="1"/>
          </p:cNvSpPr>
          <p:nvPr>
            <p:ph type="sldNum" sz="quarter" idx="12"/>
          </p:nvPr>
        </p:nvSpPr>
        <p:spPr/>
        <p:txBody>
          <a:bodyPr/>
          <a:lstStyle/>
          <a:p>
            <a:fld id="{FD58DAB5-CB49-440C-99FC-CF944ACFAA61}" type="slidenum">
              <a:rPr lang="en-US" smtClean="0"/>
              <a:pPr/>
              <a:t>3</a:t>
            </a:fld>
            <a:endParaRPr lang="en-US"/>
          </a:p>
        </p:txBody>
      </p:sp>
    </p:spTree>
    <p:extLst>
      <p:ext uri="{BB962C8B-B14F-4D97-AF65-F5344CB8AC3E}">
        <p14:creationId xmlns:p14="http://schemas.microsoft.com/office/powerpoint/2010/main" val="3882049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Difference between </a:t>
            </a:r>
            <a:br>
              <a:rPr lang="en-US" sz="3200" dirty="0"/>
            </a:br>
            <a:r>
              <a:rPr lang="en-US" sz="3200" dirty="0"/>
              <a:t>Operational Database</a:t>
            </a:r>
            <a:br>
              <a:rPr lang="en-US" sz="3200" dirty="0"/>
            </a:br>
            <a:r>
              <a:rPr lang="en-US" sz="3200" dirty="0"/>
              <a:t> and Data Warehouse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12985694"/>
              </p:ext>
            </p:extLst>
          </p:nvPr>
        </p:nvGraphicFramePr>
        <p:xfrm>
          <a:off x="304800" y="1600199"/>
          <a:ext cx="8382000" cy="4767497"/>
        </p:xfrm>
        <a:graphic>
          <a:graphicData uri="http://schemas.openxmlformats.org/drawingml/2006/table">
            <a:tbl>
              <a:tblPr firstRow="1" firstCol="1" bandRow="1">
                <a:tableStyleId>{5C22544A-7EE6-4342-B048-85BDC9FD1C3A}</a:tableStyleId>
              </a:tblPr>
              <a:tblGrid>
                <a:gridCol w="4349151">
                  <a:extLst>
                    <a:ext uri="{9D8B030D-6E8A-4147-A177-3AD203B41FA5}">
                      <a16:colId xmlns:a16="http://schemas.microsoft.com/office/drawing/2014/main" val="1969712921"/>
                    </a:ext>
                  </a:extLst>
                </a:gridCol>
                <a:gridCol w="4032849">
                  <a:extLst>
                    <a:ext uri="{9D8B030D-6E8A-4147-A177-3AD203B41FA5}">
                      <a16:colId xmlns:a16="http://schemas.microsoft.com/office/drawing/2014/main" val="1809239901"/>
                    </a:ext>
                  </a:extLst>
                </a:gridCol>
              </a:tblGrid>
              <a:tr h="394601">
                <a:tc>
                  <a:txBody>
                    <a:bodyPr/>
                    <a:lstStyle/>
                    <a:p>
                      <a:pPr marL="0" marR="0">
                        <a:spcBef>
                          <a:spcPts val="0"/>
                        </a:spcBef>
                        <a:spcAft>
                          <a:spcPts val="0"/>
                        </a:spcAft>
                      </a:pPr>
                      <a:r>
                        <a:rPr lang="en-US" sz="1800" kern="0" dirty="0">
                          <a:effectLst/>
                        </a:rPr>
                        <a:t>Operational Database</a:t>
                      </a:r>
                      <a:endParaRPr lang="en-US" sz="1800" kern="50" dirty="0">
                        <a:effectLst/>
                        <a:latin typeface="Times New Roman" panose="02020603050405020304" pitchFamily="18" charset="0"/>
                        <a:ea typeface="Arial Unicode MS" panose="020B0604020202020204" pitchFamily="34" charset="-128"/>
                      </a:endParaRPr>
                    </a:p>
                  </a:txBody>
                  <a:tcPr marL="53456" marR="53456" marT="53456" marB="53456"/>
                </a:tc>
                <a:tc>
                  <a:txBody>
                    <a:bodyPr/>
                    <a:lstStyle/>
                    <a:p>
                      <a:pPr marL="0" marR="0">
                        <a:spcBef>
                          <a:spcPts val="0"/>
                        </a:spcBef>
                        <a:spcAft>
                          <a:spcPts val="0"/>
                        </a:spcAft>
                      </a:pPr>
                      <a:r>
                        <a:rPr lang="en-US" sz="1800" kern="0" dirty="0">
                          <a:effectLst/>
                        </a:rPr>
                        <a:t>Data Warehouse</a:t>
                      </a:r>
                      <a:endParaRPr lang="en-US" sz="1800" kern="50" dirty="0">
                        <a:effectLst/>
                        <a:latin typeface="Times New Roman" panose="02020603050405020304" pitchFamily="18" charset="0"/>
                        <a:ea typeface="Arial Unicode MS" panose="020B0604020202020204" pitchFamily="34" charset="-128"/>
                      </a:endParaRPr>
                    </a:p>
                  </a:txBody>
                  <a:tcPr marL="53456" marR="53456" marT="53456" marB="53456"/>
                </a:tc>
                <a:extLst>
                  <a:ext uri="{0D108BD9-81ED-4DB2-BD59-A6C34878D82A}">
                    <a16:rowId xmlns:a16="http://schemas.microsoft.com/office/drawing/2014/main" val="2954745739"/>
                  </a:ext>
                </a:extLst>
              </a:tr>
              <a:tr h="1113788">
                <a:tc>
                  <a:txBody>
                    <a:bodyPr/>
                    <a:lstStyle/>
                    <a:p>
                      <a:pPr marL="190500" marR="0">
                        <a:spcBef>
                          <a:spcPts val="0"/>
                        </a:spcBef>
                        <a:spcAft>
                          <a:spcPts val="0"/>
                        </a:spcAft>
                      </a:pPr>
                      <a:r>
                        <a:rPr lang="en-US" sz="1800" kern="0" dirty="0">
                          <a:effectLst/>
                        </a:rPr>
                        <a:t>Operational systems are designed to support high-volume transaction processing.</a:t>
                      </a:r>
                      <a:endParaRPr lang="en-US" sz="1800" kern="50" dirty="0">
                        <a:effectLst/>
                        <a:latin typeface="Times New Roman" panose="02020603050405020304" pitchFamily="18" charset="0"/>
                        <a:ea typeface="Arial Unicode MS" panose="020B0604020202020204" pitchFamily="34" charset="-128"/>
                      </a:endParaRPr>
                    </a:p>
                  </a:txBody>
                  <a:tcPr marL="35638" marR="35638" marT="35638" marB="35638"/>
                </a:tc>
                <a:tc>
                  <a:txBody>
                    <a:bodyPr/>
                    <a:lstStyle/>
                    <a:p>
                      <a:pPr marL="190500" marR="0">
                        <a:spcBef>
                          <a:spcPts val="0"/>
                        </a:spcBef>
                        <a:spcAft>
                          <a:spcPts val="0"/>
                        </a:spcAft>
                      </a:pPr>
                      <a:r>
                        <a:rPr lang="en-US" sz="1800" kern="0" dirty="0">
                          <a:effectLst/>
                        </a:rPr>
                        <a:t>Data warehousing systems are typically designed to support high-volume analytical processing (i.e., OLAP).</a:t>
                      </a:r>
                      <a:endParaRPr lang="en-US" sz="1800" kern="50" dirty="0">
                        <a:effectLst/>
                        <a:latin typeface="Times New Roman" panose="02020603050405020304" pitchFamily="18" charset="0"/>
                        <a:ea typeface="Arial Unicode MS" panose="020B0604020202020204" pitchFamily="34" charset="-128"/>
                      </a:endParaRPr>
                    </a:p>
                  </a:txBody>
                  <a:tcPr marL="35638" marR="35638" marT="35638" marB="35638"/>
                </a:tc>
                <a:extLst>
                  <a:ext uri="{0D108BD9-81ED-4DB2-BD59-A6C34878D82A}">
                    <a16:rowId xmlns:a16="http://schemas.microsoft.com/office/drawing/2014/main" val="612807707"/>
                  </a:ext>
                </a:extLst>
              </a:tr>
              <a:tr h="850720">
                <a:tc>
                  <a:txBody>
                    <a:bodyPr/>
                    <a:lstStyle/>
                    <a:p>
                      <a:pPr marL="190500" marR="0">
                        <a:spcBef>
                          <a:spcPts val="0"/>
                        </a:spcBef>
                        <a:spcAft>
                          <a:spcPts val="0"/>
                        </a:spcAft>
                      </a:pPr>
                      <a:r>
                        <a:rPr lang="en-US" sz="1800" kern="0">
                          <a:effectLst/>
                        </a:rPr>
                        <a:t>Operational systems are usually concerned with current data.</a:t>
                      </a:r>
                      <a:endParaRPr lang="en-US" sz="1800" kern="50">
                        <a:effectLst/>
                        <a:latin typeface="Times New Roman" panose="02020603050405020304" pitchFamily="18" charset="0"/>
                        <a:ea typeface="Arial Unicode MS" panose="020B0604020202020204" pitchFamily="34" charset="-128"/>
                      </a:endParaRPr>
                    </a:p>
                  </a:txBody>
                  <a:tcPr marL="35638" marR="35638" marT="35638" marB="35638"/>
                </a:tc>
                <a:tc>
                  <a:txBody>
                    <a:bodyPr/>
                    <a:lstStyle/>
                    <a:p>
                      <a:pPr marL="190500" marR="0">
                        <a:spcBef>
                          <a:spcPts val="0"/>
                        </a:spcBef>
                        <a:spcAft>
                          <a:spcPts val="0"/>
                        </a:spcAft>
                      </a:pPr>
                      <a:r>
                        <a:rPr lang="en-US" sz="1800" kern="0" dirty="0">
                          <a:effectLst/>
                        </a:rPr>
                        <a:t>Data warehousing systems are usually concerned with historical data.</a:t>
                      </a:r>
                      <a:endParaRPr lang="en-US" sz="1800" kern="50" dirty="0">
                        <a:effectLst/>
                        <a:latin typeface="Times New Roman" panose="02020603050405020304" pitchFamily="18" charset="0"/>
                        <a:ea typeface="Arial Unicode MS" panose="020B0604020202020204" pitchFamily="34" charset="-128"/>
                      </a:endParaRPr>
                    </a:p>
                  </a:txBody>
                  <a:tcPr marL="35638" marR="35638" marT="35638" marB="35638"/>
                </a:tc>
                <a:extLst>
                  <a:ext uri="{0D108BD9-81ED-4DB2-BD59-A6C34878D82A}">
                    <a16:rowId xmlns:a16="http://schemas.microsoft.com/office/drawing/2014/main" val="3894166027"/>
                  </a:ext>
                </a:extLst>
              </a:tr>
              <a:tr h="850720">
                <a:tc>
                  <a:txBody>
                    <a:bodyPr/>
                    <a:lstStyle/>
                    <a:p>
                      <a:pPr marL="190500" marR="0">
                        <a:spcBef>
                          <a:spcPts val="0"/>
                        </a:spcBef>
                        <a:spcAft>
                          <a:spcPts val="0"/>
                        </a:spcAft>
                      </a:pPr>
                      <a:r>
                        <a:rPr lang="en-US" sz="1800" kern="0">
                          <a:effectLst/>
                        </a:rPr>
                        <a:t>Data within operational systems are mainly updated regularly according to need.</a:t>
                      </a:r>
                      <a:endParaRPr lang="en-US" sz="1800" kern="50">
                        <a:effectLst/>
                        <a:latin typeface="Times New Roman" panose="02020603050405020304" pitchFamily="18" charset="0"/>
                        <a:ea typeface="Arial Unicode MS" panose="020B0604020202020204" pitchFamily="34" charset="-128"/>
                      </a:endParaRPr>
                    </a:p>
                  </a:txBody>
                  <a:tcPr marL="35638" marR="35638" marT="35638" marB="35638"/>
                </a:tc>
                <a:tc>
                  <a:txBody>
                    <a:bodyPr/>
                    <a:lstStyle/>
                    <a:p>
                      <a:pPr marL="190500" marR="0">
                        <a:spcBef>
                          <a:spcPts val="0"/>
                        </a:spcBef>
                        <a:spcAft>
                          <a:spcPts val="0"/>
                        </a:spcAft>
                      </a:pPr>
                      <a:r>
                        <a:rPr lang="en-US" sz="1800" kern="0" dirty="0">
                          <a:effectLst/>
                        </a:rPr>
                        <a:t>Non-volatile, new data may be added regularly. Once Added rarely changed.</a:t>
                      </a:r>
                      <a:endParaRPr lang="en-US" sz="1800" kern="50" dirty="0">
                        <a:effectLst/>
                        <a:latin typeface="Times New Roman" panose="02020603050405020304" pitchFamily="18" charset="0"/>
                        <a:ea typeface="Arial Unicode MS" panose="020B0604020202020204" pitchFamily="34" charset="-128"/>
                      </a:endParaRPr>
                    </a:p>
                  </a:txBody>
                  <a:tcPr marL="35638" marR="35638" marT="35638" marB="35638"/>
                </a:tc>
                <a:extLst>
                  <a:ext uri="{0D108BD9-81ED-4DB2-BD59-A6C34878D82A}">
                    <a16:rowId xmlns:a16="http://schemas.microsoft.com/office/drawing/2014/main" val="3048236052"/>
                  </a:ext>
                </a:extLst>
              </a:tr>
              <a:tr h="850720">
                <a:tc>
                  <a:txBody>
                    <a:bodyPr/>
                    <a:lstStyle/>
                    <a:p>
                      <a:pPr marL="190500" marR="0">
                        <a:spcBef>
                          <a:spcPts val="0"/>
                        </a:spcBef>
                        <a:spcAft>
                          <a:spcPts val="0"/>
                        </a:spcAft>
                      </a:pPr>
                      <a:r>
                        <a:rPr lang="en-US" sz="1800" kern="0">
                          <a:effectLst/>
                        </a:rPr>
                        <a:t>It is designed for real-time business dealing and processes.</a:t>
                      </a:r>
                      <a:endParaRPr lang="en-US" sz="1800" kern="50">
                        <a:effectLst/>
                        <a:latin typeface="Times New Roman" panose="02020603050405020304" pitchFamily="18" charset="0"/>
                        <a:ea typeface="Arial Unicode MS" panose="020B0604020202020204" pitchFamily="34" charset="-128"/>
                      </a:endParaRPr>
                    </a:p>
                  </a:txBody>
                  <a:tcPr marL="35638" marR="35638" marT="35638" marB="35638"/>
                </a:tc>
                <a:tc>
                  <a:txBody>
                    <a:bodyPr/>
                    <a:lstStyle/>
                    <a:p>
                      <a:pPr marL="190500" marR="0">
                        <a:spcBef>
                          <a:spcPts val="0"/>
                        </a:spcBef>
                        <a:spcAft>
                          <a:spcPts val="0"/>
                        </a:spcAft>
                      </a:pPr>
                      <a:r>
                        <a:rPr lang="en-US" sz="1800" kern="0" dirty="0">
                          <a:effectLst/>
                        </a:rPr>
                        <a:t>It is designed for analysis of business measures by subject area, categories, and attributes.</a:t>
                      </a:r>
                      <a:endParaRPr lang="en-US" sz="1800" kern="50" dirty="0">
                        <a:effectLst/>
                        <a:latin typeface="Times New Roman" panose="02020603050405020304" pitchFamily="18" charset="0"/>
                        <a:ea typeface="Arial Unicode MS" panose="020B0604020202020204" pitchFamily="34" charset="-128"/>
                      </a:endParaRPr>
                    </a:p>
                  </a:txBody>
                  <a:tcPr marL="35638" marR="35638" marT="35638" marB="35638"/>
                </a:tc>
                <a:extLst>
                  <a:ext uri="{0D108BD9-81ED-4DB2-BD59-A6C34878D82A}">
                    <a16:rowId xmlns:a16="http://schemas.microsoft.com/office/drawing/2014/main" val="3698951389"/>
                  </a:ext>
                </a:extLst>
              </a:tr>
              <a:tr h="587652">
                <a:tc>
                  <a:txBody>
                    <a:bodyPr/>
                    <a:lstStyle/>
                    <a:p>
                      <a:pPr marL="190500" marR="0">
                        <a:spcBef>
                          <a:spcPts val="0"/>
                        </a:spcBef>
                        <a:spcAft>
                          <a:spcPts val="0"/>
                        </a:spcAft>
                      </a:pPr>
                      <a:r>
                        <a:rPr lang="en-US" sz="1800" kern="0" dirty="0">
                          <a:effectLst/>
                        </a:rPr>
                        <a:t>Operational systems are widely process-oriented.</a:t>
                      </a:r>
                      <a:endParaRPr lang="en-US" sz="1800" kern="50" dirty="0">
                        <a:effectLst/>
                        <a:latin typeface="Times New Roman" panose="02020603050405020304" pitchFamily="18" charset="0"/>
                        <a:ea typeface="Arial Unicode MS" panose="020B0604020202020204" pitchFamily="34" charset="-128"/>
                      </a:endParaRPr>
                    </a:p>
                  </a:txBody>
                  <a:tcPr marL="35638" marR="35638" marT="35638" marB="35638"/>
                </a:tc>
                <a:tc>
                  <a:txBody>
                    <a:bodyPr/>
                    <a:lstStyle/>
                    <a:p>
                      <a:pPr marL="190500" marR="0">
                        <a:spcBef>
                          <a:spcPts val="0"/>
                        </a:spcBef>
                        <a:spcAft>
                          <a:spcPts val="0"/>
                        </a:spcAft>
                      </a:pPr>
                      <a:r>
                        <a:rPr lang="en-US" sz="1800" kern="0" dirty="0">
                          <a:effectLst/>
                        </a:rPr>
                        <a:t>Data warehousing systems are widely subject-oriented</a:t>
                      </a:r>
                      <a:endParaRPr lang="en-US" sz="1800" kern="50" dirty="0">
                        <a:effectLst/>
                        <a:latin typeface="Times New Roman" panose="02020603050405020304" pitchFamily="18" charset="0"/>
                        <a:ea typeface="Arial Unicode MS" panose="020B0604020202020204" pitchFamily="34" charset="-128"/>
                      </a:endParaRPr>
                    </a:p>
                  </a:txBody>
                  <a:tcPr marL="35638" marR="35638" marT="35638" marB="35638"/>
                </a:tc>
                <a:extLst>
                  <a:ext uri="{0D108BD9-81ED-4DB2-BD59-A6C34878D82A}">
                    <a16:rowId xmlns:a16="http://schemas.microsoft.com/office/drawing/2014/main" val="3305187120"/>
                  </a:ext>
                </a:extLst>
              </a:tr>
            </a:tbl>
          </a:graphicData>
        </a:graphic>
      </p:graphicFrame>
      <p:sp>
        <p:nvSpPr>
          <p:cNvPr id="7" name="Footer Placeholder 6"/>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09E8AD30-F03F-3842-B7B2-04EE470B7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20A520EC-5399-8241-89B4-D71A6243C1A6}"/>
              </a:ext>
            </a:extLst>
          </p:cNvPr>
          <p:cNvSpPr>
            <a:spLocks noGrp="1"/>
          </p:cNvSpPr>
          <p:nvPr>
            <p:ph type="sldNum" sz="quarter" idx="12"/>
          </p:nvPr>
        </p:nvSpPr>
        <p:spPr/>
        <p:txBody>
          <a:bodyPr/>
          <a:lstStyle/>
          <a:p>
            <a:fld id="{FD58DAB5-CB49-440C-99FC-CF944ACFAA61}" type="slidenum">
              <a:rPr lang="en-US" smtClean="0"/>
              <a:pPr/>
              <a:t>30</a:t>
            </a:fld>
            <a:endParaRPr lang="en-US"/>
          </a:p>
        </p:txBody>
      </p:sp>
    </p:spTree>
    <p:extLst>
      <p:ext uri="{BB962C8B-B14F-4D97-AF65-F5344CB8AC3E}">
        <p14:creationId xmlns:p14="http://schemas.microsoft.com/office/powerpoint/2010/main" val="15113428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Difference between </a:t>
            </a:r>
            <a:br>
              <a:rPr lang="en-US" sz="3200" dirty="0"/>
            </a:br>
            <a:r>
              <a:rPr lang="en-US" sz="3200" dirty="0"/>
              <a:t>Operational Database </a:t>
            </a:r>
            <a:br>
              <a:rPr lang="en-US" sz="3200" dirty="0"/>
            </a:br>
            <a:r>
              <a:rPr lang="en-US" sz="3200" dirty="0"/>
              <a:t>and Data Warehouse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70062507"/>
              </p:ext>
            </p:extLst>
          </p:nvPr>
        </p:nvGraphicFramePr>
        <p:xfrm>
          <a:off x="838200" y="2125821"/>
          <a:ext cx="7134225" cy="3337792"/>
        </p:xfrm>
        <a:graphic>
          <a:graphicData uri="http://schemas.openxmlformats.org/drawingml/2006/table">
            <a:tbl>
              <a:tblPr firstRow="1" firstCol="1" bandRow="1">
                <a:tableStyleId>{5C22544A-7EE6-4342-B048-85BDC9FD1C3A}</a:tableStyleId>
              </a:tblPr>
              <a:tblGrid>
                <a:gridCol w="3357282">
                  <a:extLst>
                    <a:ext uri="{9D8B030D-6E8A-4147-A177-3AD203B41FA5}">
                      <a16:colId xmlns:a16="http://schemas.microsoft.com/office/drawing/2014/main" val="2025563541"/>
                    </a:ext>
                  </a:extLst>
                </a:gridCol>
                <a:gridCol w="3776943">
                  <a:extLst>
                    <a:ext uri="{9D8B030D-6E8A-4147-A177-3AD203B41FA5}">
                      <a16:colId xmlns:a16="http://schemas.microsoft.com/office/drawing/2014/main" val="3199275428"/>
                    </a:ext>
                  </a:extLst>
                </a:gridCol>
              </a:tblGrid>
              <a:tr h="0">
                <a:tc>
                  <a:txBody>
                    <a:bodyPr/>
                    <a:lstStyle/>
                    <a:p>
                      <a:pPr marL="0" marR="0">
                        <a:spcBef>
                          <a:spcPts val="0"/>
                        </a:spcBef>
                        <a:spcAft>
                          <a:spcPts val="0"/>
                        </a:spcAft>
                      </a:pPr>
                      <a:r>
                        <a:rPr lang="en-US" sz="2000" kern="0" dirty="0">
                          <a:effectLst/>
                        </a:rPr>
                        <a:t>Operational Database</a:t>
                      </a:r>
                      <a:endParaRPr lang="en-US" sz="2000" kern="50" dirty="0">
                        <a:effectLst/>
                        <a:latin typeface="Times New Roman" panose="02020603050405020304" pitchFamily="18" charset="0"/>
                        <a:ea typeface="Arial Unicode MS" panose="020B0604020202020204" pitchFamily="34" charset="-128"/>
                      </a:endParaRPr>
                    </a:p>
                  </a:txBody>
                  <a:tcPr marL="53456" marR="53456" marT="53456" marB="53456"/>
                </a:tc>
                <a:tc>
                  <a:txBody>
                    <a:bodyPr/>
                    <a:lstStyle/>
                    <a:p>
                      <a:pPr marL="0" marR="0">
                        <a:spcBef>
                          <a:spcPts val="0"/>
                        </a:spcBef>
                        <a:spcAft>
                          <a:spcPts val="0"/>
                        </a:spcAft>
                      </a:pPr>
                      <a:r>
                        <a:rPr lang="en-US" sz="2000" kern="0" dirty="0">
                          <a:effectLst/>
                        </a:rPr>
                        <a:t>Data Warehouse</a:t>
                      </a:r>
                      <a:endParaRPr lang="en-US" sz="2000" kern="50" dirty="0">
                        <a:effectLst/>
                        <a:latin typeface="Times New Roman" panose="02020603050405020304" pitchFamily="18" charset="0"/>
                        <a:ea typeface="Arial Unicode MS" panose="020B0604020202020204" pitchFamily="34" charset="-128"/>
                      </a:endParaRPr>
                    </a:p>
                  </a:txBody>
                  <a:tcPr marL="53456" marR="53456" marT="53456" marB="53456"/>
                </a:tc>
                <a:extLst>
                  <a:ext uri="{0D108BD9-81ED-4DB2-BD59-A6C34878D82A}">
                    <a16:rowId xmlns:a16="http://schemas.microsoft.com/office/drawing/2014/main" val="3429640187"/>
                  </a:ext>
                </a:extLst>
              </a:tr>
              <a:tr h="0">
                <a:tc>
                  <a:txBody>
                    <a:bodyPr/>
                    <a:lstStyle/>
                    <a:p>
                      <a:pPr marL="190500" marR="0">
                        <a:spcBef>
                          <a:spcPts val="0"/>
                        </a:spcBef>
                        <a:spcAft>
                          <a:spcPts val="0"/>
                        </a:spcAft>
                      </a:pPr>
                      <a:r>
                        <a:rPr lang="en-US" sz="1800" kern="0" dirty="0">
                          <a:effectLst/>
                        </a:rPr>
                        <a:t>Operational systems are usually optimized to perform fast inserts and updates of associatively small volumes of data.</a:t>
                      </a:r>
                      <a:endParaRPr lang="en-US" sz="1200" kern="50" dirty="0">
                        <a:effectLst/>
                        <a:latin typeface="Times New Roman" panose="02020603050405020304" pitchFamily="18" charset="0"/>
                        <a:ea typeface="Arial Unicode MS" panose="020B0604020202020204" pitchFamily="34" charset="-128"/>
                      </a:endParaRPr>
                    </a:p>
                  </a:txBody>
                  <a:tcPr marL="76200" marR="76200" marT="76200" marB="76200"/>
                </a:tc>
                <a:tc>
                  <a:txBody>
                    <a:bodyPr/>
                    <a:lstStyle/>
                    <a:p>
                      <a:pPr marL="190500" marR="0">
                        <a:spcBef>
                          <a:spcPts val="0"/>
                        </a:spcBef>
                        <a:spcAft>
                          <a:spcPts val="0"/>
                        </a:spcAft>
                      </a:pPr>
                      <a:r>
                        <a:rPr lang="en-US" sz="1800" kern="0" dirty="0">
                          <a:effectLst/>
                        </a:rPr>
                        <a:t>Data warehousing systems are usually optimized to perform fast retrievals of relatively high volumes of data.</a:t>
                      </a:r>
                      <a:endParaRPr lang="en-US" sz="1200" kern="50" dirty="0">
                        <a:effectLst/>
                        <a:latin typeface="Times New Roman" panose="02020603050405020304" pitchFamily="18" charset="0"/>
                        <a:ea typeface="Arial Unicode MS" panose="020B0604020202020204" pitchFamily="34" charset="-128"/>
                      </a:endParaRPr>
                    </a:p>
                  </a:txBody>
                  <a:tcPr marL="76200" marR="76200" marT="76200" marB="76200"/>
                </a:tc>
                <a:extLst>
                  <a:ext uri="{0D108BD9-81ED-4DB2-BD59-A6C34878D82A}">
                    <a16:rowId xmlns:a16="http://schemas.microsoft.com/office/drawing/2014/main" val="2887938975"/>
                  </a:ext>
                </a:extLst>
              </a:tr>
              <a:tr h="0">
                <a:tc>
                  <a:txBody>
                    <a:bodyPr/>
                    <a:lstStyle/>
                    <a:p>
                      <a:pPr marL="190500" marR="0">
                        <a:spcBef>
                          <a:spcPts val="0"/>
                        </a:spcBef>
                        <a:spcAft>
                          <a:spcPts val="0"/>
                        </a:spcAft>
                      </a:pPr>
                      <a:r>
                        <a:rPr lang="en-US" sz="1800" kern="0">
                          <a:effectLst/>
                        </a:rPr>
                        <a:t>Less Number of data accessed.</a:t>
                      </a:r>
                      <a:endParaRPr lang="en-US" sz="1200" kern="50">
                        <a:effectLst/>
                        <a:latin typeface="Times New Roman" panose="02020603050405020304" pitchFamily="18" charset="0"/>
                        <a:ea typeface="Arial Unicode MS" panose="020B0604020202020204" pitchFamily="34" charset="-128"/>
                      </a:endParaRPr>
                    </a:p>
                  </a:txBody>
                  <a:tcPr marL="76200" marR="76200" marT="76200" marB="76200"/>
                </a:tc>
                <a:tc>
                  <a:txBody>
                    <a:bodyPr/>
                    <a:lstStyle/>
                    <a:p>
                      <a:pPr marL="190500" marR="0">
                        <a:spcBef>
                          <a:spcPts val="0"/>
                        </a:spcBef>
                        <a:spcAft>
                          <a:spcPts val="0"/>
                        </a:spcAft>
                      </a:pPr>
                      <a:r>
                        <a:rPr lang="en-US" sz="1800" kern="0" dirty="0">
                          <a:effectLst/>
                        </a:rPr>
                        <a:t>Large Number of data accessed.</a:t>
                      </a:r>
                      <a:endParaRPr lang="en-US" sz="1200" kern="50" dirty="0">
                        <a:effectLst/>
                        <a:latin typeface="Times New Roman" panose="02020603050405020304" pitchFamily="18" charset="0"/>
                        <a:ea typeface="Arial Unicode MS" panose="020B0604020202020204" pitchFamily="34" charset="-128"/>
                      </a:endParaRPr>
                    </a:p>
                  </a:txBody>
                  <a:tcPr marL="76200" marR="76200" marT="76200" marB="76200"/>
                </a:tc>
                <a:extLst>
                  <a:ext uri="{0D108BD9-81ED-4DB2-BD59-A6C34878D82A}">
                    <a16:rowId xmlns:a16="http://schemas.microsoft.com/office/drawing/2014/main" val="1138089375"/>
                  </a:ext>
                </a:extLst>
              </a:tr>
              <a:tr h="0">
                <a:tc>
                  <a:txBody>
                    <a:bodyPr/>
                    <a:lstStyle/>
                    <a:p>
                      <a:pPr marL="190500" marR="0">
                        <a:spcBef>
                          <a:spcPts val="0"/>
                        </a:spcBef>
                        <a:spcAft>
                          <a:spcPts val="0"/>
                        </a:spcAft>
                      </a:pPr>
                      <a:r>
                        <a:rPr lang="en-US" sz="1800" kern="0">
                          <a:effectLst/>
                        </a:rPr>
                        <a:t>Relational databases are created for on-line transactional Processing (OLTP)</a:t>
                      </a:r>
                      <a:endParaRPr lang="en-US" sz="1200" kern="50">
                        <a:effectLst/>
                        <a:latin typeface="Times New Roman" panose="02020603050405020304" pitchFamily="18" charset="0"/>
                        <a:ea typeface="Arial Unicode MS" panose="020B0604020202020204" pitchFamily="34" charset="-128"/>
                      </a:endParaRPr>
                    </a:p>
                  </a:txBody>
                  <a:tcPr marL="76200" marR="76200" marT="76200" marB="76200"/>
                </a:tc>
                <a:tc>
                  <a:txBody>
                    <a:bodyPr/>
                    <a:lstStyle/>
                    <a:p>
                      <a:pPr marL="190500" marR="0">
                        <a:spcBef>
                          <a:spcPts val="0"/>
                        </a:spcBef>
                        <a:spcAft>
                          <a:spcPts val="0"/>
                        </a:spcAft>
                      </a:pPr>
                      <a:r>
                        <a:rPr lang="en-US" sz="1800" kern="0" dirty="0">
                          <a:effectLst/>
                        </a:rPr>
                        <a:t>Data Warehouse designed for on-line Analytical Processing (OLAP)</a:t>
                      </a:r>
                      <a:endParaRPr lang="en-US" sz="1200" kern="50" dirty="0">
                        <a:effectLst/>
                        <a:latin typeface="Times New Roman" panose="02020603050405020304" pitchFamily="18" charset="0"/>
                        <a:ea typeface="Arial Unicode MS" panose="020B0604020202020204" pitchFamily="34" charset="-128"/>
                      </a:endParaRPr>
                    </a:p>
                  </a:txBody>
                  <a:tcPr marL="76200" marR="76200" marT="76200" marB="76200"/>
                </a:tc>
                <a:extLst>
                  <a:ext uri="{0D108BD9-81ED-4DB2-BD59-A6C34878D82A}">
                    <a16:rowId xmlns:a16="http://schemas.microsoft.com/office/drawing/2014/main" val="2961646129"/>
                  </a:ext>
                </a:extLst>
              </a:tr>
            </a:tbl>
          </a:graphicData>
        </a:graphic>
      </p:graphicFrame>
      <p:sp>
        <p:nvSpPr>
          <p:cNvPr id="6" name="Footer Placeholder 5"/>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E877E947-DEE7-354E-B93C-E847D2C63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18BB1E14-E5B0-DD4B-A459-285329A12071}"/>
              </a:ext>
            </a:extLst>
          </p:cNvPr>
          <p:cNvSpPr>
            <a:spLocks noGrp="1"/>
          </p:cNvSpPr>
          <p:nvPr>
            <p:ph type="sldNum" sz="quarter" idx="12"/>
          </p:nvPr>
        </p:nvSpPr>
        <p:spPr/>
        <p:txBody>
          <a:bodyPr/>
          <a:lstStyle/>
          <a:p>
            <a:fld id="{FD58DAB5-CB49-440C-99FC-CF944ACFAA61}" type="slidenum">
              <a:rPr lang="en-US" smtClean="0"/>
              <a:pPr/>
              <a:t>31</a:t>
            </a:fld>
            <a:endParaRPr lang="en-US"/>
          </a:p>
        </p:txBody>
      </p:sp>
    </p:spTree>
    <p:extLst>
      <p:ext uri="{BB962C8B-B14F-4D97-AF65-F5344CB8AC3E}">
        <p14:creationId xmlns:p14="http://schemas.microsoft.com/office/powerpoint/2010/main" val="2345998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36525"/>
            <a:ext cx="8229600" cy="1143000"/>
          </a:xfrm>
        </p:spPr>
        <p:txBody>
          <a:bodyPr/>
          <a:lstStyle/>
          <a:p>
            <a:r>
              <a:rPr lang="en-US" dirty="0"/>
              <a:t>Other names of Data Warehouse</a:t>
            </a:r>
          </a:p>
        </p:txBody>
      </p:sp>
      <p:sp>
        <p:nvSpPr>
          <p:cNvPr id="4" name="Footer Placeholder 3"/>
          <p:cNvSpPr>
            <a:spLocks noGrp="1"/>
          </p:cNvSpPr>
          <p:nvPr>
            <p:ph type="ftr" sz="quarter" idx="11"/>
          </p:nvPr>
        </p:nvSpPr>
        <p:spPr/>
        <p:txBody>
          <a:bodyPr/>
          <a:lstStyle/>
          <a:p>
            <a:r>
              <a:rPr lang="en-US"/>
              <a:t>Dr.Carmel Mary Belinda M J /CSE                                                            </a:t>
            </a:r>
          </a:p>
        </p:txBody>
      </p:sp>
      <p:pic>
        <p:nvPicPr>
          <p:cNvPr id="2050" name="Picture 2"/>
          <p:cNvPicPr>
            <a:picLocks noGrp="1" noChangeAspect="1" noChangeArrowheads="1"/>
          </p:cNvPicPr>
          <p:nvPr>
            <p:ph idx="1"/>
          </p:nvPr>
        </p:nvPicPr>
        <p:blipFill>
          <a:blip r:embed="rId2"/>
          <a:srcRect/>
          <a:stretch>
            <a:fillRect/>
          </a:stretch>
        </p:blipFill>
        <p:spPr bwMode="auto">
          <a:xfrm>
            <a:off x="1600200" y="1743869"/>
            <a:ext cx="5181600" cy="4238625"/>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C392062B-BA12-7846-8D14-F59943BD0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4E6ECF1D-38C1-0B4B-9D20-C2AF6662F494}"/>
              </a:ext>
            </a:extLst>
          </p:cNvPr>
          <p:cNvSpPr>
            <a:spLocks noGrp="1"/>
          </p:cNvSpPr>
          <p:nvPr>
            <p:ph type="sldNum" sz="quarter" idx="12"/>
          </p:nvPr>
        </p:nvSpPr>
        <p:spPr/>
        <p:txBody>
          <a:bodyPr/>
          <a:lstStyle/>
          <a:p>
            <a:fld id="{FD58DAB5-CB49-440C-99FC-CF944ACFAA61}"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679" y="0"/>
            <a:ext cx="8229600" cy="2286000"/>
          </a:xfrm>
        </p:spPr>
        <p:txBody>
          <a:bodyPr>
            <a:normAutofit/>
          </a:bodyPr>
          <a:lstStyle/>
          <a:p>
            <a:r>
              <a:rPr lang="en-US" b="1" dirty="0">
                <a:latin typeface="Times New Roman" pitchFamily="18" charset="0"/>
                <a:cs typeface="Times New Roman" pitchFamily="18" charset="0"/>
              </a:rPr>
              <a:t>Introduction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to Data Warehousing Types</a:t>
            </a:r>
            <a:r>
              <a:rPr lang="en-US" b="1" dirty="0"/>
              <a:t/>
            </a:r>
            <a:br>
              <a:rPr lang="en-US" b="1" dirty="0"/>
            </a:br>
            <a:endParaRPr lang="en-US" dirty="0"/>
          </a:p>
        </p:txBody>
      </p:sp>
      <p:sp>
        <p:nvSpPr>
          <p:cNvPr id="3" name="Content Placeholder 2"/>
          <p:cNvSpPr>
            <a:spLocks noGrp="1"/>
          </p:cNvSpPr>
          <p:nvPr>
            <p:ph idx="1"/>
          </p:nvPr>
        </p:nvSpPr>
        <p:spPr>
          <a:xfrm>
            <a:off x="457200" y="2286000"/>
            <a:ext cx="8229600" cy="3840163"/>
          </a:xfrm>
        </p:spPr>
        <p:txBody>
          <a:bodyPr/>
          <a:lstStyle/>
          <a:p>
            <a:pPr>
              <a:buNone/>
            </a:pPr>
            <a:r>
              <a:rPr lang="en-US" sz="2400" dirty="0"/>
              <a:t>The three main types of Data Warehouses are:</a:t>
            </a:r>
          </a:p>
          <a:p>
            <a:r>
              <a:rPr lang="en-US" sz="2400" dirty="0"/>
              <a:t>Enterprise Data Warehouse</a:t>
            </a:r>
          </a:p>
          <a:p>
            <a:r>
              <a:rPr lang="en-US" sz="2400" dirty="0"/>
              <a:t>Operational Data Store</a:t>
            </a:r>
          </a:p>
          <a:p>
            <a:r>
              <a:rPr lang="en-US" sz="2400" dirty="0"/>
              <a:t>Data Mart</a:t>
            </a:r>
          </a:p>
          <a:p>
            <a:pPr>
              <a:buNone/>
            </a:pPr>
            <a:endParaRPr lang="en-US" dirty="0"/>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0520DAF4-C32A-D14F-9026-EA4C3E5D0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A3A89FCF-81A3-9542-AA09-A95EDB4C3518}"/>
              </a:ext>
            </a:extLst>
          </p:cNvPr>
          <p:cNvSpPr>
            <a:spLocks noGrp="1"/>
          </p:cNvSpPr>
          <p:nvPr>
            <p:ph type="sldNum" sz="quarter" idx="12"/>
          </p:nvPr>
        </p:nvSpPr>
        <p:spPr/>
        <p:txBody>
          <a:bodyPr/>
          <a:lstStyle/>
          <a:p>
            <a:fld id="{FD58DAB5-CB49-440C-99FC-CF944ACFAA61}" type="slidenum">
              <a:rPr lang="en-US" smtClean="0"/>
              <a:pPr/>
              <a:t>33</a:t>
            </a:fld>
            <a:endParaRPr lang="en-US"/>
          </a:p>
        </p:txBody>
      </p:sp>
      <p:pic>
        <p:nvPicPr>
          <p:cNvPr id="8" name="Picture 2"/>
          <p:cNvPicPr>
            <a:picLocks noChangeAspect="1" noChangeArrowheads="1"/>
          </p:cNvPicPr>
          <p:nvPr/>
        </p:nvPicPr>
        <p:blipFill>
          <a:blip r:embed="rId3"/>
          <a:srcRect/>
          <a:stretch>
            <a:fillRect/>
          </a:stretch>
        </p:blipFill>
        <p:spPr bwMode="auto">
          <a:xfrm>
            <a:off x="4343400" y="3276600"/>
            <a:ext cx="3962400" cy="24384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t>Enterprise Data Warehouse</a:t>
            </a:r>
            <a:endParaRPr lang="en-US" dirty="0"/>
          </a:p>
        </p:txBody>
      </p:sp>
      <p:sp>
        <p:nvSpPr>
          <p:cNvPr id="3" name="Content Placeholder 2"/>
          <p:cNvSpPr>
            <a:spLocks noGrp="1"/>
          </p:cNvSpPr>
          <p:nvPr>
            <p:ph idx="1"/>
          </p:nvPr>
        </p:nvSpPr>
        <p:spPr/>
        <p:txBody>
          <a:bodyPr>
            <a:normAutofit/>
          </a:bodyPr>
          <a:lstStyle/>
          <a:p>
            <a:pPr algn="just"/>
            <a:r>
              <a:rPr lang="en-US" sz="2400" dirty="0"/>
              <a:t>It is a centralized warehouse, which provides decision support service across the enterprise.</a:t>
            </a:r>
          </a:p>
          <a:p>
            <a:pPr algn="just"/>
            <a:r>
              <a:rPr lang="en-US" sz="2400" dirty="0"/>
              <a:t>It organize and represent data. </a:t>
            </a:r>
          </a:p>
          <a:p>
            <a:pPr algn="just"/>
            <a:r>
              <a:rPr lang="en-US" sz="2400" dirty="0"/>
              <a:t>It also provides the ability to classify data according to the subject and give access according to those divisions.</a:t>
            </a:r>
          </a:p>
        </p:txBody>
      </p:sp>
      <p:sp>
        <p:nvSpPr>
          <p:cNvPr id="5" name="Footer Placeholder 4"/>
          <p:cNvSpPr>
            <a:spLocks noGrp="1"/>
          </p:cNvSpPr>
          <p:nvPr>
            <p:ph type="ftr" sz="quarter" idx="11"/>
          </p:nvPr>
        </p:nvSpPr>
        <p:spPr/>
        <p:txBody>
          <a:bodyPr/>
          <a:lstStyle/>
          <a:p>
            <a:r>
              <a:rPr lang="en-US"/>
              <a:t>Dr.Carmel Mary Belinda M J /CSE                                                            </a:t>
            </a:r>
          </a:p>
        </p:txBody>
      </p:sp>
      <p:pic>
        <p:nvPicPr>
          <p:cNvPr id="7170" name="Picture 2"/>
          <p:cNvPicPr>
            <a:picLocks noChangeAspect="1" noChangeArrowheads="1"/>
          </p:cNvPicPr>
          <p:nvPr/>
        </p:nvPicPr>
        <p:blipFill>
          <a:blip r:embed="rId2"/>
          <a:srcRect/>
          <a:stretch>
            <a:fillRect/>
          </a:stretch>
        </p:blipFill>
        <p:spPr bwMode="auto">
          <a:xfrm>
            <a:off x="4876800" y="3886200"/>
            <a:ext cx="2895600" cy="2438400"/>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B085E9E9-EAA8-A140-AAA9-A35EA919B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81A32215-F643-1949-9884-36F09204FB8E}"/>
              </a:ext>
            </a:extLst>
          </p:cNvPr>
          <p:cNvSpPr>
            <a:spLocks noGrp="1"/>
          </p:cNvSpPr>
          <p:nvPr>
            <p:ph type="sldNum" sz="quarter" idx="12"/>
          </p:nvPr>
        </p:nvSpPr>
        <p:spPr/>
        <p:txBody>
          <a:bodyPr/>
          <a:lstStyle/>
          <a:p>
            <a:fld id="{FD58DAB5-CB49-440C-99FC-CF944ACFAA61}"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Operational Data Store</a:t>
            </a:r>
            <a:endParaRPr lang="en-US" dirty="0"/>
          </a:p>
        </p:txBody>
      </p:sp>
      <p:sp>
        <p:nvSpPr>
          <p:cNvPr id="3" name="Content Placeholder 2"/>
          <p:cNvSpPr>
            <a:spLocks noGrp="1"/>
          </p:cNvSpPr>
          <p:nvPr>
            <p:ph idx="1"/>
          </p:nvPr>
        </p:nvSpPr>
        <p:spPr/>
        <p:txBody>
          <a:bodyPr>
            <a:normAutofit/>
          </a:bodyPr>
          <a:lstStyle/>
          <a:p>
            <a:r>
              <a:rPr lang="en-US" sz="2400" dirty="0"/>
              <a:t>It is also called ODS, is data store required when neither Data warehouse nor OLTP systems support organizations reporting needs. </a:t>
            </a:r>
          </a:p>
          <a:p>
            <a:r>
              <a:rPr lang="en-US" sz="2400" dirty="0"/>
              <a:t>it is widely preferred for routine activities like storing records of the Employees.</a:t>
            </a:r>
          </a:p>
        </p:txBody>
      </p:sp>
      <p:sp>
        <p:nvSpPr>
          <p:cNvPr id="5" name="Footer Placeholder 4"/>
          <p:cNvSpPr>
            <a:spLocks noGrp="1"/>
          </p:cNvSpPr>
          <p:nvPr>
            <p:ph type="ftr" sz="quarter" idx="11"/>
          </p:nvPr>
        </p:nvSpPr>
        <p:spPr/>
        <p:txBody>
          <a:bodyPr/>
          <a:lstStyle/>
          <a:p>
            <a:r>
              <a:rPr lang="en-US"/>
              <a:t>Dr.Carmel Mary Belinda M J /CSE                                                            </a:t>
            </a:r>
          </a:p>
        </p:txBody>
      </p:sp>
      <p:pic>
        <p:nvPicPr>
          <p:cNvPr id="6146" name="Picture 2"/>
          <p:cNvPicPr>
            <a:picLocks noChangeAspect="1" noChangeArrowheads="1"/>
          </p:cNvPicPr>
          <p:nvPr/>
        </p:nvPicPr>
        <p:blipFill>
          <a:blip r:embed="rId2"/>
          <a:srcRect/>
          <a:stretch>
            <a:fillRect/>
          </a:stretch>
        </p:blipFill>
        <p:spPr bwMode="auto">
          <a:xfrm>
            <a:off x="2590800" y="3733800"/>
            <a:ext cx="5181600" cy="2590800"/>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4839DFEC-BC1E-0E47-9D7F-A31A948BF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59AF5B25-C471-0448-84D0-792ABE2302E8}"/>
              </a:ext>
            </a:extLst>
          </p:cNvPr>
          <p:cNvSpPr>
            <a:spLocks noGrp="1"/>
          </p:cNvSpPr>
          <p:nvPr>
            <p:ph type="sldNum" sz="quarter" idx="12"/>
          </p:nvPr>
        </p:nvSpPr>
        <p:spPr/>
        <p:txBody>
          <a:bodyPr/>
          <a:lstStyle/>
          <a:p>
            <a:fld id="{FD58DAB5-CB49-440C-99FC-CF944ACFAA61}" type="slidenum">
              <a:rPr lang="en-US" smtClean="0"/>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Mart</a:t>
            </a:r>
            <a:r>
              <a:rPr lang="en-US" dirty="0"/>
              <a:t>:</a:t>
            </a:r>
          </a:p>
        </p:txBody>
      </p:sp>
      <p:sp>
        <p:nvSpPr>
          <p:cNvPr id="3" name="Content Placeholder 2"/>
          <p:cNvSpPr>
            <a:spLocks noGrp="1"/>
          </p:cNvSpPr>
          <p:nvPr>
            <p:ph idx="1"/>
          </p:nvPr>
        </p:nvSpPr>
        <p:spPr/>
        <p:txBody>
          <a:bodyPr>
            <a:normAutofit/>
          </a:bodyPr>
          <a:lstStyle/>
          <a:p>
            <a:pPr algn="just"/>
            <a:r>
              <a:rPr lang="en-US" sz="2400" dirty="0"/>
              <a:t>A Data Mart is a subset of the data warehouse. </a:t>
            </a:r>
          </a:p>
          <a:p>
            <a:pPr algn="just"/>
            <a:r>
              <a:rPr lang="en-US" sz="2400" dirty="0"/>
              <a:t>It specially designed for specific segments like sales, finance, sales, or finance. </a:t>
            </a:r>
          </a:p>
          <a:p>
            <a:pPr algn="just"/>
            <a:r>
              <a:rPr lang="en-US" sz="2400" dirty="0"/>
              <a:t>In an independent data mart, data can collect directly from sources.</a:t>
            </a:r>
          </a:p>
        </p:txBody>
      </p:sp>
      <p:sp>
        <p:nvSpPr>
          <p:cNvPr id="5" name="Footer Placeholder 4"/>
          <p:cNvSpPr>
            <a:spLocks noGrp="1"/>
          </p:cNvSpPr>
          <p:nvPr>
            <p:ph type="ftr" sz="quarter" idx="11"/>
          </p:nvPr>
        </p:nvSpPr>
        <p:spPr/>
        <p:txBody>
          <a:bodyPr/>
          <a:lstStyle/>
          <a:p>
            <a:r>
              <a:rPr lang="en-US"/>
              <a:t>Dr.Carmel Mary Belinda M J /CSE                                                            </a:t>
            </a:r>
          </a:p>
        </p:txBody>
      </p:sp>
      <p:pic>
        <p:nvPicPr>
          <p:cNvPr id="5122" name="Picture 2"/>
          <p:cNvPicPr>
            <a:picLocks noChangeAspect="1" noChangeArrowheads="1"/>
          </p:cNvPicPr>
          <p:nvPr/>
        </p:nvPicPr>
        <p:blipFill>
          <a:blip r:embed="rId2"/>
          <a:srcRect/>
          <a:stretch>
            <a:fillRect/>
          </a:stretch>
        </p:blipFill>
        <p:spPr bwMode="auto">
          <a:xfrm>
            <a:off x="2209800" y="3505201"/>
            <a:ext cx="4686300" cy="2590800"/>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1E2C4355-7397-294B-A6CE-3F7EE97B5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187AFB3E-0E7C-A345-912C-991CE49611AC}"/>
              </a:ext>
            </a:extLst>
          </p:cNvPr>
          <p:cNvSpPr>
            <a:spLocks noGrp="1"/>
          </p:cNvSpPr>
          <p:nvPr>
            <p:ph type="sldNum" sz="quarter" idx="12"/>
          </p:nvPr>
        </p:nvSpPr>
        <p:spPr/>
        <p:txBody>
          <a:bodyPr/>
          <a:lstStyle/>
          <a:p>
            <a:fld id="{FD58DAB5-CB49-440C-99FC-CF944ACFAA61}" type="slidenum">
              <a:rPr lang="en-US" smtClean="0"/>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Data Warehouse Applications</a:t>
            </a:r>
            <a:r>
              <a:rPr lang="en-US" b="1" dirty="0"/>
              <a:t/>
            </a:r>
            <a:br>
              <a:rPr lang="en-US" b="1" dirty="0"/>
            </a:br>
            <a:endParaRPr lang="en-US" dirty="0"/>
          </a:p>
        </p:txBody>
      </p:sp>
      <p:sp>
        <p:nvSpPr>
          <p:cNvPr id="3" name="Content Placeholder 2"/>
          <p:cNvSpPr>
            <a:spLocks noGrp="1"/>
          </p:cNvSpPr>
          <p:nvPr>
            <p:ph idx="1"/>
          </p:nvPr>
        </p:nvSpPr>
        <p:spPr>
          <a:xfrm>
            <a:off x="533400" y="1524000"/>
            <a:ext cx="8229600" cy="4525963"/>
          </a:xfrm>
        </p:spPr>
        <p:txBody>
          <a:bodyPr/>
          <a:lstStyle/>
          <a:p>
            <a:r>
              <a:rPr lang="en-US" sz="2400" dirty="0"/>
              <a:t>Financial services</a:t>
            </a:r>
          </a:p>
          <a:p>
            <a:r>
              <a:rPr lang="en-US" sz="2400" dirty="0"/>
              <a:t>Banking services</a:t>
            </a:r>
          </a:p>
          <a:p>
            <a:r>
              <a:rPr lang="en-US" sz="2400" dirty="0"/>
              <a:t>Consumer goods</a:t>
            </a:r>
          </a:p>
          <a:p>
            <a:r>
              <a:rPr lang="en-US" sz="2400" dirty="0"/>
              <a:t>Retail sectors</a:t>
            </a:r>
          </a:p>
          <a:p>
            <a:r>
              <a:rPr lang="en-US" sz="2400" dirty="0"/>
              <a:t>Controlled manufacturing</a:t>
            </a:r>
          </a:p>
          <a:p>
            <a:pPr>
              <a:buNone/>
            </a:pPr>
            <a:endParaRPr lang="en-US" dirty="0"/>
          </a:p>
        </p:txBody>
      </p:sp>
      <p:sp>
        <p:nvSpPr>
          <p:cNvPr id="4" name="Footer Placeholder 3"/>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C192C4C0-D4F0-424B-B5AF-183F9FD77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5" name="Slide Number Placeholder 4">
            <a:extLst>
              <a:ext uri="{FF2B5EF4-FFF2-40B4-BE49-F238E27FC236}">
                <a16:creationId xmlns:a16="http://schemas.microsoft.com/office/drawing/2014/main" id="{DA0AB218-904A-1848-B34D-0B54E4258CBC}"/>
              </a:ext>
            </a:extLst>
          </p:cNvPr>
          <p:cNvSpPr>
            <a:spLocks noGrp="1"/>
          </p:cNvSpPr>
          <p:nvPr>
            <p:ph type="sldNum" sz="quarter" idx="12"/>
          </p:nvPr>
        </p:nvSpPr>
        <p:spPr/>
        <p:txBody>
          <a:bodyPr/>
          <a:lstStyle/>
          <a:p>
            <a:fld id="{FD58DAB5-CB49-440C-99FC-CF944ACFAA61}" type="slidenum">
              <a:rPr lang="en-US" smtClean="0"/>
              <a:pPr/>
              <a:t>37</a:t>
            </a:fld>
            <a:endParaRPr lang="en-US"/>
          </a:p>
        </p:txBody>
      </p:sp>
      <p:pic>
        <p:nvPicPr>
          <p:cNvPr id="4098" name="Picture 2"/>
          <p:cNvPicPr>
            <a:picLocks noChangeAspect="1" noChangeArrowheads="1"/>
          </p:cNvPicPr>
          <p:nvPr/>
        </p:nvPicPr>
        <p:blipFill>
          <a:blip r:embed="rId3"/>
          <a:srcRect/>
          <a:stretch>
            <a:fillRect/>
          </a:stretch>
        </p:blipFill>
        <p:spPr bwMode="auto">
          <a:xfrm>
            <a:off x="4267200" y="1295400"/>
            <a:ext cx="4343400" cy="3886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48057"/>
            <a:ext cx="8229600" cy="1143000"/>
          </a:xfrm>
        </p:spPr>
        <p:txBody>
          <a:bodyPr>
            <a:normAutofit/>
          </a:bodyPr>
          <a:lstStyle/>
          <a:p>
            <a:pPr algn="r"/>
            <a:r>
              <a:rPr lang="en-US" sz="3600" dirty="0"/>
              <a:t>Evolution of Decision Support System</a:t>
            </a:r>
          </a:p>
        </p:txBody>
      </p:sp>
      <p:sp>
        <p:nvSpPr>
          <p:cNvPr id="3" name="Content Placeholder 2"/>
          <p:cNvSpPr>
            <a:spLocks noGrp="1"/>
          </p:cNvSpPr>
          <p:nvPr>
            <p:ph idx="1"/>
          </p:nvPr>
        </p:nvSpPr>
        <p:spPr>
          <a:xfrm>
            <a:off x="457200" y="1417638"/>
            <a:ext cx="8229600" cy="4708525"/>
          </a:xfrm>
        </p:spPr>
        <p:txBody>
          <a:bodyPr>
            <a:normAutofit/>
          </a:bodyPr>
          <a:lstStyle/>
          <a:p>
            <a:pPr marL="0" indent="0">
              <a:buNone/>
            </a:pPr>
            <a:r>
              <a:rPr lang="en-US" sz="2400" dirty="0"/>
              <a:t>The decision support system (DSS) processing developed out of a long and complex evolution of information technology. </a:t>
            </a:r>
          </a:p>
          <a:p>
            <a:pPr marL="0" indent="0">
              <a:buNone/>
            </a:pPr>
            <a:endParaRPr lang="en-US" sz="2400" dirty="0"/>
          </a:p>
        </p:txBody>
      </p:sp>
      <p:pic>
        <p:nvPicPr>
          <p:cNvPr id="4" name="Content Placeholder 5"/>
          <p:cNvPicPr>
            <a:picLocks noChangeAspect="1"/>
          </p:cNvPicPr>
          <p:nvPr/>
        </p:nvPicPr>
        <p:blipFill>
          <a:blip r:embed="rId2"/>
          <a:stretch>
            <a:fillRect/>
          </a:stretch>
        </p:blipFill>
        <p:spPr>
          <a:xfrm>
            <a:off x="1447800" y="2230582"/>
            <a:ext cx="6248400" cy="4648200"/>
          </a:xfrm>
          <a:prstGeom prst="rect">
            <a:avLst/>
          </a:prstGeom>
        </p:spPr>
      </p:pic>
      <p:sp>
        <p:nvSpPr>
          <p:cNvPr id="6" name="Footer Placeholder 5"/>
          <p:cNvSpPr>
            <a:spLocks noGrp="1"/>
          </p:cNvSpPr>
          <p:nvPr>
            <p:ph type="ftr" sz="quarter" idx="11"/>
          </p:nvPr>
        </p:nvSpPr>
        <p:spPr/>
        <p:txBody>
          <a:bodyPr/>
          <a:lstStyle/>
          <a:p>
            <a:r>
              <a:rPr lang="en-US"/>
              <a:t>Dr.Carmel Mary Belinda M J /CSE                                                            </a:t>
            </a:r>
          </a:p>
        </p:txBody>
      </p:sp>
      <p:pic>
        <p:nvPicPr>
          <p:cNvPr id="7" name="Picture 6">
            <a:extLst>
              <a:ext uri="{FF2B5EF4-FFF2-40B4-BE49-F238E27FC236}">
                <a16:creationId xmlns:a16="http://schemas.microsoft.com/office/drawing/2014/main" id="{27F3C05E-EE79-044A-AB5D-3ECDB3F2F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5" name="Slide Number Placeholder 4">
            <a:extLst>
              <a:ext uri="{FF2B5EF4-FFF2-40B4-BE49-F238E27FC236}">
                <a16:creationId xmlns:a16="http://schemas.microsoft.com/office/drawing/2014/main" id="{A0CCAECD-EFF1-7343-8714-945038004262}"/>
              </a:ext>
            </a:extLst>
          </p:cNvPr>
          <p:cNvSpPr>
            <a:spLocks noGrp="1"/>
          </p:cNvSpPr>
          <p:nvPr>
            <p:ph type="sldNum" sz="quarter" idx="12"/>
          </p:nvPr>
        </p:nvSpPr>
        <p:spPr/>
        <p:txBody>
          <a:bodyPr/>
          <a:lstStyle/>
          <a:p>
            <a:fld id="{FD58DAB5-CB49-440C-99FC-CF944ACFAA61}" type="slidenum">
              <a:rPr lang="en-US" smtClean="0"/>
              <a:pPr/>
              <a:t>38</a:t>
            </a:fld>
            <a:endParaRPr lang="en-US"/>
          </a:p>
        </p:txBody>
      </p:sp>
    </p:spTree>
    <p:extLst>
      <p:ext uri="{BB962C8B-B14F-4D97-AF65-F5344CB8AC3E}">
        <p14:creationId xmlns:p14="http://schemas.microsoft.com/office/powerpoint/2010/main" val="2721382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dirty="0"/>
              <a:t>In the early 1960s, the world of computation consisted of creating individual applications that were run using master files. </a:t>
            </a:r>
          </a:p>
          <a:p>
            <a:pPr algn="just"/>
            <a:r>
              <a:rPr lang="en-US" sz="2400" dirty="0"/>
              <a:t>The applications featured reports and programs, usually built in COBOL. </a:t>
            </a:r>
          </a:p>
          <a:p>
            <a:pPr algn="just"/>
            <a:r>
              <a:rPr lang="en-US" sz="2400" dirty="0"/>
              <a:t>Punched cards were common. </a:t>
            </a:r>
          </a:p>
          <a:p>
            <a:pPr algn="just"/>
            <a:r>
              <a:rPr lang="en-US" sz="2400" dirty="0"/>
              <a:t>The master files were housed on magnetic tape, which were good for storing a large volume of data cheaply, but the drawback was that they had to be accessed sequentially.</a:t>
            </a:r>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23037409-8563-EA4D-A8DA-D346123D0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Slide Number Placeholder 1">
            <a:extLst>
              <a:ext uri="{FF2B5EF4-FFF2-40B4-BE49-F238E27FC236}">
                <a16:creationId xmlns:a16="http://schemas.microsoft.com/office/drawing/2014/main" id="{3F485DE3-E7C7-A847-85A3-7C3F7A9C5ADF}"/>
              </a:ext>
            </a:extLst>
          </p:cNvPr>
          <p:cNvSpPr>
            <a:spLocks noGrp="1"/>
          </p:cNvSpPr>
          <p:nvPr>
            <p:ph type="sldNum" sz="quarter" idx="12"/>
          </p:nvPr>
        </p:nvSpPr>
        <p:spPr/>
        <p:txBody>
          <a:bodyPr/>
          <a:lstStyle/>
          <a:p>
            <a:fld id="{FD58DAB5-CB49-440C-99FC-CF944ACFAA61}" type="slidenum">
              <a:rPr lang="en-US" smtClean="0"/>
              <a:pPr/>
              <a:t>39</a:t>
            </a:fld>
            <a:endParaRPr lang="en-US"/>
          </a:p>
        </p:txBody>
      </p:sp>
    </p:spTree>
    <p:extLst>
      <p:ext uri="{BB962C8B-B14F-4D97-AF65-F5344CB8AC3E}">
        <p14:creationId xmlns:p14="http://schemas.microsoft.com/office/powerpoint/2010/main" val="262161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 – SO Matrix: EAC</a:t>
            </a:r>
            <a:r>
              <a:rPr lang="en-US" dirty="0"/>
              <a:t/>
            </a:r>
            <a:br>
              <a:rPr lang="en-US" dirty="0"/>
            </a:b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05622025"/>
              </p:ext>
            </p:extLst>
          </p:nvPr>
        </p:nvGraphicFramePr>
        <p:xfrm>
          <a:off x="1219199" y="2057400"/>
          <a:ext cx="7239002" cy="2819399"/>
        </p:xfrm>
        <a:graphic>
          <a:graphicData uri="http://schemas.openxmlformats.org/drawingml/2006/table">
            <a:tbl>
              <a:tblPr>
                <a:tableStyleId>{5C22544A-7EE6-4342-B048-85BDC9FD1C3A}</a:tableStyleId>
              </a:tblPr>
              <a:tblGrid>
                <a:gridCol w="1242029">
                  <a:extLst>
                    <a:ext uri="{9D8B030D-6E8A-4147-A177-3AD203B41FA5}">
                      <a16:colId xmlns:a16="http://schemas.microsoft.com/office/drawing/2014/main" val="2971894713"/>
                    </a:ext>
                  </a:extLst>
                </a:gridCol>
                <a:gridCol w="865565">
                  <a:extLst>
                    <a:ext uri="{9D8B030D-6E8A-4147-A177-3AD203B41FA5}">
                      <a16:colId xmlns:a16="http://schemas.microsoft.com/office/drawing/2014/main" val="2412218223"/>
                    </a:ext>
                  </a:extLst>
                </a:gridCol>
                <a:gridCol w="857250">
                  <a:extLst>
                    <a:ext uri="{9D8B030D-6E8A-4147-A177-3AD203B41FA5}">
                      <a16:colId xmlns:a16="http://schemas.microsoft.com/office/drawing/2014/main" val="2768765951"/>
                    </a:ext>
                  </a:extLst>
                </a:gridCol>
                <a:gridCol w="857250">
                  <a:extLst>
                    <a:ext uri="{9D8B030D-6E8A-4147-A177-3AD203B41FA5}">
                      <a16:colId xmlns:a16="http://schemas.microsoft.com/office/drawing/2014/main" val="626002919"/>
                    </a:ext>
                  </a:extLst>
                </a:gridCol>
                <a:gridCol w="854227">
                  <a:extLst>
                    <a:ext uri="{9D8B030D-6E8A-4147-A177-3AD203B41FA5}">
                      <a16:colId xmlns:a16="http://schemas.microsoft.com/office/drawing/2014/main" val="589855685"/>
                    </a:ext>
                  </a:extLst>
                </a:gridCol>
                <a:gridCol w="854227">
                  <a:extLst>
                    <a:ext uri="{9D8B030D-6E8A-4147-A177-3AD203B41FA5}">
                      <a16:colId xmlns:a16="http://schemas.microsoft.com/office/drawing/2014/main" val="4192664235"/>
                    </a:ext>
                  </a:extLst>
                </a:gridCol>
                <a:gridCol w="854227">
                  <a:extLst>
                    <a:ext uri="{9D8B030D-6E8A-4147-A177-3AD203B41FA5}">
                      <a16:colId xmlns:a16="http://schemas.microsoft.com/office/drawing/2014/main" val="685246071"/>
                    </a:ext>
                  </a:extLst>
                </a:gridCol>
                <a:gridCol w="854227">
                  <a:extLst>
                    <a:ext uri="{9D8B030D-6E8A-4147-A177-3AD203B41FA5}">
                      <a16:colId xmlns:a16="http://schemas.microsoft.com/office/drawing/2014/main" val="2779359972"/>
                    </a:ext>
                  </a:extLst>
                </a:gridCol>
              </a:tblGrid>
              <a:tr h="823284">
                <a:tc>
                  <a:txBody>
                    <a:bodyPr/>
                    <a:lstStyle/>
                    <a:p>
                      <a:pPr marL="0" marR="0" algn="ctr">
                        <a:lnSpc>
                          <a:spcPct val="115000"/>
                        </a:lnSpc>
                        <a:spcBef>
                          <a:spcPts val="0"/>
                        </a:spcBef>
                        <a:spcAft>
                          <a:spcPts val="0"/>
                        </a:spcAft>
                      </a:pPr>
                      <a:r>
                        <a:rPr lang="en-US" sz="2000" dirty="0">
                          <a:effectLst/>
                        </a:rPr>
                        <a:t>CO</a:t>
                      </a:r>
                    </a:p>
                    <a:p>
                      <a:pPr marL="0" marR="0" algn="ctr">
                        <a:lnSpc>
                          <a:spcPct val="115000"/>
                        </a:lnSpc>
                        <a:spcBef>
                          <a:spcPts val="0"/>
                        </a:spcBef>
                        <a:spcAft>
                          <a:spcPts val="0"/>
                        </a:spcAft>
                      </a:pPr>
                      <a:r>
                        <a:rPr lang="en-US" sz="2000" dirty="0">
                          <a:effectLst/>
                        </a:rPr>
                        <a:t>Nos.</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SO1</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SO2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SO3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SO4</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SO5</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SO6</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SO7</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093530"/>
                  </a:ext>
                </a:extLst>
              </a:tr>
              <a:tr h="399223">
                <a:tc>
                  <a:txBody>
                    <a:bodyPr/>
                    <a:lstStyle/>
                    <a:p>
                      <a:pPr marL="0" marR="0" algn="ctr">
                        <a:lnSpc>
                          <a:spcPct val="115000"/>
                        </a:lnSpc>
                        <a:spcBef>
                          <a:spcPts val="0"/>
                        </a:spcBef>
                        <a:spcAft>
                          <a:spcPts val="0"/>
                        </a:spcAft>
                      </a:pPr>
                      <a:r>
                        <a:rPr lang="en-US" sz="2000" dirty="0">
                          <a:effectLst/>
                        </a:rPr>
                        <a:t>CO1</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9303222"/>
                  </a:ext>
                </a:extLst>
              </a:tr>
              <a:tr h="399223">
                <a:tc>
                  <a:txBody>
                    <a:bodyPr/>
                    <a:lstStyle/>
                    <a:p>
                      <a:pPr marL="0" marR="0" algn="ctr">
                        <a:lnSpc>
                          <a:spcPct val="115000"/>
                        </a:lnSpc>
                        <a:spcBef>
                          <a:spcPts val="0"/>
                        </a:spcBef>
                        <a:spcAft>
                          <a:spcPts val="0"/>
                        </a:spcAft>
                      </a:pPr>
                      <a:r>
                        <a:rPr lang="en-US" sz="2000">
                          <a:effectLst/>
                        </a:rPr>
                        <a:t>CO2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6241536"/>
                  </a:ext>
                </a:extLst>
              </a:tr>
              <a:tr h="399223">
                <a:tc>
                  <a:txBody>
                    <a:bodyPr/>
                    <a:lstStyle/>
                    <a:p>
                      <a:pPr marL="0" marR="0" algn="ctr">
                        <a:lnSpc>
                          <a:spcPct val="115000"/>
                        </a:lnSpc>
                        <a:spcBef>
                          <a:spcPts val="0"/>
                        </a:spcBef>
                        <a:spcAft>
                          <a:spcPts val="0"/>
                        </a:spcAft>
                      </a:pPr>
                      <a:r>
                        <a:rPr lang="en-US" sz="2000">
                          <a:effectLst/>
                        </a:rPr>
                        <a:t>CO3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9336521"/>
                  </a:ext>
                </a:extLst>
              </a:tr>
              <a:tr h="399223">
                <a:tc>
                  <a:txBody>
                    <a:bodyPr/>
                    <a:lstStyle/>
                    <a:p>
                      <a:pPr marL="0" marR="0" algn="ctr">
                        <a:lnSpc>
                          <a:spcPct val="115000"/>
                        </a:lnSpc>
                        <a:spcBef>
                          <a:spcPts val="0"/>
                        </a:spcBef>
                        <a:spcAft>
                          <a:spcPts val="0"/>
                        </a:spcAft>
                      </a:pPr>
                      <a:r>
                        <a:rPr lang="en-US" sz="2000">
                          <a:effectLst/>
                        </a:rPr>
                        <a:t>CO4</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1270"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251662"/>
                  </a:ext>
                </a:extLst>
              </a:tr>
              <a:tr h="399223">
                <a:tc>
                  <a:txBody>
                    <a:bodyPr/>
                    <a:lstStyle/>
                    <a:p>
                      <a:pPr marL="0" marR="0" algn="ctr">
                        <a:lnSpc>
                          <a:spcPct val="115000"/>
                        </a:lnSpc>
                        <a:spcBef>
                          <a:spcPts val="0"/>
                        </a:spcBef>
                        <a:spcAft>
                          <a:spcPts val="0"/>
                        </a:spcAft>
                      </a:pPr>
                      <a:r>
                        <a:rPr lang="en-US" sz="2000">
                          <a:effectLst/>
                        </a:rPr>
                        <a:t>CO5</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marR="0" indent="-3175" algn="ctr">
                        <a:lnSpc>
                          <a:spcPct val="115000"/>
                        </a:lnSpc>
                        <a:spcBef>
                          <a:spcPts val="0"/>
                        </a:spcBef>
                        <a:spcAft>
                          <a:spcPts val="0"/>
                        </a:spcAft>
                      </a:pPr>
                      <a:r>
                        <a:rPr lang="en-US" sz="2000" dirty="0">
                          <a:effectLst/>
                        </a:rPr>
                        <a:t>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2614730"/>
                  </a:ext>
                </a:extLst>
              </a:tr>
            </a:tbl>
          </a:graphicData>
        </a:graphic>
      </p:graphicFrame>
      <p:sp>
        <p:nvSpPr>
          <p:cNvPr id="4" name="Footer Placeholder 3"/>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5F68E459-6A03-FC49-B906-7364C951B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10AE992C-885A-1546-A1A9-11D5AAF8E6B0}"/>
              </a:ext>
            </a:extLst>
          </p:cNvPr>
          <p:cNvSpPr>
            <a:spLocks noGrp="1"/>
          </p:cNvSpPr>
          <p:nvPr>
            <p:ph type="sldNum" sz="quarter" idx="12"/>
          </p:nvPr>
        </p:nvSpPr>
        <p:spPr/>
        <p:txBody>
          <a:bodyPr/>
          <a:lstStyle/>
          <a:p>
            <a:fld id="{FD58DAB5-CB49-440C-99FC-CF944ACFAA61}" type="slidenum">
              <a:rPr lang="en-US" smtClean="0"/>
              <a:pPr/>
              <a:t>4</a:t>
            </a:fld>
            <a:endParaRPr lang="en-US"/>
          </a:p>
        </p:txBody>
      </p:sp>
    </p:spTree>
    <p:extLst>
      <p:ext uri="{BB962C8B-B14F-4D97-AF65-F5344CB8AC3E}">
        <p14:creationId xmlns:p14="http://schemas.microsoft.com/office/powerpoint/2010/main" val="844800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C615EB-0577-8A4C-ABDC-97CCC5098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Content Placeholder 2"/>
          <p:cNvSpPr>
            <a:spLocks noGrp="1"/>
          </p:cNvSpPr>
          <p:nvPr>
            <p:ph idx="1"/>
          </p:nvPr>
        </p:nvSpPr>
        <p:spPr>
          <a:xfrm>
            <a:off x="457200" y="1389136"/>
            <a:ext cx="8229600" cy="4983163"/>
          </a:xfrm>
        </p:spPr>
        <p:txBody>
          <a:bodyPr>
            <a:normAutofit/>
          </a:bodyPr>
          <a:lstStyle/>
          <a:p>
            <a:pPr algn="just"/>
            <a:r>
              <a:rPr lang="en-US" sz="2400" dirty="0"/>
              <a:t>The mid-1960s, the growth of master files and magnetic tape exploded with that growth came huge amounts of redundant data. </a:t>
            </a:r>
          </a:p>
          <a:p>
            <a:pPr algn="just"/>
            <a:r>
              <a:rPr lang="en-US" sz="2400" dirty="0"/>
              <a:t>By 1970, the day of a new technology for the storage and access of data had dawned. The 1970s saw the advent of disk storage, or direct access storage device (DASD). </a:t>
            </a:r>
          </a:p>
          <a:p>
            <a:pPr algn="just"/>
            <a:r>
              <a:rPr lang="en-US" sz="2400" dirty="0"/>
              <a:t>Disk storage was fundamentally different from magnetic tape storage in that data could be accessed directly on DASD.</a:t>
            </a:r>
          </a:p>
          <a:p>
            <a:pPr algn="just"/>
            <a:r>
              <a:rPr lang="en-US" sz="2400" dirty="0"/>
              <a:t>The mid-1970s, online transaction processing (OLTP) made even faster access to data possible, opening whole new vistas for business and processing.</a:t>
            </a:r>
          </a:p>
        </p:txBody>
      </p:sp>
      <p:sp>
        <p:nvSpPr>
          <p:cNvPr id="4" name="Footer Placeholder 3"/>
          <p:cNvSpPr>
            <a:spLocks noGrp="1"/>
          </p:cNvSpPr>
          <p:nvPr>
            <p:ph type="ftr" sz="quarter" idx="11"/>
          </p:nvPr>
        </p:nvSpPr>
        <p:spPr/>
        <p:txBody>
          <a:bodyPr/>
          <a:lstStyle/>
          <a:p>
            <a:r>
              <a:rPr lang="en-US"/>
              <a:t>Dr.Carmel Mary Belinda M J /CSE                                                            </a:t>
            </a:r>
          </a:p>
        </p:txBody>
      </p:sp>
      <p:sp>
        <p:nvSpPr>
          <p:cNvPr id="2" name="Slide Number Placeholder 1">
            <a:extLst>
              <a:ext uri="{FF2B5EF4-FFF2-40B4-BE49-F238E27FC236}">
                <a16:creationId xmlns:a16="http://schemas.microsoft.com/office/drawing/2014/main" id="{6B0A4EB7-A4A8-0C42-AD9D-C50A9069D88B}"/>
              </a:ext>
            </a:extLst>
          </p:cNvPr>
          <p:cNvSpPr>
            <a:spLocks noGrp="1"/>
          </p:cNvSpPr>
          <p:nvPr>
            <p:ph type="sldNum" sz="quarter" idx="12"/>
          </p:nvPr>
        </p:nvSpPr>
        <p:spPr/>
        <p:txBody>
          <a:bodyPr/>
          <a:lstStyle/>
          <a:p>
            <a:fld id="{FD58DAB5-CB49-440C-99FC-CF944ACFAA61}" type="slidenum">
              <a:rPr lang="en-US" smtClean="0"/>
              <a:pPr/>
              <a:t>40</a:t>
            </a:fld>
            <a:endParaRPr lang="en-US"/>
          </a:p>
        </p:txBody>
      </p:sp>
    </p:spTree>
    <p:extLst>
      <p:ext uri="{BB962C8B-B14F-4D97-AF65-F5344CB8AC3E}">
        <p14:creationId xmlns:p14="http://schemas.microsoft.com/office/powerpoint/2010/main" val="383808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83340"/>
            <a:ext cx="8229600" cy="4830763"/>
          </a:xfrm>
        </p:spPr>
        <p:txBody>
          <a:bodyPr>
            <a:normAutofit/>
          </a:bodyPr>
          <a:lstStyle/>
          <a:p>
            <a:pPr algn="just"/>
            <a:r>
              <a:rPr lang="en-US" sz="2400" dirty="0"/>
              <a:t>By the 1980s, more new technologies, such as PCs and fourth-generation languages (4GLs), began to surface. </a:t>
            </a:r>
          </a:p>
          <a:p>
            <a:pPr algn="just"/>
            <a:r>
              <a:rPr lang="en-US" sz="2400" dirty="0"/>
              <a:t>The end user began to directly controlling data and systems, a role previously reserved for the data processor.</a:t>
            </a:r>
          </a:p>
          <a:p>
            <a:pPr algn="just"/>
            <a:r>
              <a:rPr lang="en-US" sz="2400" dirty="0"/>
              <a:t>After the advent of massive OLTP systems, an innocuous program for “extract” processing began to appear</a:t>
            </a:r>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28C14F42-573B-EA4A-BF27-CC0CD5894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Slide Number Placeholder 1">
            <a:extLst>
              <a:ext uri="{FF2B5EF4-FFF2-40B4-BE49-F238E27FC236}">
                <a16:creationId xmlns:a16="http://schemas.microsoft.com/office/drawing/2014/main" id="{B805E3B7-1CF1-A54B-B59D-4F8510EE247B}"/>
              </a:ext>
            </a:extLst>
          </p:cNvPr>
          <p:cNvSpPr>
            <a:spLocks noGrp="1"/>
          </p:cNvSpPr>
          <p:nvPr>
            <p:ph type="sldNum" sz="quarter" idx="12"/>
          </p:nvPr>
        </p:nvSpPr>
        <p:spPr/>
        <p:txBody>
          <a:bodyPr/>
          <a:lstStyle/>
          <a:p>
            <a:fld id="{FD58DAB5-CB49-440C-99FC-CF944ACFAA61}" type="slidenum">
              <a:rPr lang="en-US" smtClean="0"/>
              <a:pPr/>
              <a:t>41</a:t>
            </a:fld>
            <a:endParaRPr lang="en-US"/>
          </a:p>
        </p:txBody>
      </p:sp>
    </p:spTree>
    <p:extLst>
      <p:ext uri="{BB962C8B-B14F-4D97-AF65-F5344CB8AC3E}">
        <p14:creationId xmlns:p14="http://schemas.microsoft.com/office/powerpoint/2010/main" val="247266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Spider Web</a:t>
            </a:r>
          </a:p>
        </p:txBody>
      </p:sp>
      <p:sp>
        <p:nvSpPr>
          <p:cNvPr id="3" name="Content Placeholder 2"/>
          <p:cNvSpPr>
            <a:spLocks noGrp="1"/>
          </p:cNvSpPr>
          <p:nvPr>
            <p:ph idx="1"/>
          </p:nvPr>
        </p:nvSpPr>
        <p:spPr/>
        <p:txBody>
          <a:bodyPr>
            <a:normAutofit/>
          </a:bodyPr>
          <a:lstStyle/>
          <a:p>
            <a:pPr algn="just"/>
            <a:r>
              <a:rPr lang="en-US" sz="2400" dirty="0"/>
              <a:t>A “spider web” of extract processing began to form. First, there were extracts; then there were extracts of extracts; then extracts of extracts of extracts; and so forth</a:t>
            </a:r>
          </a:p>
          <a:p>
            <a:pPr algn="just"/>
            <a:r>
              <a:rPr lang="en-US" sz="2400" dirty="0"/>
              <a:t>A large company can perform 45000 extracts per day</a:t>
            </a:r>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FD1087F2-1FDB-214B-AE28-A55A67C7E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353B6C8D-BBFD-3F47-96FC-E0C2530B556B}"/>
              </a:ext>
            </a:extLst>
          </p:cNvPr>
          <p:cNvSpPr>
            <a:spLocks noGrp="1"/>
          </p:cNvSpPr>
          <p:nvPr>
            <p:ph type="sldNum" sz="quarter" idx="12"/>
          </p:nvPr>
        </p:nvSpPr>
        <p:spPr/>
        <p:txBody>
          <a:bodyPr/>
          <a:lstStyle/>
          <a:p>
            <a:fld id="{FD58DAB5-CB49-440C-99FC-CF944ACFAA61}" type="slidenum">
              <a:rPr lang="en-US" smtClean="0"/>
              <a:pPr/>
              <a:t>42</a:t>
            </a:fld>
            <a:endParaRPr lang="en-US"/>
          </a:p>
        </p:txBody>
      </p:sp>
    </p:spTree>
    <p:extLst>
      <p:ext uri="{BB962C8B-B14F-4D97-AF65-F5344CB8AC3E}">
        <p14:creationId xmlns:p14="http://schemas.microsoft.com/office/powerpoint/2010/main" val="251689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Spider Web</a:t>
            </a:r>
          </a:p>
        </p:txBody>
      </p:sp>
      <p:sp>
        <p:nvSpPr>
          <p:cNvPr id="4" name="Footer Placeholder 3"/>
          <p:cNvSpPr>
            <a:spLocks noGrp="1"/>
          </p:cNvSpPr>
          <p:nvPr>
            <p:ph type="ftr" sz="quarter" idx="11"/>
          </p:nvPr>
        </p:nvSpPr>
        <p:spPr/>
        <p:txBody>
          <a:bodyPr/>
          <a:lstStyle/>
          <a:p>
            <a:r>
              <a:rPr lang="en-US"/>
              <a:t>Dr.Carmel Mary Belinda M J /CSE                                                            </a:t>
            </a:r>
          </a:p>
        </p:txBody>
      </p:sp>
      <p:sp>
        <p:nvSpPr>
          <p:cNvPr id="5" name="Slide Number Placeholder 4"/>
          <p:cNvSpPr>
            <a:spLocks noGrp="1"/>
          </p:cNvSpPr>
          <p:nvPr>
            <p:ph type="sldNum" sz="quarter" idx="12"/>
          </p:nvPr>
        </p:nvSpPr>
        <p:spPr/>
        <p:txBody>
          <a:bodyPr/>
          <a:lstStyle/>
          <a:p>
            <a:fld id="{FD58DAB5-CB49-440C-99FC-CF944ACFAA61}" type="slidenum">
              <a:rPr lang="en-US" smtClean="0"/>
              <a:pPr/>
              <a:t>43</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1219200" y="1600200"/>
            <a:ext cx="6553199" cy="4756150"/>
          </a:xfrm>
          <a:prstGeom prst="rect">
            <a:avLst/>
          </a:prstGeom>
          <a:noFill/>
          <a:ln w="9525">
            <a:noFill/>
            <a:miter lim="800000"/>
            <a:headEnd/>
            <a:tailEnd/>
          </a:ln>
          <a:effectLst/>
        </p:spPr>
      </p:pic>
    </p:spTree>
    <p:extLst>
      <p:ext uri="{BB962C8B-B14F-4D97-AF65-F5344CB8AC3E}">
        <p14:creationId xmlns:p14="http://schemas.microsoft.com/office/powerpoint/2010/main" val="7363163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09944"/>
            <a:ext cx="8229600" cy="1143000"/>
          </a:xfrm>
        </p:spPr>
        <p:txBody>
          <a:bodyPr>
            <a:normAutofit fontScale="90000"/>
          </a:bodyPr>
          <a:lstStyle/>
          <a:p>
            <a:r>
              <a:rPr lang="en-US" dirty="0"/>
              <a:t>Problems with </a:t>
            </a:r>
            <a:br>
              <a:rPr lang="en-US" dirty="0"/>
            </a:br>
            <a:r>
              <a:rPr lang="en-US" dirty="0"/>
              <a:t>the Naturally Evolving Architecture</a:t>
            </a:r>
          </a:p>
        </p:txBody>
      </p:sp>
      <p:sp>
        <p:nvSpPr>
          <p:cNvPr id="3" name="Content Placeholder 2"/>
          <p:cNvSpPr>
            <a:spLocks noGrp="1"/>
          </p:cNvSpPr>
          <p:nvPr>
            <p:ph idx="1"/>
          </p:nvPr>
        </p:nvSpPr>
        <p:spPr>
          <a:xfrm>
            <a:off x="457200" y="2590800"/>
            <a:ext cx="8229600" cy="3535363"/>
          </a:xfrm>
        </p:spPr>
        <p:txBody>
          <a:bodyPr>
            <a:normAutofit/>
          </a:bodyPr>
          <a:lstStyle/>
          <a:p>
            <a:pPr marL="0" indent="0" algn="just">
              <a:buNone/>
            </a:pPr>
            <a:r>
              <a:rPr lang="en-US" sz="2400" dirty="0"/>
              <a:t>The naturally evolving architecture presents many challenges, such as:  </a:t>
            </a:r>
          </a:p>
          <a:p>
            <a:pPr algn="just"/>
            <a:r>
              <a:rPr lang="en-US" sz="2400" dirty="0"/>
              <a:t>Data credibility </a:t>
            </a:r>
          </a:p>
          <a:p>
            <a:pPr algn="just"/>
            <a:r>
              <a:rPr lang="en-US" sz="2400" dirty="0"/>
              <a:t>Productivity </a:t>
            </a:r>
          </a:p>
          <a:p>
            <a:pPr algn="just"/>
            <a:r>
              <a:rPr lang="en-US" sz="2400" dirty="0"/>
              <a:t>Inability to transform data into information</a:t>
            </a:r>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FAE5972F-AC50-0849-BB7E-7B32F1702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036E1769-05CE-604F-BF6E-7C1C7E7F1D9F}"/>
              </a:ext>
            </a:extLst>
          </p:cNvPr>
          <p:cNvSpPr>
            <a:spLocks noGrp="1"/>
          </p:cNvSpPr>
          <p:nvPr>
            <p:ph type="sldNum" sz="quarter" idx="12"/>
          </p:nvPr>
        </p:nvSpPr>
        <p:spPr/>
        <p:txBody>
          <a:bodyPr/>
          <a:lstStyle/>
          <a:p>
            <a:fld id="{FD58DAB5-CB49-440C-99FC-CF944ACFAA61}" type="slidenum">
              <a:rPr lang="en-US" smtClean="0"/>
              <a:pPr/>
              <a:t>44</a:t>
            </a:fld>
            <a:endParaRPr lang="en-US"/>
          </a:p>
        </p:txBody>
      </p:sp>
    </p:spTree>
    <p:extLst>
      <p:ext uri="{BB962C8B-B14F-4D97-AF65-F5344CB8AC3E}">
        <p14:creationId xmlns:p14="http://schemas.microsoft.com/office/powerpoint/2010/main" val="118041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 of Data Credibility</a:t>
            </a:r>
          </a:p>
        </p:txBody>
      </p:sp>
      <p:sp>
        <p:nvSpPr>
          <p:cNvPr id="3" name="Content Placeholder 2"/>
          <p:cNvSpPr>
            <a:spLocks noGrp="1"/>
          </p:cNvSpPr>
          <p:nvPr>
            <p:ph idx="1"/>
          </p:nvPr>
        </p:nvSpPr>
        <p:spPr>
          <a:xfrm>
            <a:off x="457200" y="1600200"/>
            <a:ext cx="8229600" cy="5029200"/>
          </a:xfrm>
        </p:spPr>
        <p:txBody>
          <a:bodyPr/>
          <a:lstStyle/>
          <a:p>
            <a:r>
              <a:rPr lang="en-US" sz="2400" dirty="0"/>
              <a:t>Two departments are delivering a report to management—one department claims that activity is down 15 percent, the other says that activity is up 10 percent</a:t>
            </a:r>
          </a:p>
          <a:p>
            <a:r>
              <a:rPr lang="en-US" sz="2400" dirty="0"/>
              <a:t>Not only are the two departments not in sync with each other, they are off by very large margins</a:t>
            </a:r>
          </a:p>
          <a:p>
            <a:pPr marL="0" indent="0">
              <a:buNone/>
            </a:pPr>
            <a:endParaRPr lang="en-US" dirty="0"/>
          </a:p>
        </p:txBody>
      </p:sp>
      <p:pic>
        <p:nvPicPr>
          <p:cNvPr id="4" name="Content Placeholder 3"/>
          <p:cNvPicPr>
            <a:picLocks noChangeAspect="1"/>
          </p:cNvPicPr>
          <p:nvPr/>
        </p:nvPicPr>
        <p:blipFill>
          <a:blip r:embed="rId2"/>
          <a:stretch>
            <a:fillRect/>
          </a:stretch>
        </p:blipFill>
        <p:spPr>
          <a:xfrm>
            <a:off x="1752600" y="3581400"/>
            <a:ext cx="5486400" cy="3048000"/>
          </a:xfrm>
          <a:prstGeom prst="rect">
            <a:avLst/>
          </a:prstGeom>
        </p:spPr>
      </p:pic>
      <p:sp>
        <p:nvSpPr>
          <p:cNvPr id="6" name="Footer Placeholder 5"/>
          <p:cNvSpPr>
            <a:spLocks noGrp="1"/>
          </p:cNvSpPr>
          <p:nvPr>
            <p:ph type="ftr" sz="quarter" idx="11"/>
          </p:nvPr>
        </p:nvSpPr>
        <p:spPr/>
        <p:txBody>
          <a:bodyPr/>
          <a:lstStyle/>
          <a:p>
            <a:r>
              <a:rPr lang="en-US"/>
              <a:t>Dr.Carmel Mary Belinda M J /CSE                                                            </a:t>
            </a:r>
          </a:p>
        </p:txBody>
      </p:sp>
      <p:pic>
        <p:nvPicPr>
          <p:cNvPr id="7" name="Picture 6">
            <a:extLst>
              <a:ext uri="{FF2B5EF4-FFF2-40B4-BE49-F238E27FC236}">
                <a16:creationId xmlns:a16="http://schemas.microsoft.com/office/drawing/2014/main" id="{42F5EC5B-4863-B843-B999-794E52D66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5" name="Slide Number Placeholder 4">
            <a:extLst>
              <a:ext uri="{FF2B5EF4-FFF2-40B4-BE49-F238E27FC236}">
                <a16:creationId xmlns:a16="http://schemas.microsoft.com/office/drawing/2014/main" id="{8653BE90-E561-9B4F-AAEF-A85EFE7FEB0C}"/>
              </a:ext>
            </a:extLst>
          </p:cNvPr>
          <p:cNvSpPr>
            <a:spLocks noGrp="1"/>
          </p:cNvSpPr>
          <p:nvPr>
            <p:ph type="sldNum" sz="quarter" idx="12"/>
          </p:nvPr>
        </p:nvSpPr>
        <p:spPr/>
        <p:txBody>
          <a:bodyPr/>
          <a:lstStyle/>
          <a:p>
            <a:fld id="{FD58DAB5-CB49-440C-99FC-CF944ACFAA61}" type="slidenum">
              <a:rPr lang="en-US" smtClean="0"/>
              <a:pPr/>
              <a:t>45</a:t>
            </a:fld>
            <a:endParaRPr lang="en-US"/>
          </a:p>
        </p:txBody>
      </p:sp>
    </p:spTree>
    <p:extLst>
      <p:ext uri="{BB962C8B-B14F-4D97-AF65-F5344CB8AC3E}">
        <p14:creationId xmlns:p14="http://schemas.microsoft.com/office/powerpoint/2010/main" val="14249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752600"/>
            <a:ext cx="7772400" cy="4373563"/>
          </a:xfrm>
        </p:spPr>
        <p:txBody>
          <a:bodyPr>
            <a:normAutofit/>
          </a:bodyPr>
          <a:lstStyle/>
          <a:p>
            <a:pPr marL="0" indent="0">
              <a:buNone/>
            </a:pPr>
            <a:r>
              <a:rPr lang="en-US" sz="2400" dirty="0"/>
              <a:t>There are five reasons for Lack of data credibility: </a:t>
            </a:r>
          </a:p>
          <a:p>
            <a:r>
              <a:rPr lang="en-US" sz="2400" dirty="0"/>
              <a:t>No time basis of data </a:t>
            </a:r>
          </a:p>
          <a:p>
            <a:r>
              <a:rPr lang="en-US" sz="2400" dirty="0"/>
              <a:t>The algorithmic differential of data </a:t>
            </a:r>
          </a:p>
          <a:p>
            <a:r>
              <a:rPr lang="en-US" sz="2400" dirty="0"/>
              <a:t>The levels of extraction </a:t>
            </a:r>
          </a:p>
          <a:p>
            <a:r>
              <a:rPr lang="en-US" sz="2400" dirty="0"/>
              <a:t>The problem of external data </a:t>
            </a:r>
          </a:p>
          <a:p>
            <a:r>
              <a:rPr lang="en-US" sz="2400" dirty="0"/>
              <a:t>No common source of data from the beginning</a:t>
            </a:r>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7EBC6783-E861-0944-BA4C-28EBC8574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Slide Number Placeholder 1">
            <a:extLst>
              <a:ext uri="{FF2B5EF4-FFF2-40B4-BE49-F238E27FC236}">
                <a16:creationId xmlns:a16="http://schemas.microsoft.com/office/drawing/2014/main" id="{803E01DE-D1E9-9C41-9331-12A88F7B3421}"/>
              </a:ext>
            </a:extLst>
          </p:cNvPr>
          <p:cNvSpPr>
            <a:spLocks noGrp="1"/>
          </p:cNvSpPr>
          <p:nvPr>
            <p:ph type="sldNum" sz="quarter" idx="12"/>
          </p:nvPr>
        </p:nvSpPr>
        <p:spPr/>
        <p:txBody>
          <a:bodyPr/>
          <a:lstStyle/>
          <a:p>
            <a:fld id="{FD58DAB5-CB49-440C-99FC-CF944ACFAA61}" type="slidenum">
              <a:rPr lang="en-US" smtClean="0"/>
              <a:pPr/>
              <a:t>46</a:t>
            </a:fld>
            <a:endParaRPr lang="en-US"/>
          </a:p>
        </p:txBody>
      </p:sp>
    </p:spTree>
    <p:extLst>
      <p:ext uri="{BB962C8B-B14F-4D97-AF65-F5344CB8AC3E}">
        <p14:creationId xmlns:p14="http://schemas.microsoft.com/office/powerpoint/2010/main" val="46708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Productivity </a:t>
            </a:r>
            <a:br>
              <a:rPr lang="en-US" dirty="0"/>
            </a:br>
            <a:endParaRPr lang="en-US" dirty="0"/>
          </a:p>
        </p:txBody>
      </p:sp>
      <p:sp>
        <p:nvSpPr>
          <p:cNvPr id="3" name="Content Placeholder 2"/>
          <p:cNvSpPr>
            <a:spLocks noGrp="1"/>
          </p:cNvSpPr>
          <p:nvPr>
            <p:ph idx="1"/>
          </p:nvPr>
        </p:nvSpPr>
        <p:spPr>
          <a:xfrm>
            <a:off x="1143000" y="838200"/>
            <a:ext cx="7578436" cy="4678363"/>
          </a:xfrm>
        </p:spPr>
        <p:txBody>
          <a:bodyPr>
            <a:normAutofit/>
          </a:bodyPr>
          <a:lstStyle/>
          <a:p>
            <a:pPr algn="just"/>
            <a:r>
              <a:rPr lang="en-US" sz="2400" dirty="0"/>
              <a:t>Productivity is also major problem , especially when there is a need to analyze data across the organization.</a:t>
            </a:r>
          </a:p>
          <a:p>
            <a:pPr marL="0" indent="0" algn="just">
              <a:buNone/>
            </a:pPr>
            <a:endParaRPr lang="en-US" sz="2400" dirty="0"/>
          </a:p>
        </p:txBody>
      </p:sp>
      <p:pic>
        <p:nvPicPr>
          <p:cNvPr id="6" name="Content Placeholder 3"/>
          <p:cNvPicPr>
            <a:picLocks noChangeAspect="1"/>
          </p:cNvPicPr>
          <p:nvPr/>
        </p:nvPicPr>
        <p:blipFill>
          <a:blip r:embed="rId2"/>
          <a:stretch>
            <a:fillRect/>
          </a:stretch>
        </p:blipFill>
        <p:spPr>
          <a:xfrm rot="16200000">
            <a:off x="2117725" y="1006475"/>
            <a:ext cx="4527553" cy="6172199"/>
          </a:xfrm>
          <a:prstGeom prst="rect">
            <a:avLst/>
          </a:prstGeom>
        </p:spPr>
      </p:pic>
      <p:sp>
        <p:nvSpPr>
          <p:cNvPr id="5" name="Footer Placeholder 4"/>
          <p:cNvSpPr>
            <a:spLocks noGrp="1"/>
          </p:cNvSpPr>
          <p:nvPr>
            <p:ph type="ftr" sz="quarter" idx="11"/>
          </p:nvPr>
        </p:nvSpPr>
        <p:spPr/>
        <p:txBody>
          <a:bodyPr/>
          <a:lstStyle/>
          <a:p>
            <a:r>
              <a:rPr lang="en-US"/>
              <a:t>Dr.Carmel Mary Belinda M J /CSE                                                            </a:t>
            </a:r>
          </a:p>
        </p:txBody>
      </p:sp>
      <p:pic>
        <p:nvPicPr>
          <p:cNvPr id="7" name="Picture 6">
            <a:extLst>
              <a:ext uri="{FF2B5EF4-FFF2-40B4-BE49-F238E27FC236}">
                <a16:creationId xmlns:a16="http://schemas.microsoft.com/office/drawing/2014/main" id="{BBC0F3D6-7F43-8743-A65E-BC581C50C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D40B0D93-9095-7545-BAB9-2A45B04F23F6}"/>
              </a:ext>
            </a:extLst>
          </p:cNvPr>
          <p:cNvSpPr>
            <a:spLocks noGrp="1"/>
          </p:cNvSpPr>
          <p:nvPr>
            <p:ph type="sldNum" sz="quarter" idx="12"/>
          </p:nvPr>
        </p:nvSpPr>
        <p:spPr/>
        <p:txBody>
          <a:bodyPr/>
          <a:lstStyle/>
          <a:p>
            <a:fld id="{FD58DAB5-CB49-440C-99FC-CF944ACFAA61}" type="slidenum">
              <a:rPr lang="en-US" smtClean="0"/>
              <a:pPr/>
              <a:t>47</a:t>
            </a:fld>
            <a:endParaRPr lang="en-US"/>
          </a:p>
        </p:txBody>
      </p:sp>
    </p:spTree>
    <p:extLst>
      <p:ext uri="{BB962C8B-B14F-4D97-AF65-F5344CB8AC3E}">
        <p14:creationId xmlns:p14="http://schemas.microsoft.com/office/powerpoint/2010/main" val="16461688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4602163"/>
          </a:xfrm>
        </p:spPr>
        <p:txBody>
          <a:bodyPr>
            <a:normAutofit/>
          </a:bodyPr>
          <a:lstStyle/>
          <a:p>
            <a:pPr algn="just"/>
            <a:r>
              <a:rPr lang="en-US" sz="2400" dirty="0"/>
              <a:t>Management wants to produce a corporate report, using the many files and collections of data that have accumulated over the years. </a:t>
            </a:r>
          </a:p>
          <a:p>
            <a:pPr algn="just"/>
            <a:r>
              <a:rPr lang="en-US" sz="2400" dirty="0"/>
              <a:t>The designer assigned the task decides that three things must be done to produce the corporate report:</a:t>
            </a:r>
          </a:p>
          <a:p>
            <a:pPr algn="just"/>
            <a:r>
              <a:rPr lang="en-US" sz="2400" dirty="0"/>
              <a:t>Locate and analyze the data for the report. </a:t>
            </a:r>
          </a:p>
          <a:p>
            <a:pPr algn="just"/>
            <a:r>
              <a:rPr lang="en-US" sz="2400" dirty="0"/>
              <a:t>Compile the data for the report. </a:t>
            </a:r>
          </a:p>
          <a:p>
            <a:pPr algn="just"/>
            <a:r>
              <a:rPr lang="en-US" sz="2400" dirty="0"/>
              <a:t>Get programmer/analyst resources to accomplish these two tasks.</a:t>
            </a:r>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9A5BC4B6-5A26-4E43-9164-636ED5BC8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Slide Number Placeholder 1">
            <a:extLst>
              <a:ext uri="{FF2B5EF4-FFF2-40B4-BE49-F238E27FC236}">
                <a16:creationId xmlns:a16="http://schemas.microsoft.com/office/drawing/2014/main" id="{5C54EE59-8F01-C741-B713-133E2E089B7A}"/>
              </a:ext>
            </a:extLst>
          </p:cNvPr>
          <p:cNvSpPr>
            <a:spLocks noGrp="1"/>
          </p:cNvSpPr>
          <p:nvPr>
            <p:ph type="sldNum" sz="quarter" idx="12"/>
          </p:nvPr>
        </p:nvSpPr>
        <p:spPr/>
        <p:txBody>
          <a:bodyPr/>
          <a:lstStyle/>
          <a:p>
            <a:fld id="{FD58DAB5-CB49-440C-99FC-CF944ACFAA61}" type="slidenum">
              <a:rPr lang="en-US" smtClean="0"/>
              <a:pPr/>
              <a:t>48</a:t>
            </a:fld>
            <a:endParaRPr lang="en-US"/>
          </a:p>
        </p:txBody>
      </p:sp>
    </p:spTree>
    <p:extLst>
      <p:ext uri="{BB962C8B-B14F-4D97-AF65-F5344CB8AC3E}">
        <p14:creationId xmlns:p14="http://schemas.microsoft.com/office/powerpoint/2010/main" val="150600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Data to Information</a:t>
            </a:r>
          </a:p>
        </p:txBody>
      </p:sp>
      <p:sp>
        <p:nvSpPr>
          <p:cNvPr id="3" name="Content Placeholder 2"/>
          <p:cNvSpPr>
            <a:spLocks noGrp="1"/>
          </p:cNvSpPr>
          <p:nvPr>
            <p:ph idx="1"/>
          </p:nvPr>
        </p:nvSpPr>
        <p:spPr/>
        <p:txBody>
          <a:bodyPr>
            <a:normAutofit/>
          </a:bodyPr>
          <a:lstStyle/>
          <a:p>
            <a:pPr algn="just"/>
            <a:r>
              <a:rPr lang="en-US" sz="2400" dirty="0"/>
              <a:t>As if productivity and credibility were not problems enough, there is another major fault of the naturally evolving architecture, the inability to go from data to information. </a:t>
            </a:r>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Content Placeholder 3"/>
          <p:cNvPicPr>
            <a:picLocks noChangeAspect="1"/>
          </p:cNvPicPr>
          <p:nvPr/>
        </p:nvPicPr>
        <p:blipFill>
          <a:blip r:embed="rId2"/>
          <a:stretch>
            <a:fillRect/>
          </a:stretch>
        </p:blipFill>
        <p:spPr>
          <a:xfrm>
            <a:off x="2209800" y="2819400"/>
            <a:ext cx="4572000" cy="3306763"/>
          </a:xfrm>
          <a:prstGeom prst="rect">
            <a:avLst/>
          </a:prstGeom>
        </p:spPr>
      </p:pic>
      <p:pic>
        <p:nvPicPr>
          <p:cNvPr id="7" name="Picture 6">
            <a:extLst>
              <a:ext uri="{FF2B5EF4-FFF2-40B4-BE49-F238E27FC236}">
                <a16:creationId xmlns:a16="http://schemas.microsoft.com/office/drawing/2014/main" id="{884B1DE1-CD34-1F42-AF52-743CB797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006F35E5-500C-D34A-8BDA-E17B959D8354}"/>
              </a:ext>
            </a:extLst>
          </p:cNvPr>
          <p:cNvSpPr>
            <a:spLocks noGrp="1"/>
          </p:cNvSpPr>
          <p:nvPr>
            <p:ph type="sldNum" sz="quarter" idx="12"/>
          </p:nvPr>
        </p:nvSpPr>
        <p:spPr/>
        <p:txBody>
          <a:bodyPr/>
          <a:lstStyle/>
          <a:p>
            <a:fld id="{FD58DAB5-CB49-440C-99FC-CF944ACFAA61}" type="slidenum">
              <a:rPr lang="en-US" smtClean="0"/>
              <a:pPr/>
              <a:t>49</a:t>
            </a:fld>
            <a:endParaRPr lang="en-US"/>
          </a:p>
        </p:txBody>
      </p:sp>
    </p:spTree>
    <p:extLst>
      <p:ext uri="{BB962C8B-B14F-4D97-AF65-F5344CB8AC3E}">
        <p14:creationId xmlns:p14="http://schemas.microsoft.com/office/powerpoint/2010/main" val="3102699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CO – SO Matrix: CAC</a:t>
            </a:r>
            <a:r>
              <a:rPr lang="en-US" dirty="0"/>
              <a:t/>
            </a:r>
            <a:br>
              <a:rPr lang="en-US" dirty="0"/>
            </a:b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33571579"/>
              </p:ext>
            </p:extLst>
          </p:nvPr>
        </p:nvGraphicFramePr>
        <p:xfrm>
          <a:off x="990598" y="2133598"/>
          <a:ext cx="7239004" cy="3276601"/>
        </p:xfrm>
        <a:graphic>
          <a:graphicData uri="http://schemas.openxmlformats.org/drawingml/2006/table">
            <a:tbl>
              <a:tblPr>
                <a:tableStyleId>{5C22544A-7EE6-4342-B048-85BDC9FD1C3A}</a:tableStyleId>
              </a:tblPr>
              <a:tblGrid>
                <a:gridCol w="1408202">
                  <a:extLst>
                    <a:ext uri="{9D8B030D-6E8A-4147-A177-3AD203B41FA5}">
                      <a16:colId xmlns:a16="http://schemas.microsoft.com/office/drawing/2014/main" val="2131401461"/>
                    </a:ext>
                  </a:extLst>
                </a:gridCol>
                <a:gridCol w="981371">
                  <a:extLst>
                    <a:ext uri="{9D8B030D-6E8A-4147-A177-3AD203B41FA5}">
                      <a16:colId xmlns:a16="http://schemas.microsoft.com/office/drawing/2014/main" val="1450809353"/>
                    </a:ext>
                  </a:extLst>
                </a:gridCol>
                <a:gridCol w="971943">
                  <a:extLst>
                    <a:ext uri="{9D8B030D-6E8A-4147-A177-3AD203B41FA5}">
                      <a16:colId xmlns:a16="http://schemas.microsoft.com/office/drawing/2014/main" val="3588868944"/>
                    </a:ext>
                  </a:extLst>
                </a:gridCol>
                <a:gridCol w="971943">
                  <a:extLst>
                    <a:ext uri="{9D8B030D-6E8A-4147-A177-3AD203B41FA5}">
                      <a16:colId xmlns:a16="http://schemas.microsoft.com/office/drawing/2014/main" val="36030064"/>
                    </a:ext>
                  </a:extLst>
                </a:gridCol>
                <a:gridCol w="968515">
                  <a:extLst>
                    <a:ext uri="{9D8B030D-6E8A-4147-A177-3AD203B41FA5}">
                      <a16:colId xmlns:a16="http://schemas.microsoft.com/office/drawing/2014/main" val="2956518988"/>
                    </a:ext>
                  </a:extLst>
                </a:gridCol>
                <a:gridCol w="968515">
                  <a:extLst>
                    <a:ext uri="{9D8B030D-6E8A-4147-A177-3AD203B41FA5}">
                      <a16:colId xmlns:a16="http://schemas.microsoft.com/office/drawing/2014/main" val="2275025816"/>
                    </a:ext>
                  </a:extLst>
                </a:gridCol>
                <a:gridCol w="968515">
                  <a:extLst>
                    <a:ext uri="{9D8B030D-6E8A-4147-A177-3AD203B41FA5}">
                      <a16:colId xmlns:a16="http://schemas.microsoft.com/office/drawing/2014/main" val="266188457"/>
                    </a:ext>
                  </a:extLst>
                </a:gridCol>
              </a:tblGrid>
              <a:tr h="956791">
                <a:tc>
                  <a:txBody>
                    <a:bodyPr/>
                    <a:lstStyle/>
                    <a:p>
                      <a:pPr marL="0" marR="0" algn="ctr">
                        <a:lnSpc>
                          <a:spcPct val="115000"/>
                        </a:lnSpc>
                        <a:spcBef>
                          <a:spcPts val="0"/>
                        </a:spcBef>
                        <a:spcAft>
                          <a:spcPts val="0"/>
                        </a:spcAft>
                      </a:pPr>
                      <a:r>
                        <a:rPr lang="en-US" sz="2000" dirty="0">
                          <a:effectLst/>
                        </a:rPr>
                        <a:t>CO</a:t>
                      </a:r>
                    </a:p>
                    <a:p>
                      <a:pPr marL="0" marR="0" algn="ctr">
                        <a:lnSpc>
                          <a:spcPct val="115000"/>
                        </a:lnSpc>
                        <a:spcBef>
                          <a:spcPts val="0"/>
                        </a:spcBef>
                        <a:spcAft>
                          <a:spcPts val="0"/>
                        </a:spcAft>
                      </a:pPr>
                      <a:r>
                        <a:rPr lang="en-US" sz="2000" dirty="0">
                          <a:effectLst/>
                        </a:rPr>
                        <a:t>Nos.</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SO1</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SO2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SO3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SO4</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SO5</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SO6</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182554098"/>
                  </a:ext>
                </a:extLst>
              </a:tr>
              <a:tr h="463962">
                <a:tc>
                  <a:txBody>
                    <a:bodyPr/>
                    <a:lstStyle/>
                    <a:p>
                      <a:pPr marL="0" marR="0" algn="ctr">
                        <a:lnSpc>
                          <a:spcPct val="115000"/>
                        </a:lnSpc>
                        <a:spcBef>
                          <a:spcPts val="0"/>
                        </a:spcBef>
                        <a:spcAft>
                          <a:spcPts val="0"/>
                        </a:spcAft>
                      </a:pPr>
                      <a:r>
                        <a:rPr lang="en-US" sz="2000">
                          <a:effectLst/>
                        </a:rPr>
                        <a:t>CO1</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566595628"/>
                  </a:ext>
                </a:extLst>
              </a:tr>
              <a:tr h="463962">
                <a:tc>
                  <a:txBody>
                    <a:bodyPr/>
                    <a:lstStyle/>
                    <a:p>
                      <a:pPr marL="0" marR="0" algn="ctr">
                        <a:lnSpc>
                          <a:spcPct val="115000"/>
                        </a:lnSpc>
                        <a:spcBef>
                          <a:spcPts val="0"/>
                        </a:spcBef>
                        <a:spcAft>
                          <a:spcPts val="0"/>
                        </a:spcAft>
                      </a:pPr>
                      <a:r>
                        <a:rPr lang="en-US" sz="2000">
                          <a:effectLst/>
                        </a:rPr>
                        <a:t>CO2</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2</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467717861"/>
                  </a:ext>
                </a:extLst>
              </a:tr>
              <a:tr h="463962">
                <a:tc>
                  <a:txBody>
                    <a:bodyPr/>
                    <a:lstStyle/>
                    <a:p>
                      <a:pPr marL="0" marR="0" algn="ctr">
                        <a:lnSpc>
                          <a:spcPct val="115000"/>
                        </a:lnSpc>
                        <a:spcBef>
                          <a:spcPts val="0"/>
                        </a:spcBef>
                        <a:spcAft>
                          <a:spcPts val="0"/>
                        </a:spcAft>
                      </a:pPr>
                      <a:r>
                        <a:rPr lang="en-US" sz="2000">
                          <a:effectLst/>
                        </a:rPr>
                        <a:t>CO3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455474874"/>
                  </a:ext>
                </a:extLst>
              </a:tr>
              <a:tr h="463962">
                <a:tc>
                  <a:txBody>
                    <a:bodyPr/>
                    <a:lstStyle/>
                    <a:p>
                      <a:pPr marL="0" marR="0" algn="ctr">
                        <a:lnSpc>
                          <a:spcPct val="115000"/>
                        </a:lnSpc>
                        <a:spcBef>
                          <a:spcPts val="0"/>
                        </a:spcBef>
                        <a:spcAft>
                          <a:spcPts val="0"/>
                        </a:spcAft>
                      </a:pPr>
                      <a:r>
                        <a:rPr lang="en-US" sz="2000">
                          <a:effectLst/>
                        </a:rPr>
                        <a:t>CO4</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02965401"/>
                  </a:ext>
                </a:extLst>
              </a:tr>
              <a:tr h="463962">
                <a:tc>
                  <a:txBody>
                    <a:bodyPr/>
                    <a:lstStyle/>
                    <a:p>
                      <a:pPr marL="0" marR="0" algn="ctr">
                        <a:lnSpc>
                          <a:spcPct val="115000"/>
                        </a:lnSpc>
                        <a:spcBef>
                          <a:spcPts val="0"/>
                        </a:spcBef>
                        <a:spcAft>
                          <a:spcPts val="0"/>
                        </a:spcAft>
                      </a:pPr>
                      <a:r>
                        <a:rPr lang="en-US" sz="2000">
                          <a:effectLst/>
                        </a:rPr>
                        <a:t>CO5</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indent="-1270" algn="ctr">
                        <a:lnSpc>
                          <a:spcPct val="115000"/>
                        </a:lnSpc>
                        <a:spcBef>
                          <a:spcPts val="0"/>
                        </a:spcBef>
                        <a:spcAft>
                          <a:spcPts val="0"/>
                        </a:spcAft>
                      </a:pPr>
                      <a:r>
                        <a:rPr lang="en-US" sz="2000">
                          <a:effectLst/>
                        </a:rPr>
                        <a:t>3</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a:effectLst/>
                        </a:rPr>
                        <a:t> </a:t>
                      </a:r>
                      <a:endParaRPr lang="en-US" sz="200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45720" marR="0" indent="-3175" algn="ctr">
                        <a:lnSpc>
                          <a:spcPct val="115000"/>
                        </a:lnSpc>
                        <a:spcBef>
                          <a:spcPts val="0"/>
                        </a:spcBef>
                        <a:spcAft>
                          <a:spcPts val="0"/>
                        </a:spcAft>
                      </a:pPr>
                      <a:r>
                        <a:rPr lang="en-US" sz="2000" dirty="0">
                          <a:effectLst/>
                        </a:rPr>
                        <a:t>3</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17900769"/>
                  </a:ext>
                </a:extLst>
              </a:tr>
            </a:tbl>
          </a:graphicData>
        </a:graphic>
      </p:graphicFrame>
      <p:sp>
        <p:nvSpPr>
          <p:cNvPr id="4" name="Footer Placeholder 3"/>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40324F6C-D11B-F043-91E4-324087746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70A43057-7681-F442-BC12-81FD3C259D0C}"/>
              </a:ext>
            </a:extLst>
          </p:cNvPr>
          <p:cNvSpPr>
            <a:spLocks noGrp="1"/>
          </p:cNvSpPr>
          <p:nvPr>
            <p:ph type="sldNum" sz="quarter" idx="12"/>
          </p:nvPr>
        </p:nvSpPr>
        <p:spPr/>
        <p:txBody>
          <a:bodyPr/>
          <a:lstStyle/>
          <a:p>
            <a:fld id="{FD58DAB5-CB49-440C-99FC-CF944ACFAA61}" type="slidenum">
              <a:rPr lang="en-US" smtClean="0"/>
              <a:pPr/>
              <a:t>5</a:t>
            </a:fld>
            <a:endParaRPr lang="en-US"/>
          </a:p>
        </p:txBody>
      </p:sp>
    </p:spTree>
    <p:extLst>
      <p:ext uri="{BB962C8B-B14F-4D97-AF65-F5344CB8AC3E}">
        <p14:creationId xmlns:p14="http://schemas.microsoft.com/office/powerpoint/2010/main" val="3223318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IN" dirty="0">
                <a:latin typeface="Times New Roman" pitchFamily="18" charset="0"/>
                <a:cs typeface="Times New Roman" pitchFamily="18" charset="0"/>
              </a:rPr>
              <a:t>Levels of Architecture</a:t>
            </a:r>
            <a:endParaRPr lang="en-US" dirty="0">
              <a:latin typeface="Times New Roman" pitchFamily="18" charset="0"/>
              <a:cs typeface="Times New Roman" pitchFamily="18" charset="0"/>
            </a:endParaRPr>
          </a:p>
        </p:txBody>
      </p:sp>
      <p:sp>
        <p:nvSpPr>
          <p:cNvPr id="7" name="Footer Placeholder 6"/>
          <p:cNvSpPr>
            <a:spLocks noGrp="1"/>
          </p:cNvSpPr>
          <p:nvPr>
            <p:ph type="ftr" sz="quarter" idx="11"/>
          </p:nvPr>
        </p:nvSpPr>
        <p:spPr/>
        <p:txBody>
          <a:bodyPr/>
          <a:lstStyle/>
          <a:p>
            <a:r>
              <a:rPr lang="en-US" dirty="0" err="1">
                <a:latin typeface="Times New Roman" pitchFamily="18" charset="0"/>
                <a:cs typeface="Times New Roman" pitchFamily="18" charset="0"/>
              </a:rPr>
              <a:t>Dr.Carmel</a:t>
            </a:r>
            <a:r>
              <a:rPr lang="en-US" dirty="0">
                <a:latin typeface="Times New Roman" pitchFamily="18" charset="0"/>
                <a:cs typeface="Times New Roman" pitchFamily="18" charset="0"/>
              </a:rPr>
              <a:t> Mary </a:t>
            </a:r>
            <a:r>
              <a:rPr lang="en-US" dirty="0" err="1">
                <a:latin typeface="Times New Roman" pitchFamily="18" charset="0"/>
                <a:cs typeface="Times New Roman" pitchFamily="18" charset="0"/>
              </a:rPr>
              <a:t>Belindai</a:t>
            </a:r>
            <a:r>
              <a:rPr lang="en-US" dirty="0">
                <a:latin typeface="Times New Roman" pitchFamily="18" charset="0"/>
                <a:cs typeface="Times New Roman" pitchFamily="18" charset="0"/>
              </a:rPr>
              <a:t>/ CSE</a:t>
            </a:r>
          </a:p>
        </p:txBody>
      </p:sp>
      <p:sp>
        <p:nvSpPr>
          <p:cNvPr id="6" name="Slide Number Placeholder 5"/>
          <p:cNvSpPr>
            <a:spLocks noGrp="1"/>
          </p:cNvSpPr>
          <p:nvPr>
            <p:ph type="sldNum" sz="quarter" idx="12"/>
          </p:nvPr>
        </p:nvSpPr>
        <p:spPr/>
        <p:txBody>
          <a:bodyPr/>
          <a:lstStyle/>
          <a:p>
            <a:fld id="{878693F4-8CB6-41B2-95ED-621F3091F1D1}"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pic>
        <p:nvPicPr>
          <p:cNvPr id="74754" name="Picture 2"/>
          <p:cNvPicPr>
            <a:picLocks noChangeAspect="1" noChangeArrowheads="1"/>
          </p:cNvPicPr>
          <p:nvPr/>
        </p:nvPicPr>
        <p:blipFill>
          <a:blip r:embed="rId2"/>
          <a:srcRect/>
          <a:stretch>
            <a:fillRect/>
          </a:stretch>
        </p:blipFill>
        <p:spPr bwMode="auto">
          <a:xfrm>
            <a:off x="714348" y="1571612"/>
            <a:ext cx="7715304" cy="4124325"/>
          </a:xfrm>
          <a:prstGeom prst="rect">
            <a:avLst/>
          </a:prstGeom>
          <a:noFill/>
          <a:ln w="9525">
            <a:noFill/>
            <a:miter lim="800000"/>
            <a:headEnd/>
            <a:tailEnd/>
          </a:ln>
          <a:effectLst/>
        </p:spPr>
      </p:pic>
      <p:pic>
        <p:nvPicPr>
          <p:cNvPr id="8" name="Picture 7" descr="WhatsApp Image 2020-07-22 at 21.01.23.jpeg"/>
          <p:cNvPicPr>
            <a:picLocks noChangeAspect="1"/>
          </p:cNvPicPr>
          <p:nvPr/>
        </p:nvPicPr>
        <p:blipFill>
          <a:blip r:embed="rId3"/>
          <a:stretch>
            <a:fillRect/>
          </a:stretch>
        </p:blipFill>
        <p:spPr>
          <a:xfrm>
            <a:off x="304800" y="71294"/>
            <a:ext cx="1371600" cy="1257300"/>
          </a:xfrm>
          <a:prstGeom prst="rect">
            <a:avLst/>
          </a:prstGeom>
        </p:spPr>
      </p:pic>
    </p:spTree>
    <p:extLst>
      <p:ext uri="{BB962C8B-B14F-4D97-AF65-F5344CB8AC3E}">
        <p14:creationId xmlns:p14="http://schemas.microsoft.com/office/powerpoint/2010/main" val="20954791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274638"/>
            <a:ext cx="7315200" cy="1143000"/>
          </a:xfrm>
        </p:spPr>
        <p:txBody>
          <a:bodyPr/>
          <a:lstStyle/>
          <a:p>
            <a:r>
              <a:rPr lang="en-IN" dirty="0">
                <a:latin typeface="Times New Roman" pitchFamily="18" charset="0"/>
                <a:cs typeface="Times New Roman" pitchFamily="18" charset="0"/>
              </a:rPr>
              <a:t>Levels of Architecture</a:t>
            </a:r>
            <a:endParaRPr lang="en-US" dirty="0"/>
          </a:p>
        </p:txBody>
      </p:sp>
      <p:sp>
        <p:nvSpPr>
          <p:cNvPr id="7" name="Footer Placeholder 6"/>
          <p:cNvSpPr>
            <a:spLocks noGrp="1"/>
          </p:cNvSpPr>
          <p:nvPr>
            <p:ph type="ftr" sz="quarter" idx="11"/>
          </p:nvPr>
        </p:nvSpPr>
        <p:spPr/>
        <p:txBody>
          <a:bodyPr/>
          <a:lstStyle/>
          <a:p>
            <a:r>
              <a:rPr lang="en-US" dirty="0" err="1"/>
              <a:t>Dr.Carmel</a:t>
            </a:r>
            <a:r>
              <a:rPr lang="en-US" dirty="0"/>
              <a:t> Mary Belinda/ CSE</a:t>
            </a:r>
          </a:p>
        </p:txBody>
      </p:sp>
      <p:sp>
        <p:nvSpPr>
          <p:cNvPr id="6" name="Slide Number Placeholder 5"/>
          <p:cNvSpPr>
            <a:spLocks noGrp="1"/>
          </p:cNvSpPr>
          <p:nvPr>
            <p:ph type="sldNum" sz="quarter" idx="12"/>
          </p:nvPr>
        </p:nvSpPr>
        <p:spPr/>
        <p:txBody>
          <a:bodyPr/>
          <a:lstStyle/>
          <a:p>
            <a:fld id="{878693F4-8CB6-41B2-95ED-621F3091F1D1}" type="slidenum">
              <a:rPr lang="en-US" smtClean="0"/>
              <a:pPr/>
              <a:t>51</a:t>
            </a:fld>
            <a:endParaRPr lang="en-US"/>
          </a:p>
        </p:txBody>
      </p:sp>
      <p:pic>
        <p:nvPicPr>
          <p:cNvPr id="75778" name="Picture 2"/>
          <p:cNvPicPr>
            <a:picLocks noChangeAspect="1" noChangeArrowheads="1"/>
          </p:cNvPicPr>
          <p:nvPr/>
        </p:nvPicPr>
        <p:blipFill>
          <a:blip r:embed="rId2"/>
          <a:srcRect/>
          <a:stretch>
            <a:fillRect/>
          </a:stretch>
        </p:blipFill>
        <p:spPr bwMode="auto">
          <a:xfrm>
            <a:off x="345402" y="1487486"/>
            <a:ext cx="8370002" cy="4441843"/>
          </a:xfrm>
          <a:prstGeom prst="rect">
            <a:avLst/>
          </a:prstGeom>
          <a:noFill/>
          <a:ln w="9525">
            <a:noFill/>
            <a:miter lim="800000"/>
            <a:headEnd/>
            <a:tailEnd/>
          </a:ln>
          <a:effectLst/>
        </p:spPr>
      </p:pic>
      <p:pic>
        <p:nvPicPr>
          <p:cNvPr id="8" name="Picture 7" descr="WhatsApp Image 2020-07-22 at 21.01.23.jpeg"/>
          <p:cNvPicPr>
            <a:picLocks noChangeAspect="1"/>
          </p:cNvPicPr>
          <p:nvPr/>
        </p:nvPicPr>
        <p:blipFill>
          <a:blip r:embed="rId3"/>
          <a:stretch>
            <a:fillRect/>
          </a:stretch>
        </p:blipFill>
        <p:spPr>
          <a:xfrm>
            <a:off x="-20782" y="173829"/>
            <a:ext cx="1228725" cy="1257300"/>
          </a:xfrm>
          <a:prstGeom prst="rect">
            <a:avLst/>
          </a:prstGeom>
        </p:spPr>
      </p:pic>
    </p:spTree>
    <p:extLst>
      <p:ext uri="{BB962C8B-B14F-4D97-AF65-F5344CB8AC3E}">
        <p14:creationId xmlns:p14="http://schemas.microsoft.com/office/powerpoint/2010/main" val="2249454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IN" dirty="0">
                <a:latin typeface="Times New Roman" pitchFamily="18" charset="0"/>
                <a:cs typeface="Times New Roman" pitchFamily="18" charset="0"/>
              </a:rPr>
              <a:t>Development Lifecycle</a:t>
            </a:r>
            <a:endParaRPr lang="en-US" dirty="0"/>
          </a:p>
        </p:txBody>
      </p:sp>
      <p:sp>
        <p:nvSpPr>
          <p:cNvPr id="7" name="Footer Placeholder 6"/>
          <p:cNvSpPr>
            <a:spLocks noGrp="1"/>
          </p:cNvSpPr>
          <p:nvPr>
            <p:ph type="ftr" sz="quarter" idx="11"/>
          </p:nvPr>
        </p:nvSpPr>
        <p:spPr>
          <a:xfrm>
            <a:off x="2667000" y="6356350"/>
            <a:ext cx="3352800" cy="365125"/>
          </a:xfrm>
        </p:spPr>
        <p:txBody>
          <a:bodyPr/>
          <a:lstStyle/>
          <a:p>
            <a:r>
              <a:rPr lang="en-US" dirty="0" err="1"/>
              <a:t>Dr.Carmel</a:t>
            </a:r>
            <a:r>
              <a:rPr lang="en-US" dirty="0"/>
              <a:t> Mary Belinda/ CSE</a:t>
            </a:r>
          </a:p>
        </p:txBody>
      </p:sp>
      <p:sp>
        <p:nvSpPr>
          <p:cNvPr id="6" name="Slide Number Placeholder 5"/>
          <p:cNvSpPr>
            <a:spLocks noGrp="1"/>
          </p:cNvSpPr>
          <p:nvPr>
            <p:ph type="sldNum" sz="quarter" idx="12"/>
          </p:nvPr>
        </p:nvSpPr>
        <p:spPr/>
        <p:txBody>
          <a:bodyPr/>
          <a:lstStyle/>
          <a:p>
            <a:fld id="{878693F4-8CB6-41B2-95ED-621F3091F1D1}" type="slidenum">
              <a:rPr lang="en-US" smtClean="0"/>
              <a:pPr/>
              <a:t>52</a:t>
            </a:fld>
            <a:endParaRPr lang="en-US"/>
          </a:p>
        </p:txBody>
      </p:sp>
      <p:pic>
        <p:nvPicPr>
          <p:cNvPr id="77826" name="Picture 2"/>
          <p:cNvPicPr>
            <a:picLocks noChangeAspect="1" noChangeArrowheads="1"/>
          </p:cNvPicPr>
          <p:nvPr/>
        </p:nvPicPr>
        <p:blipFill>
          <a:blip r:embed="rId2"/>
          <a:srcRect/>
          <a:stretch>
            <a:fillRect/>
          </a:stretch>
        </p:blipFill>
        <p:spPr bwMode="auto">
          <a:xfrm>
            <a:off x="428597" y="1214422"/>
            <a:ext cx="8072493" cy="4638691"/>
          </a:xfrm>
          <a:prstGeom prst="rect">
            <a:avLst/>
          </a:prstGeom>
          <a:noFill/>
          <a:ln w="9525">
            <a:noFill/>
            <a:miter lim="800000"/>
            <a:headEnd/>
            <a:tailEnd/>
          </a:ln>
          <a:effectLst/>
        </p:spPr>
      </p:pic>
      <p:pic>
        <p:nvPicPr>
          <p:cNvPr id="8" name="Picture 7" descr="WhatsApp Image 2020-07-22 at 21.01.23.jpeg"/>
          <p:cNvPicPr>
            <a:picLocks noChangeAspect="1"/>
          </p:cNvPicPr>
          <p:nvPr/>
        </p:nvPicPr>
        <p:blipFill>
          <a:blip r:embed="rId3"/>
          <a:stretch>
            <a:fillRect/>
          </a:stretch>
        </p:blipFill>
        <p:spPr>
          <a:xfrm>
            <a:off x="457200" y="62923"/>
            <a:ext cx="1228725" cy="1257300"/>
          </a:xfrm>
          <a:prstGeom prst="rect">
            <a:avLst/>
          </a:prstGeom>
        </p:spPr>
      </p:pic>
    </p:spTree>
    <p:extLst>
      <p:ext uri="{BB962C8B-B14F-4D97-AF65-F5344CB8AC3E}">
        <p14:creationId xmlns:p14="http://schemas.microsoft.com/office/powerpoint/2010/main" val="21171072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Modeling a Data Warehouse </a:t>
            </a:r>
            <a:br>
              <a:rPr lang="en-US" dirty="0"/>
            </a:br>
            <a:endParaRPr lang="en-US" dirty="0"/>
          </a:p>
        </p:txBody>
      </p:sp>
      <p:sp>
        <p:nvSpPr>
          <p:cNvPr id="3" name="Content Placeholder 2"/>
          <p:cNvSpPr>
            <a:spLocks noGrp="1"/>
          </p:cNvSpPr>
          <p:nvPr>
            <p:ph idx="1"/>
          </p:nvPr>
        </p:nvSpPr>
        <p:spPr/>
        <p:txBody>
          <a:bodyPr>
            <a:normAutofit/>
          </a:bodyPr>
          <a:lstStyle/>
          <a:p>
            <a:pPr algn="just"/>
            <a:r>
              <a:rPr lang="en-US" sz="2400" dirty="0"/>
              <a:t>Data warehouse modeling is the process of designing the schemas of the detailed and summarized information of the data warehouse.</a:t>
            </a:r>
          </a:p>
          <a:p>
            <a:pPr algn="just"/>
            <a:r>
              <a:rPr lang="en-US" sz="2400" dirty="0"/>
              <a:t>The goal of data warehouse modeling is to develop a schema describing the reality, or at least a part of the fact, which the data warehouse is needed to support.</a:t>
            </a:r>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42398951-F7E8-AC4F-A5AA-E3A8B9E27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6B855979-26B9-3B43-BBDA-E28042DB2DE6}"/>
              </a:ext>
            </a:extLst>
          </p:cNvPr>
          <p:cNvSpPr>
            <a:spLocks noGrp="1"/>
          </p:cNvSpPr>
          <p:nvPr>
            <p:ph type="sldNum" sz="quarter" idx="12"/>
          </p:nvPr>
        </p:nvSpPr>
        <p:spPr/>
        <p:txBody>
          <a:bodyPr/>
          <a:lstStyle/>
          <a:p>
            <a:fld id="{FD58DAB5-CB49-440C-99FC-CF944ACFAA61}" type="slidenum">
              <a:rPr lang="en-US" smtClean="0"/>
              <a:pPr/>
              <a:t>53</a:t>
            </a:fld>
            <a:endParaRPr lang="en-US"/>
          </a:p>
        </p:txBody>
      </p:sp>
    </p:spTree>
    <p:extLst>
      <p:ext uri="{BB962C8B-B14F-4D97-AF65-F5344CB8AC3E}">
        <p14:creationId xmlns:p14="http://schemas.microsoft.com/office/powerpoint/2010/main" val="417832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Model</a:t>
            </a:r>
          </a:p>
        </p:txBody>
      </p:sp>
      <p:sp>
        <p:nvSpPr>
          <p:cNvPr id="3" name="Content Placeholder 2"/>
          <p:cNvSpPr>
            <a:spLocks noGrp="1"/>
          </p:cNvSpPr>
          <p:nvPr>
            <p:ph idx="1"/>
          </p:nvPr>
        </p:nvSpPr>
        <p:spPr/>
        <p:txBody>
          <a:bodyPr/>
          <a:lstStyle/>
          <a:p>
            <a:r>
              <a:rPr lang="en-US" sz="2400" dirty="0"/>
              <a:t>Conceptual Data Model</a:t>
            </a:r>
          </a:p>
          <a:p>
            <a:r>
              <a:rPr lang="en-US" sz="2400" dirty="0"/>
              <a:t>Logical Data Model</a:t>
            </a:r>
          </a:p>
          <a:p>
            <a:r>
              <a:rPr lang="en-US" sz="2400" dirty="0"/>
              <a:t>Physical Data Model</a:t>
            </a:r>
          </a:p>
          <a:p>
            <a:endParaRPr lang="en-US" dirty="0"/>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808269CD-A184-4244-B5A0-1EF0AFF19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5184CE9E-66C0-2D49-8779-9ABE0ECE39F6}"/>
              </a:ext>
            </a:extLst>
          </p:cNvPr>
          <p:cNvSpPr>
            <a:spLocks noGrp="1"/>
          </p:cNvSpPr>
          <p:nvPr>
            <p:ph type="sldNum" sz="quarter" idx="12"/>
          </p:nvPr>
        </p:nvSpPr>
        <p:spPr/>
        <p:txBody>
          <a:bodyPr/>
          <a:lstStyle/>
          <a:p>
            <a:fld id="{FD58DAB5-CB49-440C-99FC-CF944ACFAA61}" type="slidenum">
              <a:rPr lang="en-US" smtClean="0"/>
              <a:pPr/>
              <a:t>54</a:t>
            </a:fld>
            <a:endParaRPr lang="en-US"/>
          </a:p>
        </p:txBody>
      </p:sp>
      <p:pic>
        <p:nvPicPr>
          <p:cNvPr id="6146" name="Picture 2"/>
          <p:cNvPicPr>
            <a:picLocks noChangeAspect="1" noChangeArrowheads="1"/>
          </p:cNvPicPr>
          <p:nvPr/>
        </p:nvPicPr>
        <p:blipFill>
          <a:blip r:embed="rId3"/>
          <a:srcRect/>
          <a:stretch>
            <a:fillRect/>
          </a:stretch>
        </p:blipFill>
        <p:spPr bwMode="auto">
          <a:xfrm>
            <a:off x="3810000" y="2438400"/>
            <a:ext cx="4305300" cy="3800475"/>
          </a:xfrm>
          <a:prstGeom prst="rect">
            <a:avLst/>
          </a:prstGeom>
          <a:noFill/>
          <a:ln w="9525">
            <a:noFill/>
            <a:miter lim="800000"/>
            <a:headEnd/>
            <a:tailEnd/>
          </a:ln>
          <a:effectLst/>
        </p:spPr>
      </p:pic>
    </p:spTree>
    <p:extLst>
      <p:ext uri="{BB962C8B-B14F-4D97-AF65-F5344CB8AC3E}">
        <p14:creationId xmlns:p14="http://schemas.microsoft.com/office/powerpoint/2010/main" val="15034615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Conceptual Data Model</a:t>
            </a:r>
            <a:br>
              <a:rPr lang="en-US" dirty="0"/>
            </a:br>
            <a:endParaRPr lang="en-US" dirty="0"/>
          </a:p>
        </p:txBody>
      </p:sp>
      <p:sp>
        <p:nvSpPr>
          <p:cNvPr id="3" name="Content Placeholder 2"/>
          <p:cNvSpPr>
            <a:spLocks noGrp="1"/>
          </p:cNvSpPr>
          <p:nvPr>
            <p:ph idx="1"/>
          </p:nvPr>
        </p:nvSpPr>
        <p:spPr/>
        <p:txBody>
          <a:bodyPr/>
          <a:lstStyle/>
          <a:p>
            <a:pPr algn="just"/>
            <a:r>
              <a:rPr lang="en-US" sz="2400" dirty="0"/>
              <a:t>A conceptual data model recognizes the highest-level relationships between the different entities.</a:t>
            </a:r>
          </a:p>
          <a:p>
            <a:pPr algn="just"/>
            <a:endParaRPr lang="en-US" sz="2400" dirty="0"/>
          </a:p>
          <a:p>
            <a:pPr marL="0" indent="0" algn="just">
              <a:buNone/>
            </a:pPr>
            <a:r>
              <a:rPr lang="en-US" sz="2400" dirty="0"/>
              <a:t>Characteristics of the conceptual data model</a:t>
            </a:r>
          </a:p>
          <a:p>
            <a:pPr marL="0" indent="0" algn="just">
              <a:buNone/>
            </a:pPr>
            <a:endParaRPr lang="en-US" sz="2400" dirty="0"/>
          </a:p>
          <a:p>
            <a:pPr algn="just"/>
            <a:r>
              <a:rPr lang="en-US" sz="2400" dirty="0"/>
              <a:t>It contains the essential entities and the relationships among them.</a:t>
            </a:r>
          </a:p>
          <a:p>
            <a:pPr algn="just"/>
            <a:r>
              <a:rPr lang="en-US" sz="2400" dirty="0"/>
              <a:t>No attribute is specified.</a:t>
            </a:r>
          </a:p>
          <a:p>
            <a:pPr algn="just"/>
            <a:r>
              <a:rPr lang="en-US" sz="2400" dirty="0"/>
              <a:t>No primary key is specified.</a:t>
            </a:r>
          </a:p>
          <a:p>
            <a:endParaRPr lang="en-US" dirty="0"/>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2732E4C5-A145-7B49-B1C1-DB50235F9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54B535E6-CD2A-D646-A8D3-FFECF271C67C}"/>
              </a:ext>
            </a:extLst>
          </p:cNvPr>
          <p:cNvSpPr>
            <a:spLocks noGrp="1"/>
          </p:cNvSpPr>
          <p:nvPr>
            <p:ph type="sldNum" sz="quarter" idx="12"/>
          </p:nvPr>
        </p:nvSpPr>
        <p:spPr/>
        <p:txBody>
          <a:bodyPr/>
          <a:lstStyle/>
          <a:p>
            <a:fld id="{FD58DAB5-CB49-440C-99FC-CF944ACFAA61}" type="slidenum">
              <a:rPr lang="en-US" smtClean="0"/>
              <a:pPr/>
              <a:t>55</a:t>
            </a:fld>
            <a:endParaRPr lang="en-US"/>
          </a:p>
        </p:txBody>
      </p:sp>
    </p:spTree>
    <p:extLst>
      <p:ext uri="{BB962C8B-B14F-4D97-AF65-F5344CB8AC3E}">
        <p14:creationId xmlns:p14="http://schemas.microsoft.com/office/powerpoint/2010/main" val="153562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a:blip r:embed="rId2"/>
          <a:stretch>
            <a:fillRect/>
          </a:stretch>
        </p:blipFill>
        <p:spPr>
          <a:xfrm>
            <a:off x="1981200" y="2057401"/>
            <a:ext cx="4952999" cy="2971800"/>
          </a:xfrm>
          <a:prstGeom prst="rect">
            <a:avLst/>
          </a:prstGeom>
        </p:spPr>
      </p:pic>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261515DC-DA08-1E4B-8ED5-81F59738B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95A91029-8F70-6E42-B339-4EE64193D15E}"/>
              </a:ext>
            </a:extLst>
          </p:cNvPr>
          <p:cNvSpPr>
            <a:spLocks noGrp="1"/>
          </p:cNvSpPr>
          <p:nvPr>
            <p:ph type="sldNum" sz="quarter" idx="12"/>
          </p:nvPr>
        </p:nvSpPr>
        <p:spPr/>
        <p:txBody>
          <a:bodyPr/>
          <a:lstStyle/>
          <a:p>
            <a:fld id="{FD58DAB5-CB49-440C-99FC-CF944ACFAA61}" type="slidenum">
              <a:rPr lang="en-US" smtClean="0"/>
              <a:pPr/>
              <a:t>56</a:t>
            </a:fld>
            <a:endParaRPr lang="en-US"/>
          </a:p>
        </p:txBody>
      </p:sp>
    </p:spTree>
    <p:extLst>
      <p:ext uri="{BB962C8B-B14F-4D97-AF65-F5344CB8AC3E}">
        <p14:creationId xmlns:p14="http://schemas.microsoft.com/office/powerpoint/2010/main" val="40235940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Logical Data Model</a:t>
            </a:r>
            <a:br>
              <a:rPr lang="en-US" dirty="0"/>
            </a:br>
            <a:endParaRPr lang="en-US" dirty="0"/>
          </a:p>
        </p:txBody>
      </p:sp>
      <p:sp>
        <p:nvSpPr>
          <p:cNvPr id="3" name="Content Placeholder 2"/>
          <p:cNvSpPr>
            <a:spLocks noGrp="1"/>
          </p:cNvSpPr>
          <p:nvPr>
            <p:ph idx="1"/>
          </p:nvPr>
        </p:nvSpPr>
        <p:spPr/>
        <p:txBody>
          <a:bodyPr>
            <a:normAutofit fontScale="40000" lnSpcReduction="20000"/>
          </a:bodyPr>
          <a:lstStyle/>
          <a:p>
            <a:r>
              <a:rPr lang="en-US" sz="5100" dirty="0"/>
              <a:t>A logical data model defines the information in as much structure as possible, without observing how they will be physically achieved in the database.</a:t>
            </a:r>
          </a:p>
          <a:p>
            <a:pPr marL="0" indent="0">
              <a:buNone/>
            </a:pPr>
            <a:r>
              <a:rPr lang="en-US" sz="5100" b="1" dirty="0"/>
              <a:t>Features of a logical data model</a:t>
            </a:r>
            <a:endParaRPr lang="en-US" sz="5100" dirty="0"/>
          </a:p>
          <a:p>
            <a:r>
              <a:rPr lang="en-US" sz="5100" dirty="0"/>
              <a:t>It involves all entities and relationships among them.</a:t>
            </a:r>
          </a:p>
          <a:p>
            <a:r>
              <a:rPr lang="en-US" sz="5100" dirty="0"/>
              <a:t>All attributes for each entity are specified.</a:t>
            </a:r>
          </a:p>
          <a:p>
            <a:r>
              <a:rPr lang="en-US" sz="5100" dirty="0"/>
              <a:t>The primary key for each entity is stated.</a:t>
            </a:r>
          </a:p>
          <a:p>
            <a:r>
              <a:rPr lang="en-US" sz="5100" dirty="0"/>
              <a:t>Referential Integrity is specified (FK Relation).</a:t>
            </a:r>
          </a:p>
          <a:p>
            <a:pPr marL="0" indent="0">
              <a:buNone/>
            </a:pPr>
            <a:r>
              <a:rPr lang="en-US" sz="5100" dirty="0"/>
              <a:t>The phase for designing the logical data model which are as follows:</a:t>
            </a:r>
          </a:p>
          <a:p>
            <a:r>
              <a:rPr lang="en-US" sz="5100" dirty="0"/>
              <a:t>Specify primary keys for all entities.</a:t>
            </a:r>
          </a:p>
          <a:p>
            <a:r>
              <a:rPr lang="en-US" sz="5100" dirty="0"/>
              <a:t>List the relationships between different entities.</a:t>
            </a:r>
          </a:p>
          <a:p>
            <a:r>
              <a:rPr lang="en-US" sz="5100" dirty="0"/>
              <a:t>List all attributes for each entity.</a:t>
            </a:r>
          </a:p>
          <a:p>
            <a:r>
              <a:rPr lang="en-US" sz="5100" dirty="0"/>
              <a:t>Normalization.</a:t>
            </a:r>
          </a:p>
          <a:p>
            <a:r>
              <a:rPr lang="en-US" sz="5100" dirty="0"/>
              <a:t>No data types are listed</a:t>
            </a:r>
          </a:p>
          <a:p>
            <a:pPr marL="0" indent="0">
              <a:buNone/>
            </a:pPr>
            <a:endParaRPr lang="en-US" dirty="0"/>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93D85AEA-7DC5-DC41-8ADF-98642F167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B6D43351-3E38-A545-B4B9-FF7365A2C285}"/>
              </a:ext>
            </a:extLst>
          </p:cNvPr>
          <p:cNvSpPr>
            <a:spLocks noGrp="1"/>
          </p:cNvSpPr>
          <p:nvPr>
            <p:ph type="sldNum" sz="quarter" idx="12"/>
          </p:nvPr>
        </p:nvSpPr>
        <p:spPr/>
        <p:txBody>
          <a:bodyPr/>
          <a:lstStyle/>
          <a:p>
            <a:fld id="{FD58DAB5-CB49-440C-99FC-CF944ACFAA61}" type="slidenum">
              <a:rPr lang="en-US" smtClean="0"/>
              <a:pPr/>
              <a:t>57</a:t>
            </a:fld>
            <a:endParaRPr lang="en-US"/>
          </a:p>
        </p:txBody>
      </p:sp>
    </p:spTree>
    <p:extLst>
      <p:ext uri="{BB962C8B-B14F-4D97-AF65-F5344CB8AC3E}">
        <p14:creationId xmlns:p14="http://schemas.microsoft.com/office/powerpoint/2010/main" val="81333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heckerboard(across)">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heckerboard(across)">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checkerboard(across)">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a:blip r:embed="rId2"/>
          <a:stretch>
            <a:fillRect/>
          </a:stretch>
        </p:blipFill>
        <p:spPr>
          <a:xfrm>
            <a:off x="1371600" y="1676400"/>
            <a:ext cx="5791200" cy="3725069"/>
          </a:xfrm>
          <a:prstGeom prst="rect">
            <a:avLst/>
          </a:prstGeom>
        </p:spPr>
      </p:pic>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4948F616-CD4C-F14E-B7CC-CFE8CD2E5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46B888CD-EF67-9C4C-B5CF-471F36173616}"/>
              </a:ext>
            </a:extLst>
          </p:cNvPr>
          <p:cNvSpPr>
            <a:spLocks noGrp="1"/>
          </p:cNvSpPr>
          <p:nvPr>
            <p:ph type="sldNum" sz="quarter" idx="12"/>
          </p:nvPr>
        </p:nvSpPr>
        <p:spPr/>
        <p:txBody>
          <a:bodyPr/>
          <a:lstStyle/>
          <a:p>
            <a:fld id="{FD58DAB5-CB49-440C-99FC-CF944ACFAA61}" type="slidenum">
              <a:rPr lang="en-US" smtClean="0"/>
              <a:pPr/>
              <a:t>58</a:t>
            </a:fld>
            <a:endParaRPr lang="en-US"/>
          </a:p>
        </p:txBody>
      </p:sp>
    </p:spTree>
    <p:extLst>
      <p:ext uri="{BB962C8B-B14F-4D97-AF65-F5344CB8AC3E}">
        <p14:creationId xmlns:p14="http://schemas.microsoft.com/office/powerpoint/2010/main" val="2175824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Physical Data Model</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pPr algn="just"/>
            <a:r>
              <a:rPr lang="en-US" sz="3400" dirty="0"/>
              <a:t>Physical data model describes how the model will be presented in the database. </a:t>
            </a:r>
          </a:p>
          <a:p>
            <a:pPr algn="just"/>
            <a:r>
              <a:rPr lang="en-US" sz="3400" dirty="0"/>
              <a:t>A physical database model demonstrates all table structures, column names, data types, constraints, primary key, foreign key, and relationships between tables.</a:t>
            </a:r>
          </a:p>
          <a:p>
            <a:pPr marL="0" indent="0" algn="just">
              <a:buNone/>
            </a:pPr>
            <a:r>
              <a:rPr lang="en-US" sz="3400" dirty="0"/>
              <a:t>Characteristics of a physical data model</a:t>
            </a:r>
          </a:p>
          <a:p>
            <a:pPr algn="just"/>
            <a:r>
              <a:rPr lang="en-US" sz="3400" dirty="0"/>
              <a:t>Specification all tables and columns.</a:t>
            </a:r>
          </a:p>
          <a:p>
            <a:pPr algn="just"/>
            <a:r>
              <a:rPr lang="en-US" sz="3400" dirty="0"/>
              <a:t>Foreign keys are used to recognize relationships between tables.</a:t>
            </a:r>
          </a:p>
          <a:p>
            <a:pPr marL="0" indent="0" algn="just">
              <a:buNone/>
            </a:pPr>
            <a:r>
              <a:rPr lang="en-US" sz="3400" dirty="0"/>
              <a:t>The steps for physical data model design which are as follows:</a:t>
            </a:r>
          </a:p>
          <a:p>
            <a:pPr algn="just"/>
            <a:r>
              <a:rPr lang="en-US" sz="3400" dirty="0"/>
              <a:t>Convert entities to tables.</a:t>
            </a:r>
          </a:p>
          <a:p>
            <a:pPr algn="just"/>
            <a:r>
              <a:rPr lang="en-US" sz="3400" dirty="0"/>
              <a:t>Convert relationships to foreign keys.</a:t>
            </a:r>
          </a:p>
          <a:p>
            <a:pPr algn="just"/>
            <a:r>
              <a:rPr lang="en-US" sz="3400" dirty="0"/>
              <a:t>Convert attributes to columns.</a:t>
            </a:r>
          </a:p>
          <a:p>
            <a:pPr marL="0" indent="0">
              <a:buNone/>
            </a:pPr>
            <a:endParaRPr lang="en-US" dirty="0"/>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DD0DE463-ECBE-AC49-A460-CEF2D93A6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BAC77EFE-1B32-354F-AC85-E921073AD697}"/>
              </a:ext>
            </a:extLst>
          </p:cNvPr>
          <p:cNvSpPr>
            <a:spLocks noGrp="1"/>
          </p:cNvSpPr>
          <p:nvPr>
            <p:ph type="sldNum" sz="quarter" idx="12"/>
          </p:nvPr>
        </p:nvSpPr>
        <p:spPr/>
        <p:txBody>
          <a:bodyPr/>
          <a:lstStyle/>
          <a:p>
            <a:fld id="{FD58DAB5-CB49-440C-99FC-CF944ACFAA61}" type="slidenum">
              <a:rPr lang="en-US" smtClean="0"/>
              <a:pPr/>
              <a:t>59</a:t>
            </a:fld>
            <a:endParaRPr lang="en-US"/>
          </a:p>
        </p:txBody>
      </p:sp>
    </p:spTree>
    <p:extLst>
      <p:ext uri="{BB962C8B-B14F-4D97-AF65-F5344CB8AC3E}">
        <p14:creationId xmlns:p14="http://schemas.microsoft.com/office/powerpoint/2010/main" val="254371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SYLLABUS</a:t>
            </a:r>
          </a:p>
        </p:txBody>
      </p:sp>
      <p:sp>
        <p:nvSpPr>
          <p:cNvPr id="3" name="Content Placeholder 2"/>
          <p:cNvSpPr>
            <a:spLocks noGrp="1"/>
          </p:cNvSpPr>
          <p:nvPr>
            <p:ph idx="1"/>
          </p:nvPr>
        </p:nvSpPr>
        <p:spPr/>
        <p:txBody>
          <a:bodyPr>
            <a:normAutofit fontScale="47500" lnSpcReduction="20000"/>
          </a:bodyPr>
          <a:lstStyle/>
          <a:p>
            <a:pPr marL="0" indent="0" algn="just">
              <a:buNone/>
            </a:pPr>
            <a:r>
              <a:rPr lang="en-US" sz="4400" b="1" dirty="0"/>
              <a:t>Unit I Data Warehousing				                	L-10</a:t>
            </a:r>
            <a:endParaRPr lang="en-US" sz="4400" dirty="0"/>
          </a:p>
          <a:p>
            <a:pPr marL="0" indent="0" algn="just">
              <a:buNone/>
            </a:pPr>
            <a:r>
              <a:rPr lang="en-US" sz="4400" dirty="0"/>
              <a:t> </a:t>
            </a:r>
          </a:p>
          <a:p>
            <a:pPr marL="0" indent="0" algn="just">
              <a:buNone/>
            </a:pPr>
            <a:r>
              <a:rPr lang="en-US" sz="4400" dirty="0"/>
              <a:t>Introduction to Data warehousing – Evolution of Decision Support systems – Modeling a Data Warehouse – Granularity in the Data Warehouse - Building a Data Warehouse – Data Warehouse Components –Data Warehouse Architecture - Metadata.</a:t>
            </a:r>
          </a:p>
          <a:p>
            <a:pPr marL="0" indent="0" algn="just">
              <a:buNone/>
            </a:pPr>
            <a:r>
              <a:rPr lang="en-US" sz="4400" dirty="0"/>
              <a:t> </a:t>
            </a:r>
          </a:p>
          <a:p>
            <a:pPr marL="0" indent="0" algn="just">
              <a:buNone/>
            </a:pPr>
            <a:r>
              <a:rPr lang="en-US" sz="4400" b="1" dirty="0"/>
              <a:t>Unit II Business Analysis		</a:t>
            </a:r>
            <a:r>
              <a:rPr lang="en-US" sz="4400" dirty="0"/>
              <a:t>				</a:t>
            </a:r>
            <a:r>
              <a:rPr lang="en-US" sz="4400" b="1" dirty="0"/>
              <a:t>L-9</a:t>
            </a:r>
            <a:endParaRPr lang="en-US" sz="4400" dirty="0"/>
          </a:p>
          <a:p>
            <a:pPr marL="0" indent="0" algn="just">
              <a:buNone/>
            </a:pPr>
            <a:r>
              <a:rPr lang="en-US" sz="4400" dirty="0"/>
              <a:t> </a:t>
            </a:r>
          </a:p>
          <a:p>
            <a:pPr marL="0" indent="0" algn="just">
              <a:buNone/>
            </a:pPr>
            <a:r>
              <a:rPr lang="en-US" sz="4400" dirty="0"/>
              <a:t>Mapping the Data Warehouse to a Multiprocessor Architecture – DBMS Schemas for Decision Support – Data Extraction, Cleanup, and Transformation Tools –. Reporting and Query tools and Applications –Online Analytical Processing (OLAP) – Need – Multidimensional Data Model – OLAP Guidelines – Multidimensional versus Multi relational OLAP – Categorization of OLAP Tools.</a:t>
            </a:r>
          </a:p>
          <a:p>
            <a:pPr marL="0" indent="0">
              <a:buNone/>
            </a:pPr>
            <a:endParaRPr lang="en-US" dirty="0"/>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5C19B47E-D627-374B-B95A-D50AFDBEA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6" name="Slide Number Placeholder 5">
            <a:extLst>
              <a:ext uri="{FF2B5EF4-FFF2-40B4-BE49-F238E27FC236}">
                <a16:creationId xmlns:a16="http://schemas.microsoft.com/office/drawing/2014/main" id="{ABD6CB56-34AE-4444-A579-ADFD11BB1F45}"/>
              </a:ext>
            </a:extLst>
          </p:cNvPr>
          <p:cNvSpPr>
            <a:spLocks noGrp="1"/>
          </p:cNvSpPr>
          <p:nvPr>
            <p:ph type="sldNum" sz="quarter" idx="12"/>
          </p:nvPr>
        </p:nvSpPr>
        <p:spPr/>
        <p:txBody>
          <a:bodyPr/>
          <a:lstStyle/>
          <a:p>
            <a:fld id="{FD58DAB5-CB49-440C-99FC-CF944ACFAA61}" type="slidenum">
              <a:rPr lang="en-US" smtClean="0"/>
              <a:pPr/>
              <a:t>6</a:t>
            </a:fld>
            <a:endParaRPr lang="en-US"/>
          </a:p>
        </p:txBody>
      </p:sp>
    </p:spTree>
    <p:extLst>
      <p:ext uri="{BB962C8B-B14F-4D97-AF65-F5344CB8AC3E}">
        <p14:creationId xmlns:p14="http://schemas.microsoft.com/office/powerpoint/2010/main" val="31791124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a:blip r:embed="rId2"/>
          <a:stretch>
            <a:fillRect/>
          </a:stretch>
        </p:blipFill>
        <p:spPr>
          <a:xfrm>
            <a:off x="1600200" y="1600201"/>
            <a:ext cx="5410199" cy="4267200"/>
          </a:xfrm>
          <a:prstGeom prst="rect">
            <a:avLst/>
          </a:prstGeom>
        </p:spPr>
      </p:pic>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350F168C-94E4-D34A-A9AE-9148B0E2F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628DC371-604F-F54E-B5C3-7D2EFCE344F7}"/>
              </a:ext>
            </a:extLst>
          </p:cNvPr>
          <p:cNvSpPr>
            <a:spLocks noGrp="1"/>
          </p:cNvSpPr>
          <p:nvPr>
            <p:ph type="sldNum" sz="quarter" idx="12"/>
          </p:nvPr>
        </p:nvSpPr>
        <p:spPr/>
        <p:txBody>
          <a:bodyPr/>
          <a:lstStyle/>
          <a:p>
            <a:fld id="{FD58DAB5-CB49-440C-99FC-CF944ACFAA61}" type="slidenum">
              <a:rPr lang="en-US" smtClean="0"/>
              <a:pPr/>
              <a:t>60</a:t>
            </a:fld>
            <a:endParaRPr lang="en-US"/>
          </a:p>
        </p:txBody>
      </p:sp>
    </p:spTree>
    <p:extLst>
      <p:ext uri="{BB962C8B-B14F-4D97-AF65-F5344CB8AC3E}">
        <p14:creationId xmlns:p14="http://schemas.microsoft.com/office/powerpoint/2010/main" val="34438727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229600" cy="1143000"/>
          </a:xfrm>
        </p:spPr>
        <p:txBody>
          <a:bodyPr>
            <a:normAutofit fontScale="90000"/>
          </a:bodyPr>
          <a:lstStyle/>
          <a:p>
            <a:r>
              <a:rPr lang="en-US" dirty="0"/>
              <a:t>Granularity in the Data Warehouse  </a:t>
            </a:r>
            <a:br>
              <a:rPr lang="en-US" dirty="0"/>
            </a:br>
            <a:endParaRPr lang="en-US" dirty="0"/>
          </a:p>
        </p:txBody>
      </p:sp>
      <p:sp>
        <p:nvSpPr>
          <p:cNvPr id="3" name="Content Placeholder 2"/>
          <p:cNvSpPr>
            <a:spLocks noGrp="1"/>
          </p:cNvSpPr>
          <p:nvPr>
            <p:ph idx="1"/>
          </p:nvPr>
        </p:nvSpPr>
        <p:spPr/>
        <p:txBody>
          <a:bodyPr>
            <a:normAutofit/>
          </a:bodyPr>
          <a:lstStyle/>
          <a:p>
            <a:pPr algn="just"/>
            <a:r>
              <a:rPr lang="en-US" sz="2400" dirty="0"/>
              <a:t>Granularity is also important to the warehouse architect because it affects all of the environments that depend on the warehouse for data. </a:t>
            </a:r>
          </a:p>
          <a:p>
            <a:pPr algn="just"/>
            <a:r>
              <a:rPr lang="en-US" sz="2400" dirty="0"/>
              <a:t>Granularity affects how efficiently data can be shipped to the different environments determines the types of analysis that can be done.</a:t>
            </a:r>
          </a:p>
          <a:p>
            <a:pPr algn="just"/>
            <a:r>
              <a:rPr lang="en-US" sz="2400" dirty="0"/>
              <a:t>The primary issue of granularity is that of getting it at the right level. The level of granularity needs to be neither too high or too low</a:t>
            </a:r>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B7F4F8E1-DC73-DD44-A05A-012222938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4180ED3F-9923-BE48-9566-B884E252E672}"/>
              </a:ext>
            </a:extLst>
          </p:cNvPr>
          <p:cNvSpPr>
            <a:spLocks noGrp="1"/>
          </p:cNvSpPr>
          <p:nvPr>
            <p:ph type="sldNum" sz="quarter" idx="12"/>
          </p:nvPr>
        </p:nvSpPr>
        <p:spPr/>
        <p:txBody>
          <a:bodyPr/>
          <a:lstStyle/>
          <a:p>
            <a:fld id="{FD58DAB5-CB49-440C-99FC-CF944ACFAA61}" type="slidenum">
              <a:rPr lang="en-US" smtClean="0"/>
              <a:pPr/>
              <a:t>61</a:t>
            </a:fld>
            <a:endParaRPr lang="en-US"/>
          </a:p>
        </p:txBody>
      </p:sp>
    </p:spTree>
    <p:extLst>
      <p:ext uri="{BB962C8B-B14F-4D97-AF65-F5344CB8AC3E}">
        <p14:creationId xmlns:p14="http://schemas.microsoft.com/office/powerpoint/2010/main" val="347545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a:t>
            </a:r>
            <a:r>
              <a:rPr lang="en-US" dirty="0"/>
              <a:t>Estimates</a:t>
            </a:r>
          </a:p>
        </p:txBody>
      </p:sp>
      <p:sp>
        <p:nvSpPr>
          <p:cNvPr id="3" name="Content Placeholder 2"/>
          <p:cNvSpPr>
            <a:spLocks noGrp="1"/>
          </p:cNvSpPr>
          <p:nvPr>
            <p:ph idx="1"/>
          </p:nvPr>
        </p:nvSpPr>
        <p:spPr/>
        <p:txBody>
          <a:bodyPr>
            <a:normAutofit/>
          </a:bodyPr>
          <a:lstStyle/>
          <a:p>
            <a:pPr algn="just"/>
            <a:r>
              <a:rPr lang="en-US" sz="2400" dirty="0"/>
              <a:t>The starting point for determining the appropriate level of granularity is to do a raw estimate of the number of rows of data and the DASD (direct access storage device) that will be in the data warehouse. </a:t>
            </a:r>
          </a:p>
          <a:p>
            <a:pPr marL="0" indent="0" algn="just">
              <a:buNone/>
            </a:pPr>
            <a:endParaRPr lang="en-US" sz="2400" dirty="0"/>
          </a:p>
        </p:txBody>
      </p:sp>
      <p:pic>
        <p:nvPicPr>
          <p:cNvPr id="4" name="Picture 3"/>
          <p:cNvPicPr>
            <a:picLocks noChangeAspect="1"/>
          </p:cNvPicPr>
          <p:nvPr/>
        </p:nvPicPr>
        <p:blipFill>
          <a:blip r:embed="rId2"/>
          <a:stretch>
            <a:fillRect/>
          </a:stretch>
        </p:blipFill>
        <p:spPr>
          <a:xfrm>
            <a:off x="1371600" y="3276600"/>
            <a:ext cx="5867400" cy="2925763"/>
          </a:xfrm>
          <a:prstGeom prst="rect">
            <a:avLst/>
          </a:prstGeom>
        </p:spPr>
      </p:pic>
      <p:sp>
        <p:nvSpPr>
          <p:cNvPr id="6" name="Footer Placeholder 5"/>
          <p:cNvSpPr>
            <a:spLocks noGrp="1"/>
          </p:cNvSpPr>
          <p:nvPr>
            <p:ph type="ftr" sz="quarter" idx="11"/>
          </p:nvPr>
        </p:nvSpPr>
        <p:spPr/>
        <p:txBody>
          <a:bodyPr/>
          <a:lstStyle/>
          <a:p>
            <a:r>
              <a:rPr lang="en-US" dirty="0" err="1"/>
              <a:t>Dr.Carmel</a:t>
            </a:r>
            <a:r>
              <a:rPr lang="en-US" dirty="0"/>
              <a:t> Mary Belinda M J /CSE                                                            </a:t>
            </a:r>
          </a:p>
        </p:txBody>
      </p:sp>
      <p:pic>
        <p:nvPicPr>
          <p:cNvPr id="7" name="Picture 6">
            <a:extLst>
              <a:ext uri="{FF2B5EF4-FFF2-40B4-BE49-F238E27FC236}">
                <a16:creationId xmlns:a16="http://schemas.microsoft.com/office/drawing/2014/main" id="{D1C320EE-547B-C54A-9226-49ACD6FD4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5" name="Slide Number Placeholder 4">
            <a:extLst>
              <a:ext uri="{FF2B5EF4-FFF2-40B4-BE49-F238E27FC236}">
                <a16:creationId xmlns:a16="http://schemas.microsoft.com/office/drawing/2014/main" id="{D9338797-5861-7745-95C2-D0C5E047D1D6}"/>
              </a:ext>
            </a:extLst>
          </p:cNvPr>
          <p:cNvSpPr>
            <a:spLocks noGrp="1"/>
          </p:cNvSpPr>
          <p:nvPr>
            <p:ph type="sldNum" sz="quarter" idx="12"/>
          </p:nvPr>
        </p:nvSpPr>
        <p:spPr/>
        <p:txBody>
          <a:bodyPr/>
          <a:lstStyle/>
          <a:p>
            <a:fld id="{FD58DAB5-CB49-440C-99FC-CF944ACFAA61}" type="slidenum">
              <a:rPr lang="en-US" smtClean="0"/>
              <a:pPr/>
              <a:t>62</a:t>
            </a:fld>
            <a:endParaRPr lang="en-US"/>
          </a:p>
        </p:txBody>
      </p:sp>
    </p:spTree>
    <p:extLst>
      <p:ext uri="{BB962C8B-B14F-4D97-AF65-F5344CB8AC3E}">
        <p14:creationId xmlns:p14="http://schemas.microsoft.com/office/powerpoint/2010/main" val="338895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0"/>
            <a:ext cx="8229600" cy="4343400"/>
          </a:xfrm>
        </p:spPr>
        <p:txBody>
          <a:bodyPr>
            <a:normAutofit fontScale="77500" lnSpcReduction="20000"/>
          </a:bodyPr>
          <a:lstStyle/>
          <a:p>
            <a:pPr algn="just"/>
            <a:r>
              <a:rPr lang="en-US" dirty="0"/>
              <a:t>The first step is to identify all the tables to be built. As a rule of thumb, there will be one or two really large tables and many smaller supporting tables. </a:t>
            </a:r>
          </a:p>
          <a:p>
            <a:pPr algn="just"/>
            <a:r>
              <a:rPr lang="en-US" dirty="0"/>
              <a:t>Next, estimate the size of the row in each table. It is likely that the exact size will not be known. </a:t>
            </a:r>
          </a:p>
          <a:p>
            <a:pPr algn="just"/>
            <a:r>
              <a:rPr lang="en-US" dirty="0"/>
              <a:t>A lower-bound estimate and an upper-bound estimate are sufficient. </a:t>
            </a:r>
          </a:p>
          <a:p>
            <a:pPr algn="just"/>
            <a:r>
              <a:rPr lang="en-US" dirty="0"/>
              <a:t>Next, on the one-year horizon, estimate the maximum and minimum number of rows in the table. </a:t>
            </a:r>
          </a:p>
          <a:p>
            <a:pPr algn="just"/>
            <a:r>
              <a:rPr lang="en-US" dirty="0"/>
              <a:t>Once the estimate of number of units of data in the data warehouse is made (using a high and a low projection), repeat the process, but this time for the five-year horizon.</a:t>
            </a:r>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96CA2962-6FB9-D043-BD19-199234855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Slide Number Placeholder 1">
            <a:extLst>
              <a:ext uri="{FF2B5EF4-FFF2-40B4-BE49-F238E27FC236}">
                <a16:creationId xmlns:a16="http://schemas.microsoft.com/office/drawing/2014/main" id="{ED5005FD-CEED-3B43-9E84-0EF8889549B5}"/>
              </a:ext>
            </a:extLst>
          </p:cNvPr>
          <p:cNvSpPr>
            <a:spLocks noGrp="1"/>
          </p:cNvSpPr>
          <p:nvPr>
            <p:ph type="sldNum" sz="quarter" idx="12"/>
          </p:nvPr>
        </p:nvSpPr>
        <p:spPr/>
        <p:txBody>
          <a:bodyPr/>
          <a:lstStyle/>
          <a:p>
            <a:fld id="{FD58DAB5-CB49-440C-99FC-CF944ACFAA61}" type="slidenum">
              <a:rPr lang="en-US" smtClean="0"/>
              <a:pPr/>
              <a:t>63</a:t>
            </a:fld>
            <a:endParaRPr lang="en-US"/>
          </a:p>
        </p:txBody>
      </p:sp>
    </p:spTree>
    <p:extLst>
      <p:ext uri="{BB962C8B-B14F-4D97-AF65-F5344CB8AC3E}">
        <p14:creationId xmlns:p14="http://schemas.microsoft.com/office/powerpoint/2010/main" val="368037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2400" dirty="0"/>
              <a:t>After the raw data projections are made, the index data space projections are calculated. </a:t>
            </a:r>
          </a:p>
          <a:p>
            <a:pPr algn="just"/>
            <a:r>
              <a:rPr lang="en-US" sz="2400" dirty="0"/>
              <a:t>For each table, for each key in the table or element of data that will be searched directly, identify the length of the key or element of data and determine whether the key will exist for each entry in the primary table.</a:t>
            </a:r>
          </a:p>
        </p:txBody>
      </p:sp>
      <p:sp>
        <p:nvSpPr>
          <p:cNvPr id="4" name="Footer Placeholder 3"/>
          <p:cNvSpPr>
            <a:spLocks noGrp="1"/>
          </p:cNvSpPr>
          <p:nvPr>
            <p:ph type="ftr" sz="quarter" idx="11"/>
          </p:nvPr>
        </p:nvSpPr>
        <p:spPr/>
        <p:txBody>
          <a:bodyPr/>
          <a:lstStyle/>
          <a:p>
            <a:r>
              <a:rPr lang="en-US" dirty="0" err="1"/>
              <a:t>Dr.Carmel</a:t>
            </a:r>
            <a:r>
              <a:rPr lang="en-US" dirty="0"/>
              <a:t> Mary Belinda M J /CSE                                                            </a:t>
            </a:r>
          </a:p>
        </p:txBody>
      </p:sp>
      <p:pic>
        <p:nvPicPr>
          <p:cNvPr id="5" name="Picture 4">
            <a:extLst>
              <a:ext uri="{FF2B5EF4-FFF2-40B4-BE49-F238E27FC236}">
                <a16:creationId xmlns:a16="http://schemas.microsoft.com/office/drawing/2014/main" id="{191081FC-31A1-F544-984D-02BF621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Slide Number Placeholder 1">
            <a:extLst>
              <a:ext uri="{FF2B5EF4-FFF2-40B4-BE49-F238E27FC236}">
                <a16:creationId xmlns:a16="http://schemas.microsoft.com/office/drawing/2014/main" id="{4A5F3674-7CD5-AE47-A814-01E6188FA868}"/>
              </a:ext>
            </a:extLst>
          </p:cNvPr>
          <p:cNvSpPr>
            <a:spLocks noGrp="1"/>
          </p:cNvSpPr>
          <p:nvPr>
            <p:ph type="sldNum" sz="quarter" idx="12"/>
          </p:nvPr>
        </p:nvSpPr>
        <p:spPr/>
        <p:txBody>
          <a:bodyPr/>
          <a:lstStyle/>
          <a:p>
            <a:fld id="{FD58DAB5-CB49-440C-99FC-CF944ACFAA61}" type="slidenum">
              <a:rPr lang="en-US" smtClean="0"/>
              <a:pPr/>
              <a:t>64</a:t>
            </a:fld>
            <a:endParaRPr lang="en-US"/>
          </a:p>
        </p:txBody>
      </p:sp>
    </p:spTree>
    <p:extLst>
      <p:ext uri="{BB962C8B-B14F-4D97-AF65-F5344CB8AC3E}">
        <p14:creationId xmlns:p14="http://schemas.microsoft.com/office/powerpoint/2010/main" val="420596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705600" cy="1143000"/>
          </a:xfrm>
        </p:spPr>
        <p:txBody>
          <a:bodyPr>
            <a:normAutofit fontScale="90000"/>
          </a:bodyPr>
          <a:lstStyle/>
          <a:p>
            <a:r>
              <a:rPr lang="en-US" dirty="0"/>
              <a:t>Input to the Planning Process</a:t>
            </a:r>
          </a:p>
        </p:txBody>
      </p:sp>
      <p:sp>
        <p:nvSpPr>
          <p:cNvPr id="3" name="Content Placeholder 2"/>
          <p:cNvSpPr>
            <a:spLocks noGrp="1"/>
          </p:cNvSpPr>
          <p:nvPr>
            <p:ph idx="1"/>
          </p:nvPr>
        </p:nvSpPr>
        <p:spPr/>
        <p:txBody>
          <a:bodyPr/>
          <a:lstStyle/>
          <a:p>
            <a:r>
              <a:rPr lang="en-US" dirty="0"/>
              <a:t>The estimate of rows and DASD then serves as input to the planning </a:t>
            </a:r>
            <a:r>
              <a:rPr lang="en-US" dirty="0" smtClean="0"/>
              <a:t>process</a:t>
            </a:r>
          </a:p>
          <a:p>
            <a:r>
              <a:rPr lang="en-US" dirty="0"/>
              <a:t>When the estimates are made, accuracy is </a:t>
            </a:r>
            <a:r>
              <a:rPr lang="en-US" dirty="0" smtClean="0"/>
              <a:t>desirable </a:t>
            </a:r>
            <a:r>
              <a:rPr lang="en-US" dirty="0"/>
              <a:t>to the order of magnitude.</a:t>
            </a: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65</a:t>
            </a:fld>
            <a:endParaRPr lang="en-US"/>
          </a:p>
        </p:txBody>
      </p:sp>
      <p:pic>
        <p:nvPicPr>
          <p:cNvPr id="6" name="Picture 5">
            <a:extLst>
              <a:ext uri="{FF2B5EF4-FFF2-40B4-BE49-F238E27FC236}">
                <a16:creationId xmlns:a16="http://schemas.microsoft.com/office/drawing/2014/main" id="{191081FC-31A1-F544-984D-02BF621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pic>
        <p:nvPicPr>
          <p:cNvPr id="7" name="Picture 6"/>
          <p:cNvPicPr>
            <a:picLocks noChangeAspect="1"/>
          </p:cNvPicPr>
          <p:nvPr/>
        </p:nvPicPr>
        <p:blipFill>
          <a:blip r:embed="rId3"/>
          <a:stretch>
            <a:fillRect/>
          </a:stretch>
        </p:blipFill>
        <p:spPr>
          <a:xfrm>
            <a:off x="2362200" y="3962400"/>
            <a:ext cx="4876800" cy="2322440"/>
          </a:xfrm>
          <a:prstGeom prst="rect">
            <a:avLst/>
          </a:prstGeom>
        </p:spPr>
      </p:pic>
    </p:spTree>
    <p:extLst>
      <p:ext uri="{BB962C8B-B14F-4D97-AF65-F5344CB8AC3E}">
        <p14:creationId xmlns:p14="http://schemas.microsoft.com/office/powerpoint/2010/main" val="25797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lstStyle/>
          <a:p>
            <a:r>
              <a:rPr lang="en-US" dirty="0"/>
              <a:t>Data in Overflow</a:t>
            </a:r>
          </a:p>
        </p:txBody>
      </p:sp>
      <p:sp>
        <p:nvSpPr>
          <p:cNvPr id="3" name="Content Placeholder 2"/>
          <p:cNvSpPr>
            <a:spLocks noGrp="1"/>
          </p:cNvSpPr>
          <p:nvPr>
            <p:ph idx="1"/>
          </p:nvPr>
        </p:nvSpPr>
        <p:spPr/>
        <p:txBody>
          <a:bodyPr>
            <a:normAutofit/>
          </a:bodyPr>
          <a:lstStyle/>
          <a:p>
            <a:r>
              <a:rPr lang="en-US" sz="2400" dirty="0"/>
              <a:t>Once the raw estimate as to the size of the data warehouse is made, the next step is to compare the total number of rows in the </a:t>
            </a:r>
            <a:r>
              <a:rPr lang="en-US" sz="2400" dirty="0" smtClean="0"/>
              <a:t>warehouse </a:t>
            </a:r>
            <a:r>
              <a:rPr lang="en-US" sz="2400" dirty="0"/>
              <a:t>environment to the charts </a:t>
            </a:r>
            <a:r>
              <a:rPr lang="en-US" sz="2400" dirty="0" smtClean="0"/>
              <a:t>.</a:t>
            </a:r>
          </a:p>
          <a:p>
            <a:pPr marL="0" indent="0">
              <a:buNone/>
            </a:pPr>
            <a:endParaRPr lang="en-US" sz="2400" dirty="0"/>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66</a:t>
            </a:fld>
            <a:endParaRPr lang="en-US"/>
          </a:p>
        </p:txBody>
      </p:sp>
      <p:pic>
        <p:nvPicPr>
          <p:cNvPr id="6" name="Picture 5">
            <a:extLst>
              <a:ext uri="{FF2B5EF4-FFF2-40B4-BE49-F238E27FC236}">
                <a16:creationId xmlns:a16="http://schemas.microsoft.com/office/drawing/2014/main" id="{191081FC-31A1-F544-984D-02BF621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pic>
        <p:nvPicPr>
          <p:cNvPr id="7" name="Picture 6"/>
          <p:cNvPicPr>
            <a:picLocks noChangeAspect="1"/>
          </p:cNvPicPr>
          <p:nvPr/>
        </p:nvPicPr>
        <p:blipFill>
          <a:blip r:embed="rId3"/>
          <a:stretch>
            <a:fillRect/>
          </a:stretch>
        </p:blipFill>
        <p:spPr>
          <a:xfrm>
            <a:off x="1066800" y="3124200"/>
            <a:ext cx="6553199" cy="2743199"/>
          </a:xfrm>
          <a:prstGeom prst="rect">
            <a:avLst/>
          </a:prstGeom>
        </p:spPr>
      </p:pic>
    </p:spTree>
    <p:extLst>
      <p:ext uri="{BB962C8B-B14F-4D97-AF65-F5344CB8AC3E}">
        <p14:creationId xmlns:p14="http://schemas.microsoft.com/office/powerpoint/2010/main" val="158510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Overflow Storage</a:t>
            </a:r>
          </a:p>
        </p:txBody>
      </p:sp>
      <p:sp>
        <p:nvSpPr>
          <p:cNvPr id="3" name="Content Placeholder 2"/>
          <p:cNvSpPr>
            <a:spLocks noGrp="1"/>
          </p:cNvSpPr>
          <p:nvPr>
            <p:ph idx="1"/>
          </p:nvPr>
        </p:nvSpPr>
        <p:spPr/>
        <p:txBody>
          <a:bodyPr>
            <a:normAutofit fontScale="92500"/>
          </a:bodyPr>
          <a:lstStyle/>
          <a:p>
            <a:pPr algn="just"/>
            <a:r>
              <a:rPr lang="en-US" dirty="0" smtClean="0"/>
              <a:t>Data </a:t>
            </a:r>
            <a:r>
              <a:rPr lang="en-US" dirty="0"/>
              <a:t>grows large a natural subdivision of data occurs between actively used data and inactively used </a:t>
            </a:r>
            <a:r>
              <a:rPr lang="en-US" dirty="0" smtClean="0"/>
              <a:t>data</a:t>
            </a:r>
          </a:p>
          <a:p>
            <a:pPr algn="just"/>
            <a:r>
              <a:rPr lang="en-US" dirty="0"/>
              <a:t>Inactive data is sometimes called dormant data</a:t>
            </a:r>
            <a:r>
              <a:rPr lang="en-US" dirty="0" smtClean="0"/>
              <a:t>.</a:t>
            </a:r>
          </a:p>
          <a:p>
            <a:pPr algn="just"/>
            <a:r>
              <a:rPr lang="en-US" dirty="0"/>
              <a:t>The actively used portion of the data warehouse remains on disk storage, while the inactive portion of the data in the data warehouse is placed on alternative storage or near-line storage.</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67</a:t>
            </a:fld>
            <a:endParaRPr lang="en-US"/>
          </a:p>
        </p:txBody>
      </p:sp>
      <p:pic>
        <p:nvPicPr>
          <p:cNvPr id="6" name="Picture 5">
            <a:extLst>
              <a:ext uri="{FF2B5EF4-FFF2-40B4-BE49-F238E27FC236}">
                <a16:creationId xmlns:a16="http://schemas.microsoft.com/office/drawing/2014/main" id="{191081FC-31A1-F544-984D-02BF621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Tree>
    <p:extLst>
      <p:ext uri="{BB962C8B-B14F-4D97-AF65-F5344CB8AC3E}">
        <p14:creationId xmlns:p14="http://schemas.microsoft.com/office/powerpoint/2010/main" val="303559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7010400" cy="1143000"/>
          </a:xfrm>
        </p:spPr>
        <p:txBody>
          <a:bodyPr/>
          <a:lstStyle/>
          <a:p>
            <a:r>
              <a:rPr lang="en-US" dirty="0"/>
              <a:t>Overflow Storage</a:t>
            </a:r>
          </a:p>
        </p:txBody>
      </p:sp>
      <p:pic>
        <p:nvPicPr>
          <p:cNvPr id="6" name="Content Placeholder 5"/>
          <p:cNvPicPr>
            <a:picLocks noGrp="1" noChangeAspect="1"/>
          </p:cNvPicPr>
          <p:nvPr>
            <p:ph idx="1"/>
          </p:nvPr>
        </p:nvPicPr>
        <p:blipFill>
          <a:blip r:embed="rId2"/>
          <a:stretch>
            <a:fillRect/>
          </a:stretch>
        </p:blipFill>
        <p:spPr>
          <a:xfrm>
            <a:off x="1676400" y="2210594"/>
            <a:ext cx="5714999" cy="3305175"/>
          </a:xfrm>
          <a:prstGeom prst="rect">
            <a:avLst/>
          </a:prstGeom>
        </p:spPr>
      </p:pic>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68</a:t>
            </a:fld>
            <a:endParaRPr lang="en-US"/>
          </a:p>
        </p:txBody>
      </p:sp>
      <p:pic>
        <p:nvPicPr>
          <p:cNvPr id="7" name="Picture 6">
            <a:extLst>
              <a:ext uri="{FF2B5EF4-FFF2-40B4-BE49-F238E27FC236}">
                <a16:creationId xmlns:a16="http://schemas.microsoft.com/office/drawing/2014/main" id="{191081FC-31A1-F544-984D-02BF621C8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Tree>
    <p:extLst>
      <p:ext uri="{BB962C8B-B14F-4D97-AF65-F5344CB8AC3E}">
        <p14:creationId xmlns:p14="http://schemas.microsoft.com/office/powerpoint/2010/main" val="383346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705600" cy="1143000"/>
          </a:xfrm>
        </p:spPr>
        <p:txBody>
          <a:bodyPr>
            <a:normAutofit/>
          </a:bodyPr>
          <a:lstStyle/>
          <a:p>
            <a:r>
              <a:rPr lang="en-US" sz="3200" dirty="0"/>
              <a:t>Overflow Storage</a:t>
            </a:r>
          </a:p>
        </p:txBody>
      </p:sp>
      <p:sp>
        <p:nvSpPr>
          <p:cNvPr id="3" name="Content Placeholder 2"/>
          <p:cNvSpPr>
            <a:spLocks noGrp="1"/>
          </p:cNvSpPr>
          <p:nvPr>
            <p:ph idx="1"/>
          </p:nvPr>
        </p:nvSpPr>
        <p:spPr/>
        <p:txBody>
          <a:bodyPr>
            <a:normAutofit/>
          </a:bodyPr>
          <a:lstStyle/>
          <a:p>
            <a:pPr algn="just"/>
            <a:r>
              <a:rPr lang="en-US" sz="2400" dirty="0" smtClean="0"/>
              <a:t>Data </a:t>
            </a:r>
            <a:r>
              <a:rPr lang="en-US" sz="2400" dirty="0"/>
              <a:t>monitor is needed to determine the usage of data</a:t>
            </a:r>
            <a:r>
              <a:rPr lang="en-US" sz="2400" dirty="0" smtClean="0"/>
              <a:t>.</a:t>
            </a:r>
          </a:p>
          <a:p>
            <a:pPr algn="just"/>
            <a:r>
              <a:rPr lang="en-US" sz="2400" dirty="0"/>
              <a:t>The data monitor tells where to place data</a:t>
            </a:r>
            <a:r>
              <a:rPr lang="en-US" sz="2400" dirty="0" smtClean="0"/>
              <a:t>.</a:t>
            </a:r>
          </a:p>
          <a:p>
            <a:pPr algn="just"/>
            <a:r>
              <a:rPr lang="en-US" sz="2400" dirty="0"/>
              <a:t>The movement between disk storage and near-line storage is controlled by means of software called a </a:t>
            </a:r>
            <a:r>
              <a:rPr lang="en-US" sz="2400" dirty="0" smtClean="0"/>
              <a:t>cross media </a:t>
            </a:r>
            <a:r>
              <a:rPr lang="en-US" sz="2400" dirty="0"/>
              <a:t>storage manager</a:t>
            </a:r>
            <a:r>
              <a:rPr lang="en-US" sz="2400" dirty="0" smtClean="0"/>
              <a:t>.</a:t>
            </a:r>
          </a:p>
          <a:p>
            <a:pPr algn="just"/>
            <a:r>
              <a:rPr lang="en-US" sz="2400" dirty="0"/>
              <a:t>The data in alternate storage/near-line storage can be accessed directly by means of software that has the intelligence to know where data is located in near-line storage.</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69</a:t>
            </a:fld>
            <a:endParaRPr lang="en-US"/>
          </a:p>
        </p:txBody>
      </p:sp>
      <p:pic>
        <p:nvPicPr>
          <p:cNvPr id="6" name="Picture 5">
            <a:extLst>
              <a:ext uri="{FF2B5EF4-FFF2-40B4-BE49-F238E27FC236}">
                <a16:creationId xmlns:a16="http://schemas.microsoft.com/office/drawing/2014/main" id="{191081FC-31A1-F544-984D-02BF621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Tree>
    <p:extLst>
      <p:ext uri="{BB962C8B-B14F-4D97-AF65-F5344CB8AC3E}">
        <p14:creationId xmlns:p14="http://schemas.microsoft.com/office/powerpoint/2010/main" val="139680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CEB0B3-4A12-9A4A-A35A-1887A7E93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Title 1"/>
          <p:cNvSpPr>
            <a:spLocks noGrp="1"/>
          </p:cNvSpPr>
          <p:nvPr>
            <p:ph type="title"/>
          </p:nvPr>
        </p:nvSpPr>
        <p:spPr/>
        <p:txBody>
          <a:bodyPr>
            <a:normAutofit/>
          </a:bodyPr>
          <a:lstStyle/>
          <a:p>
            <a:r>
              <a:rPr lang="en-US" sz="3200" dirty="0"/>
              <a:t>SYLLABUS</a:t>
            </a:r>
          </a:p>
        </p:txBody>
      </p:sp>
      <p:sp>
        <p:nvSpPr>
          <p:cNvPr id="3" name="Content Placeholder 2"/>
          <p:cNvSpPr>
            <a:spLocks noGrp="1"/>
          </p:cNvSpPr>
          <p:nvPr>
            <p:ph idx="1"/>
          </p:nvPr>
        </p:nvSpPr>
        <p:spPr>
          <a:xfrm>
            <a:off x="457200" y="1417638"/>
            <a:ext cx="8229600" cy="4938712"/>
          </a:xfrm>
        </p:spPr>
        <p:txBody>
          <a:bodyPr>
            <a:normAutofit fontScale="62500" lnSpcReduction="20000"/>
          </a:bodyPr>
          <a:lstStyle/>
          <a:p>
            <a:pPr marL="0" indent="0">
              <a:buNone/>
            </a:pPr>
            <a:r>
              <a:rPr lang="en-US" b="1" dirty="0"/>
              <a:t>Unit III Data Mining						L-8</a:t>
            </a:r>
            <a:endParaRPr lang="en-US" dirty="0"/>
          </a:p>
          <a:p>
            <a:pPr marL="0" indent="0">
              <a:buNone/>
            </a:pPr>
            <a:endParaRPr lang="en-US" dirty="0"/>
          </a:p>
          <a:p>
            <a:pPr marL="0" indent="0">
              <a:buNone/>
            </a:pPr>
            <a:r>
              <a:rPr lang="en-US" dirty="0"/>
              <a:t>Introduction to Data mining and Knowledge Discovery – Data – Databases – Data Mining Functionalities – Steps in Data Mining Process, Architecture of Typical Data Mining systems – Classification of Data Mining Systems – Data Mining Task Primitives – Overview of Data mining Techniques – Issues –Data Preprocessing.</a:t>
            </a:r>
          </a:p>
          <a:p>
            <a:pPr marL="0" indent="0">
              <a:buNone/>
            </a:pPr>
            <a:r>
              <a:rPr lang="en-US" dirty="0"/>
              <a:t> </a:t>
            </a:r>
          </a:p>
          <a:p>
            <a:pPr marL="0" indent="0">
              <a:buNone/>
            </a:pPr>
            <a:r>
              <a:rPr lang="en-US" b="1" dirty="0"/>
              <a:t>Unit IV Association Rule Mining and Classification			L-10</a:t>
            </a:r>
            <a:endParaRPr lang="en-US" dirty="0"/>
          </a:p>
          <a:p>
            <a:pPr marL="0" indent="0">
              <a:buNone/>
            </a:pPr>
            <a:r>
              <a:rPr lang="en-US" dirty="0"/>
              <a:t> </a:t>
            </a:r>
          </a:p>
          <a:p>
            <a:pPr marL="0" indent="0">
              <a:buNone/>
            </a:pPr>
            <a:r>
              <a:rPr lang="en-US" dirty="0"/>
              <a:t>Mining Association Rules in Large Databases – Mining Various Kinds of Association Rules – Correlation Analysis –Constraint Based Association Mining – Classification and Prediction - Basic Concepts - Decision Tree Induction - Bayesian Classification –Classification by Back propagation – Support Vector Machines – Associative Classification – Lazy Learners – Other Classification Methods – Prediction.</a:t>
            </a:r>
          </a:p>
          <a:p>
            <a:pPr marL="0" indent="0">
              <a:buNone/>
            </a:pPr>
            <a:r>
              <a:rPr lang="en-US" dirty="0"/>
              <a:t> </a:t>
            </a:r>
          </a:p>
          <a:p>
            <a:pPr marL="0" indent="0">
              <a:buNone/>
            </a:pPr>
            <a:endParaRPr lang="en-US" dirty="0"/>
          </a:p>
        </p:txBody>
      </p:sp>
      <p:sp>
        <p:nvSpPr>
          <p:cNvPr id="4" name="Footer Placeholder 3"/>
          <p:cNvSpPr>
            <a:spLocks noGrp="1"/>
          </p:cNvSpPr>
          <p:nvPr>
            <p:ph type="ftr" sz="quarter" idx="11"/>
          </p:nvPr>
        </p:nvSpPr>
        <p:spPr/>
        <p:txBody>
          <a:bodyPr/>
          <a:lstStyle/>
          <a:p>
            <a:r>
              <a:rPr lang="en-US"/>
              <a:t>Dr.Carmel Mary Belinda M J /CSE                                                            </a:t>
            </a:r>
          </a:p>
        </p:txBody>
      </p:sp>
      <p:sp>
        <p:nvSpPr>
          <p:cNvPr id="6" name="Slide Number Placeholder 5">
            <a:extLst>
              <a:ext uri="{FF2B5EF4-FFF2-40B4-BE49-F238E27FC236}">
                <a16:creationId xmlns:a16="http://schemas.microsoft.com/office/drawing/2014/main" id="{B96934D5-F3C0-9246-8E79-7E8628E90344}"/>
              </a:ext>
            </a:extLst>
          </p:cNvPr>
          <p:cNvSpPr>
            <a:spLocks noGrp="1"/>
          </p:cNvSpPr>
          <p:nvPr>
            <p:ph type="sldNum" sz="quarter" idx="12"/>
          </p:nvPr>
        </p:nvSpPr>
        <p:spPr/>
        <p:txBody>
          <a:bodyPr/>
          <a:lstStyle/>
          <a:p>
            <a:fld id="{FD58DAB5-CB49-440C-99FC-CF944ACFAA61}" type="slidenum">
              <a:rPr lang="en-US" smtClean="0"/>
              <a:pPr/>
              <a:t>7</a:t>
            </a:fld>
            <a:endParaRPr lang="en-US"/>
          </a:p>
        </p:txBody>
      </p:sp>
    </p:spTree>
    <p:extLst>
      <p:ext uri="{BB962C8B-B14F-4D97-AF65-F5344CB8AC3E}">
        <p14:creationId xmlns:p14="http://schemas.microsoft.com/office/powerpoint/2010/main" val="40897498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7010400" cy="1143000"/>
          </a:xfrm>
        </p:spPr>
        <p:txBody>
          <a:bodyPr>
            <a:normAutofit/>
          </a:bodyPr>
          <a:lstStyle/>
          <a:p>
            <a:r>
              <a:rPr lang="en-US" sz="3200" dirty="0"/>
              <a:t>Overflow Storage</a:t>
            </a:r>
            <a:r>
              <a:rPr lang="en-US" sz="3200" b="1" dirty="0"/>
              <a:t/>
            </a:r>
            <a:br>
              <a:rPr lang="en-US" sz="3200" b="1" dirty="0"/>
            </a:br>
            <a:endParaRPr lang="en-US" sz="3200" dirty="0"/>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70</a:t>
            </a:fld>
            <a:endParaRPr lang="en-US"/>
          </a:p>
        </p:txBody>
      </p:sp>
      <p:pic>
        <p:nvPicPr>
          <p:cNvPr id="6" name="Picture 5">
            <a:extLst>
              <a:ext uri="{FF2B5EF4-FFF2-40B4-BE49-F238E27FC236}">
                <a16:creationId xmlns:a16="http://schemas.microsoft.com/office/drawing/2014/main" id="{191081FC-31A1-F544-984D-02BF621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Content Placeholder 2"/>
          <p:cNvSpPr>
            <a:spLocks noGrp="1"/>
          </p:cNvSpPr>
          <p:nvPr>
            <p:ph idx="1"/>
          </p:nvPr>
        </p:nvSpPr>
        <p:spPr/>
        <p:txBody>
          <a:bodyPr/>
          <a:lstStyle/>
          <a:p>
            <a:r>
              <a:rPr lang="en-US" dirty="0" smtClean="0"/>
              <a:t>The two </a:t>
            </a:r>
            <a:r>
              <a:rPr lang="en-US" dirty="0"/>
              <a:t>pieces of software are needed for the overflow environment to operate </a:t>
            </a:r>
            <a:r>
              <a:rPr lang="en-US" dirty="0" smtClean="0"/>
              <a:t>properly a </a:t>
            </a:r>
            <a:r>
              <a:rPr lang="en-US" dirty="0"/>
              <a:t>cross-media storage manager and an activity monitor</a:t>
            </a:r>
            <a:r>
              <a:rPr lang="en-US" dirty="0" smtClean="0"/>
              <a:t>.</a:t>
            </a:r>
          </a:p>
          <a:p>
            <a:r>
              <a:rPr lang="en-US" dirty="0"/>
              <a:t>The cross-media storage manager manages the traffic of data going to and from the disk storage environment to the alternate storage environment.</a:t>
            </a:r>
          </a:p>
        </p:txBody>
      </p:sp>
    </p:spTree>
    <p:extLst>
      <p:ext uri="{BB962C8B-B14F-4D97-AF65-F5344CB8AC3E}">
        <p14:creationId xmlns:p14="http://schemas.microsoft.com/office/powerpoint/2010/main" val="40424028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smtClean="0"/>
              <a:t>T</a:t>
            </a:r>
            <a:r>
              <a:rPr lang="en-US" sz="2400" smtClean="0"/>
              <a:t>he </a:t>
            </a:r>
            <a:r>
              <a:rPr lang="en-US" sz="2400" dirty="0"/>
              <a:t>activity monitor, determines what data is and is not being accessed. </a:t>
            </a:r>
            <a:endParaRPr lang="en-US" sz="2400" dirty="0" smtClean="0"/>
          </a:p>
          <a:p>
            <a:r>
              <a:rPr lang="en-US" sz="2400" dirty="0" smtClean="0"/>
              <a:t>The </a:t>
            </a:r>
            <a:r>
              <a:rPr lang="en-US" sz="2400" dirty="0"/>
              <a:t>activity monitor supplies the intelligence to determine where data is to be placed—on disk storage or on alternate storage.</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71</a:t>
            </a:fld>
            <a:endParaRPr lang="en-US"/>
          </a:p>
        </p:txBody>
      </p:sp>
      <p:pic>
        <p:nvPicPr>
          <p:cNvPr id="6" name="Content Placeholder 5"/>
          <p:cNvPicPr>
            <a:picLocks noChangeAspect="1"/>
          </p:cNvPicPr>
          <p:nvPr/>
        </p:nvPicPr>
        <p:blipFill>
          <a:blip r:embed="rId2"/>
          <a:stretch>
            <a:fillRect/>
          </a:stretch>
        </p:blipFill>
        <p:spPr>
          <a:xfrm>
            <a:off x="1485900" y="4038599"/>
            <a:ext cx="6172200" cy="2682876"/>
          </a:xfrm>
          <a:prstGeom prst="rect">
            <a:avLst/>
          </a:prstGeom>
        </p:spPr>
      </p:pic>
    </p:spTree>
    <p:extLst>
      <p:ext uri="{BB962C8B-B14F-4D97-AF65-F5344CB8AC3E}">
        <p14:creationId xmlns:p14="http://schemas.microsoft.com/office/powerpoint/2010/main" val="27287210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4638"/>
            <a:ext cx="6781800" cy="1143000"/>
          </a:xfrm>
        </p:spPr>
        <p:txBody>
          <a:bodyPr>
            <a:normAutofit fontScale="90000"/>
          </a:bodyPr>
          <a:lstStyle/>
          <a:p>
            <a:r>
              <a:rPr lang="en-US" b="1" dirty="0"/>
              <a:t>Levels of Granularity</a:t>
            </a:r>
            <a:br>
              <a:rPr lang="en-US" b="1" dirty="0"/>
            </a:b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The process which needs to be followed is</a:t>
            </a:r>
            <a:endParaRPr lang="en-US" dirty="0" smtClean="0"/>
          </a:p>
          <a:p>
            <a:r>
              <a:rPr lang="en-US" dirty="0" smtClean="0"/>
              <a:t>Build </a:t>
            </a:r>
            <a:r>
              <a:rPr lang="en-US" dirty="0"/>
              <a:t>a small subset quickly based on the feedback</a:t>
            </a:r>
          </a:p>
          <a:p>
            <a:r>
              <a:rPr lang="en-US" dirty="0"/>
              <a:t>Prototyping</a:t>
            </a:r>
          </a:p>
          <a:p>
            <a:pPr lvl="0"/>
            <a:r>
              <a:rPr lang="en-US" dirty="0"/>
              <a:t>Looking what other people have done</a:t>
            </a:r>
          </a:p>
          <a:p>
            <a:pPr lvl="0"/>
            <a:r>
              <a:rPr lang="en-US" dirty="0"/>
              <a:t>Working with experienced user</a:t>
            </a:r>
          </a:p>
          <a:p>
            <a:pPr lvl="0"/>
            <a:r>
              <a:rPr lang="en-US" dirty="0"/>
              <a:t>Looking at what the organization has now</a:t>
            </a:r>
          </a:p>
          <a:p>
            <a:pPr lvl="0"/>
            <a:r>
              <a:rPr lang="en-US" dirty="0"/>
              <a:t>Having sessions with the simulated output.</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72</a:t>
            </a:fld>
            <a:endParaRPr lang="en-US"/>
          </a:p>
        </p:txBody>
      </p:sp>
      <p:pic>
        <p:nvPicPr>
          <p:cNvPr id="6" name="Picture 5">
            <a:extLst>
              <a:ext uri="{FF2B5EF4-FFF2-40B4-BE49-F238E27FC236}">
                <a16:creationId xmlns:a16="http://schemas.microsoft.com/office/drawing/2014/main" id="{191081FC-31A1-F544-984D-02BF621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52600" cy="1524000"/>
          </a:xfrm>
          <a:prstGeom prst="rect">
            <a:avLst/>
          </a:prstGeom>
        </p:spPr>
      </p:pic>
    </p:spTree>
    <p:extLst>
      <p:ext uri="{BB962C8B-B14F-4D97-AF65-F5344CB8AC3E}">
        <p14:creationId xmlns:p14="http://schemas.microsoft.com/office/powerpoint/2010/main" val="408546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80">
                                          <p:stCondLst>
                                            <p:cond delay="0"/>
                                          </p:stCondLst>
                                        </p:cTn>
                                        <p:tgtEl>
                                          <p:spTgt spid="3">
                                            <p:txEl>
                                              <p:pRg st="2" end="2"/>
                                            </p:txEl>
                                          </p:spTgt>
                                        </p:tgtEl>
                                      </p:cBhvr>
                                    </p:animEffect>
                                    <p:anim calcmode="lin" valueType="num">
                                      <p:cBhvr>
                                        <p:cTn id="1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2" end="2"/>
                                            </p:txEl>
                                          </p:spTgt>
                                        </p:tgtEl>
                                      </p:cBhvr>
                                      <p:to x="100000" y="60000"/>
                                    </p:animScale>
                                    <p:animScale>
                                      <p:cBhvr>
                                        <p:cTn id="20" dur="166" decel="50000">
                                          <p:stCondLst>
                                            <p:cond delay="676"/>
                                          </p:stCondLst>
                                        </p:cTn>
                                        <p:tgtEl>
                                          <p:spTgt spid="3">
                                            <p:txEl>
                                              <p:pRg st="2" end="2"/>
                                            </p:txEl>
                                          </p:spTgt>
                                        </p:tgtEl>
                                      </p:cBhvr>
                                      <p:to x="100000" y="100000"/>
                                    </p:animScale>
                                    <p:animScale>
                                      <p:cBhvr>
                                        <p:cTn id="21" dur="26">
                                          <p:stCondLst>
                                            <p:cond delay="1312"/>
                                          </p:stCondLst>
                                        </p:cTn>
                                        <p:tgtEl>
                                          <p:spTgt spid="3">
                                            <p:txEl>
                                              <p:pRg st="2" end="2"/>
                                            </p:txEl>
                                          </p:spTgt>
                                        </p:tgtEl>
                                      </p:cBhvr>
                                      <p:to x="100000" y="80000"/>
                                    </p:animScale>
                                    <p:animScale>
                                      <p:cBhvr>
                                        <p:cTn id="22" dur="166" decel="50000">
                                          <p:stCondLst>
                                            <p:cond delay="1338"/>
                                          </p:stCondLst>
                                        </p:cTn>
                                        <p:tgtEl>
                                          <p:spTgt spid="3">
                                            <p:txEl>
                                              <p:pRg st="2" end="2"/>
                                            </p:txEl>
                                          </p:spTgt>
                                        </p:tgtEl>
                                      </p:cBhvr>
                                      <p:to x="100000" y="100000"/>
                                    </p:animScale>
                                    <p:animScale>
                                      <p:cBhvr>
                                        <p:cTn id="23" dur="26">
                                          <p:stCondLst>
                                            <p:cond delay="1642"/>
                                          </p:stCondLst>
                                        </p:cTn>
                                        <p:tgtEl>
                                          <p:spTgt spid="3">
                                            <p:txEl>
                                              <p:pRg st="2" end="2"/>
                                            </p:txEl>
                                          </p:spTgt>
                                        </p:tgtEl>
                                      </p:cBhvr>
                                      <p:to x="100000" y="90000"/>
                                    </p:animScale>
                                    <p:animScale>
                                      <p:cBhvr>
                                        <p:cTn id="24" dur="166" decel="50000">
                                          <p:stCondLst>
                                            <p:cond delay="1668"/>
                                          </p:stCondLst>
                                        </p:cTn>
                                        <p:tgtEl>
                                          <p:spTgt spid="3">
                                            <p:txEl>
                                              <p:pRg st="2" end="2"/>
                                            </p:txEl>
                                          </p:spTgt>
                                        </p:tgtEl>
                                      </p:cBhvr>
                                      <p:to x="100000" y="100000"/>
                                    </p:animScale>
                                    <p:animScale>
                                      <p:cBhvr>
                                        <p:cTn id="25" dur="26">
                                          <p:stCondLst>
                                            <p:cond delay="1808"/>
                                          </p:stCondLst>
                                        </p:cTn>
                                        <p:tgtEl>
                                          <p:spTgt spid="3">
                                            <p:txEl>
                                              <p:pRg st="2" end="2"/>
                                            </p:txEl>
                                          </p:spTgt>
                                        </p:tgtEl>
                                      </p:cBhvr>
                                      <p:to x="100000" y="95000"/>
                                    </p:animScale>
                                    <p:animScale>
                                      <p:cBhvr>
                                        <p:cTn id="26" dur="166" decel="50000">
                                          <p:stCondLst>
                                            <p:cond delay="1834"/>
                                          </p:stCondLst>
                                        </p:cTn>
                                        <p:tgtEl>
                                          <p:spTgt spid="3">
                                            <p:txEl>
                                              <p:pRg st="2" end="2"/>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wipe(down)">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143000" y="2514600"/>
            <a:ext cx="6553200" cy="2438400"/>
          </a:xfrm>
          <a:prstGeom prst="rect">
            <a:avLst/>
          </a:prstGeom>
        </p:spPr>
      </p:pic>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73</a:t>
            </a:fld>
            <a:endParaRPr lang="en-US"/>
          </a:p>
        </p:txBody>
      </p:sp>
    </p:spTree>
    <p:extLst>
      <p:ext uri="{BB962C8B-B14F-4D97-AF65-F5344CB8AC3E}">
        <p14:creationId xmlns:p14="http://schemas.microsoft.com/office/powerpoint/2010/main" val="19724619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lstStyle/>
          <a:p>
            <a:r>
              <a:rPr lang="en-US" b="1" dirty="0">
                <a:latin typeface="Times New Roman" panose="02020603050405020304" pitchFamily="18" charset="0"/>
                <a:cs typeface="Times New Roman" panose="02020603050405020304" pitchFamily="18" charset="0"/>
              </a:rPr>
              <a:t>Building a Data Warehouse</a:t>
            </a:r>
            <a:endParaRPr lang="en-US" dirty="0"/>
          </a:p>
        </p:txBody>
      </p:sp>
      <p:sp>
        <p:nvSpPr>
          <p:cNvPr id="3" name="Content Placeholder 2"/>
          <p:cNvSpPr>
            <a:spLocks noGrp="1"/>
          </p:cNvSpPr>
          <p:nvPr>
            <p:ph idx="1"/>
          </p:nvPr>
        </p:nvSpPr>
        <p:spPr/>
        <p:txBody>
          <a:bodyPr/>
          <a:lstStyle/>
          <a:p>
            <a:r>
              <a:rPr lang="en-US" dirty="0"/>
              <a:t>D</a:t>
            </a:r>
            <a:r>
              <a:rPr lang="en-US" dirty="0" smtClean="0"/>
              <a:t>ata </a:t>
            </a:r>
            <a:r>
              <a:rPr lang="en-US" dirty="0"/>
              <a:t>warehouse design is the key technique</a:t>
            </a:r>
            <a:r>
              <a:rPr lang="en-US" dirty="0" smtClean="0"/>
              <a:t>.</a:t>
            </a:r>
          </a:p>
          <a:p>
            <a:pPr marL="0" indent="0">
              <a:buNone/>
            </a:pPr>
            <a:endParaRPr lang="en-US" dirty="0" smtClean="0"/>
          </a:p>
          <a:p>
            <a:pPr marL="0" indent="0">
              <a:buNone/>
            </a:pPr>
            <a:r>
              <a:rPr lang="en-US" dirty="0" smtClean="0"/>
              <a:t>Two </a:t>
            </a:r>
            <a:r>
              <a:rPr lang="en-US" dirty="0"/>
              <a:t>type of data warehouse design </a:t>
            </a:r>
            <a:r>
              <a:rPr lang="en-US" dirty="0" smtClean="0"/>
              <a:t>approaches</a:t>
            </a:r>
          </a:p>
          <a:p>
            <a:pPr fontAlgn="base"/>
            <a:r>
              <a:rPr lang="en-US" dirty="0"/>
              <a:t>Bottom Up Design</a:t>
            </a:r>
          </a:p>
          <a:p>
            <a:pPr fontAlgn="base"/>
            <a:r>
              <a:rPr lang="en-US" dirty="0"/>
              <a:t> Top Down Design</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74</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pic>
        <p:nvPicPr>
          <p:cNvPr id="7" name="Picture 6"/>
          <p:cNvPicPr>
            <a:picLocks noChangeAspect="1"/>
          </p:cNvPicPr>
          <p:nvPr/>
        </p:nvPicPr>
        <p:blipFill>
          <a:blip r:embed="rId3"/>
          <a:stretch>
            <a:fillRect/>
          </a:stretch>
        </p:blipFill>
        <p:spPr>
          <a:xfrm>
            <a:off x="4800600" y="3890890"/>
            <a:ext cx="3124200" cy="1876425"/>
          </a:xfrm>
          <a:prstGeom prst="rect">
            <a:avLst/>
          </a:prstGeom>
        </p:spPr>
      </p:pic>
    </p:spTree>
    <p:extLst>
      <p:ext uri="{BB962C8B-B14F-4D97-AF65-F5344CB8AC3E}">
        <p14:creationId xmlns:p14="http://schemas.microsoft.com/office/powerpoint/2010/main" val="102214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anim calcmode="lin" valueType="num">
                                      <p:cBhvr>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80">
                                          <p:stCondLst>
                                            <p:cond delay="0"/>
                                          </p:stCondLst>
                                        </p:cTn>
                                        <p:tgtEl>
                                          <p:spTgt spid="7"/>
                                        </p:tgtEl>
                                      </p:cBhvr>
                                    </p:animEffect>
                                    <p:anim calcmode="lin" valueType="num">
                                      <p:cBhvr>
                                        <p:cTn id="31"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6" dur="26">
                                          <p:stCondLst>
                                            <p:cond delay="650"/>
                                          </p:stCondLst>
                                        </p:cTn>
                                        <p:tgtEl>
                                          <p:spTgt spid="7"/>
                                        </p:tgtEl>
                                      </p:cBhvr>
                                      <p:to x="100000" y="60000"/>
                                    </p:animScale>
                                    <p:animScale>
                                      <p:cBhvr>
                                        <p:cTn id="37" dur="166" decel="50000">
                                          <p:stCondLst>
                                            <p:cond delay="676"/>
                                          </p:stCondLst>
                                        </p:cTn>
                                        <p:tgtEl>
                                          <p:spTgt spid="7"/>
                                        </p:tgtEl>
                                      </p:cBhvr>
                                      <p:to x="100000" y="100000"/>
                                    </p:animScale>
                                    <p:animScale>
                                      <p:cBhvr>
                                        <p:cTn id="38" dur="26">
                                          <p:stCondLst>
                                            <p:cond delay="1312"/>
                                          </p:stCondLst>
                                        </p:cTn>
                                        <p:tgtEl>
                                          <p:spTgt spid="7"/>
                                        </p:tgtEl>
                                      </p:cBhvr>
                                      <p:to x="100000" y="80000"/>
                                    </p:animScale>
                                    <p:animScale>
                                      <p:cBhvr>
                                        <p:cTn id="39" dur="166" decel="50000">
                                          <p:stCondLst>
                                            <p:cond delay="1338"/>
                                          </p:stCondLst>
                                        </p:cTn>
                                        <p:tgtEl>
                                          <p:spTgt spid="7"/>
                                        </p:tgtEl>
                                      </p:cBhvr>
                                      <p:to x="100000" y="100000"/>
                                    </p:animScale>
                                    <p:animScale>
                                      <p:cBhvr>
                                        <p:cTn id="40" dur="26">
                                          <p:stCondLst>
                                            <p:cond delay="1642"/>
                                          </p:stCondLst>
                                        </p:cTn>
                                        <p:tgtEl>
                                          <p:spTgt spid="7"/>
                                        </p:tgtEl>
                                      </p:cBhvr>
                                      <p:to x="100000" y="90000"/>
                                    </p:animScale>
                                    <p:animScale>
                                      <p:cBhvr>
                                        <p:cTn id="41" dur="166" decel="50000">
                                          <p:stCondLst>
                                            <p:cond delay="1668"/>
                                          </p:stCondLst>
                                        </p:cTn>
                                        <p:tgtEl>
                                          <p:spTgt spid="7"/>
                                        </p:tgtEl>
                                      </p:cBhvr>
                                      <p:to x="100000" y="100000"/>
                                    </p:animScale>
                                    <p:animScale>
                                      <p:cBhvr>
                                        <p:cTn id="42" dur="26">
                                          <p:stCondLst>
                                            <p:cond delay="1808"/>
                                          </p:stCondLst>
                                        </p:cTn>
                                        <p:tgtEl>
                                          <p:spTgt spid="7"/>
                                        </p:tgtEl>
                                      </p:cBhvr>
                                      <p:to x="100000" y="95000"/>
                                    </p:animScale>
                                    <p:animScale>
                                      <p:cBhvr>
                                        <p:cTn id="43"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lstStyle/>
          <a:p>
            <a:pPr fontAlgn="base"/>
            <a:r>
              <a:rPr lang="en-US" b="1" dirty="0"/>
              <a:t>Bottom Up Design </a:t>
            </a:r>
          </a:p>
        </p:txBody>
      </p:sp>
      <p:sp>
        <p:nvSpPr>
          <p:cNvPr id="3" name="Content Placeholder 2"/>
          <p:cNvSpPr>
            <a:spLocks noGrp="1"/>
          </p:cNvSpPr>
          <p:nvPr>
            <p:ph idx="1"/>
          </p:nvPr>
        </p:nvSpPr>
        <p:spPr/>
        <p:txBody>
          <a:bodyPr>
            <a:normAutofit/>
          </a:bodyPr>
          <a:lstStyle/>
          <a:p>
            <a:r>
              <a:rPr lang="en-US" sz="2200" dirty="0"/>
              <a:t>Kimball’s </a:t>
            </a:r>
            <a:r>
              <a:rPr lang="en-US" sz="2200" dirty="0" smtClean="0"/>
              <a:t>bottom </a:t>
            </a:r>
            <a:r>
              <a:rPr lang="en-US" sz="2200" dirty="0"/>
              <a:t>up </a:t>
            </a:r>
            <a:r>
              <a:rPr lang="en-US" sz="2200" dirty="0" smtClean="0"/>
              <a:t>approach</a:t>
            </a:r>
          </a:p>
          <a:p>
            <a:r>
              <a:rPr lang="en-US" sz="2200" dirty="0"/>
              <a:t>A data mart provide a thin view into the </a:t>
            </a:r>
            <a:r>
              <a:rPr lang="en-US" sz="2200" dirty="0" err="1"/>
              <a:t>organisational</a:t>
            </a:r>
            <a:r>
              <a:rPr lang="en-US" sz="2200" dirty="0"/>
              <a:t> data and addresses a single business area. </a:t>
            </a:r>
            <a:endParaRPr lang="en-US" sz="2200" dirty="0" smtClean="0"/>
          </a:p>
          <a:p>
            <a:r>
              <a:rPr lang="en-US" sz="2200" dirty="0" smtClean="0"/>
              <a:t>These </a:t>
            </a:r>
            <a:r>
              <a:rPr lang="en-US" sz="2200" dirty="0"/>
              <a:t>data marts are then integrated into larger data warehouse to build a complete data warehouse. </a:t>
            </a:r>
            <a:endParaRPr lang="en-US" sz="2200" dirty="0" smtClean="0"/>
          </a:p>
          <a:p>
            <a:r>
              <a:rPr lang="en-US" sz="2200" dirty="0" smtClean="0"/>
              <a:t>The </a:t>
            </a:r>
            <a:r>
              <a:rPr lang="en-US" sz="2200" dirty="0"/>
              <a:t>integration of data marts is implemented using Kimball’s data warehousing architecture which is also known as data warehouse bus (BUS). </a:t>
            </a:r>
            <a:endParaRPr lang="en-US" sz="2200" dirty="0" smtClean="0"/>
          </a:p>
          <a:p>
            <a:r>
              <a:rPr lang="en-US" sz="2200" dirty="0" smtClean="0"/>
              <a:t>In </a:t>
            </a:r>
            <a:r>
              <a:rPr lang="en-US" sz="2200" dirty="0"/>
              <a:t>this architecture, a dimension is shared between facts in two or more data marts.</a:t>
            </a:r>
            <a:endParaRPr lang="en-US" sz="2200" dirty="0"/>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75</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Tree>
    <p:extLst>
      <p:ext uri="{BB962C8B-B14F-4D97-AF65-F5344CB8AC3E}">
        <p14:creationId xmlns:p14="http://schemas.microsoft.com/office/powerpoint/2010/main" val="284252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arn(inVertical)">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lstStyle/>
          <a:p>
            <a:pPr fontAlgn="base"/>
            <a:r>
              <a:rPr lang="en-US" b="1" dirty="0"/>
              <a:t>Bottom Up Design </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76</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pic>
        <p:nvPicPr>
          <p:cNvPr id="9" name="Content Placeholder 8"/>
          <p:cNvPicPr>
            <a:picLocks noGrp="1" noChangeAspect="1"/>
          </p:cNvPicPr>
          <p:nvPr>
            <p:ph idx="1"/>
          </p:nvPr>
        </p:nvPicPr>
        <p:blipFill>
          <a:blip r:embed="rId3"/>
          <a:stretch>
            <a:fillRect/>
          </a:stretch>
        </p:blipFill>
        <p:spPr>
          <a:xfrm>
            <a:off x="3124200" y="1624012"/>
            <a:ext cx="3962400" cy="4525963"/>
          </a:xfrm>
          <a:prstGeom prst="rect">
            <a:avLst/>
          </a:prstGeom>
        </p:spPr>
      </p:pic>
    </p:spTree>
    <p:extLst>
      <p:ext uri="{BB962C8B-B14F-4D97-AF65-F5344CB8AC3E}">
        <p14:creationId xmlns:p14="http://schemas.microsoft.com/office/powerpoint/2010/main" val="171077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3600" b="1" dirty="0"/>
              <a:t>Advantages Of  Bottom Up Design </a:t>
            </a:r>
            <a:br>
              <a:rPr lang="en-US" sz="3600" b="1" dirty="0"/>
            </a:br>
            <a:r>
              <a:rPr lang="en-US" b="1" dirty="0"/>
              <a:t> </a:t>
            </a:r>
          </a:p>
        </p:txBody>
      </p:sp>
      <p:sp>
        <p:nvSpPr>
          <p:cNvPr id="3" name="Content Placeholder 2"/>
          <p:cNvSpPr>
            <a:spLocks noGrp="1"/>
          </p:cNvSpPr>
          <p:nvPr>
            <p:ph idx="1"/>
          </p:nvPr>
        </p:nvSpPr>
        <p:spPr/>
        <p:txBody>
          <a:bodyPr>
            <a:normAutofit/>
          </a:bodyPr>
          <a:lstStyle/>
          <a:p>
            <a:pPr algn="just" fontAlgn="base"/>
            <a:r>
              <a:rPr lang="en-US" sz="2400" dirty="0" smtClean="0"/>
              <a:t>The model </a:t>
            </a:r>
            <a:r>
              <a:rPr lang="en-US" sz="2400" dirty="0"/>
              <a:t>contains consistent data marts and these data marts can be delivered quickly.</a:t>
            </a:r>
          </a:p>
          <a:p>
            <a:pPr algn="just" fontAlgn="base"/>
            <a:r>
              <a:rPr lang="en-US" sz="2400" dirty="0"/>
              <a:t>The data marts are created first to provide reporting capability</a:t>
            </a:r>
          </a:p>
          <a:p>
            <a:pPr algn="just" fontAlgn="base"/>
            <a:r>
              <a:rPr lang="en-US" sz="2400" dirty="0"/>
              <a:t>It is easier to extend the data warehouse as it can easily accommodate new business units</a:t>
            </a:r>
            <a:r>
              <a:rPr lang="en-US" sz="2400" dirty="0" smtClean="0"/>
              <a:t>.</a:t>
            </a:r>
          </a:p>
          <a:p>
            <a:pPr algn="just" fontAlgn="base"/>
            <a:r>
              <a:rPr lang="en-US" sz="2400" dirty="0" smtClean="0"/>
              <a:t> </a:t>
            </a:r>
            <a:r>
              <a:rPr lang="en-US" sz="2400" dirty="0"/>
              <a:t>It is just creating new data marts and then integrating with other data marts.</a:t>
            </a:r>
          </a:p>
          <a:p>
            <a:pPr algn="just" fontAlgn="base"/>
            <a:r>
              <a:rPr lang="en-US" sz="2400" dirty="0"/>
              <a:t>This Approach take less time. </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77</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Tree>
    <p:extLst>
      <p:ext uri="{BB962C8B-B14F-4D97-AF65-F5344CB8AC3E}">
        <p14:creationId xmlns:p14="http://schemas.microsoft.com/office/powerpoint/2010/main" val="261389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3600" b="1" dirty="0" smtClean="0"/>
              <a:t>Disadvantages </a:t>
            </a:r>
            <a:r>
              <a:rPr lang="en-US" sz="3600" b="1" dirty="0"/>
              <a:t>Of  Bottom Up Design </a:t>
            </a:r>
            <a:br>
              <a:rPr lang="en-US" sz="3600" b="1" dirty="0"/>
            </a:br>
            <a:r>
              <a:rPr lang="en-US" b="1" dirty="0"/>
              <a:t> </a:t>
            </a:r>
          </a:p>
        </p:txBody>
      </p:sp>
      <p:sp>
        <p:nvSpPr>
          <p:cNvPr id="3" name="Content Placeholder 2"/>
          <p:cNvSpPr>
            <a:spLocks noGrp="1"/>
          </p:cNvSpPr>
          <p:nvPr>
            <p:ph idx="1"/>
          </p:nvPr>
        </p:nvSpPr>
        <p:spPr/>
        <p:txBody>
          <a:bodyPr>
            <a:normAutofit/>
          </a:bodyPr>
          <a:lstStyle/>
          <a:p>
            <a:pPr fontAlgn="base"/>
            <a:endParaRPr lang="en-US" sz="2500" dirty="0" smtClean="0"/>
          </a:p>
          <a:p>
            <a:pPr fontAlgn="base"/>
            <a:endParaRPr lang="en-US" sz="2500" dirty="0"/>
          </a:p>
          <a:p>
            <a:pPr fontAlgn="base"/>
            <a:r>
              <a:rPr lang="en-US" sz="2500" dirty="0" smtClean="0"/>
              <a:t>The </a:t>
            </a:r>
            <a:r>
              <a:rPr lang="en-US" sz="2500" dirty="0"/>
              <a:t>positions of the data warehouse and the data marts are reversed in the bottom-up approach design</a:t>
            </a:r>
            <a:r>
              <a:rPr lang="en-US" sz="2500" dirty="0" smtClean="0"/>
              <a:t>.</a:t>
            </a:r>
          </a:p>
          <a:p>
            <a:pPr marL="0" indent="0" fontAlgn="base">
              <a:buNone/>
            </a:pPr>
            <a:endParaRPr lang="en-US" sz="2500" dirty="0"/>
          </a:p>
          <a:p>
            <a:pPr fontAlgn="base"/>
            <a:r>
              <a:rPr lang="en-US" sz="2500" dirty="0"/>
              <a:t>It is difficult to maintain and often redundant and subject to revisions</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78</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Tree>
    <p:extLst>
      <p:ext uri="{BB962C8B-B14F-4D97-AF65-F5344CB8AC3E}">
        <p14:creationId xmlns:p14="http://schemas.microsoft.com/office/powerpoint/2010/main" val="352104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ircle(in)">
                                      <p:cBhvr>
                                        <p:cTn id="12"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b="1" dirty="0"/>
              <a:t>Top Down Design </a:t>
            </a:r>
            <a:br>
              <a:rPr lang="en-US" b="1" dirty="0"/>
            </a:br>
            <a:r>
              <a:rPr lang="en-US" b="1" dirty="0"/>
              <a:t> </a:t>
            </a:r>
          </a:p>
        </p:txBody>
      </p:sp>
      <p:sp>
        <p:nvSpPr>
          <p:cNvPr id="3" name="Content Placeholder 2"/>
          <p:cNvSpPr>
            <a:spLocks noGrp="1"/>
          </p:cNvSpPr>
          <p:nvPr>
            <p:ph idx="1"/>
          </p:nvPr>
        </p:nvSpPr>
        <p:spPr/>
        <p:txBody>
          <a:bodyPr>
            <a:normAutofit/>
          </a:bodyPr>
          <a:lstStyle/>
          <a:p>
            <a:pPr algn="just"/>
            <a:endParaRPr lang="en-US" sz="2500" dirty="0" smtClean="0"/>
          </a:p>
          <a:p>
            <a:pPr algn="just"/>
            <a:r>
              <a:rPr lang="en-US" sz="2500" dirty="0" err="1" smtClean="0"/>
              <a:t>Inmon’s</a:t>
            </a:r>
            <a:r>
              <a:rPr lang="en-US" sz="2500" dirty="0" smtClean="0"/>
              <a:t> </a:t>
            </a:r>
            <a:r>
              <a:rPr lang="en-US" sz="2500" dirty="0"/>
              <a:t>Top Down Approach </a:t>
            </a:r>
            <a:endParaRPr lang="en-US" sz="2500" dirty="0" smtClean="0"/>
          </a:p>
          <a:p>
            <a:pPr algn="just"/>
            <a:r>
              <a:rPr lang="en-US" sz="2500" dirty="0" smtClean="0"/>
              <a:t>data </a:t>
            </a:r>
            <a:r>
              <a:rPr lang="en-US" sz="2500" dirty="0"/>
              <a:t>warehouse is built first. </a:t>
            </a:r>
            <a:endParaRPr lang="en-US" sz="2500" dirty="0" smtClean="0"/>
          </a:p>
          <a:p>
            <a:pPr algn="just"/>
            <a:r>
              <a:rPr lang="en-US" sz="2500" dirty="0" err="1" smtClean="0"/>
              <a:t>Inmon</a:t>
            </a:r>
            <a:r>
              <a:rPr lang="en-US" sz="2500" dirty="0" smtClean="0"/>
              <a:t> </a:t>
            </a:r>
            <a:r>
              <a:rPr lang="en-US" sz="2500" dirty="0"/>
              <a:t>defines a data warehouse as a centralized repository for the entire enterprise</a:t>
            </a:r>
            <a:r>
              <a:rPr lang="en-US" sz="2500" dirty="0" smtClean="0"/>
              <a:t>.</a:t>
            </a:r>
          </a:p>
          <a:p>
            <a:pPr algn="just"/>
            <a:r>
              <a:rPr lang="en-US" sz="2500" dirty="0" smtClean="0"/>
              <a:t>Dimensional </a:t>
            </a:r>
            <a:r>
              <a:rPr lang="en-US" sz="2500" dirty="0"/>
              <a:t>data marts are created only after the complete data warehouse has been created.</a:t>
            </a:r>
            <a:endParaRPr lang="en-US" sz="2500" dirty="0"/>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79</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Tree>
    <p:extLst>
      <p:ext uri="{BB962C8B-B14F-4D97-AF65-F5344CB8AC3E}">
        <p14:creationId xmlns:p14="http://schemas.microsoft.com/office/powerpoint/2010/main" val="264658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SYLLABUS</a:t>
            </a:r>
          </a:p>
        </p:txBody>
      </p:sp>
      <p:sp>
        <p:nvSpPr>
          <p:cNvPr id="3" name="Content Placeholder 2"/>
          <p:cNvSpPr>
            <a:spLocks noGrp="1"/>
          </p:cNvSpPr>
          <p:nvPr>
            <p:ph idx="1"/>
          </p:nvPr>
        </p:nvSpPr>
        <p:spPr/>
        <p:txBody>
          <a:bodyPr>
            <a:normAutofit/>
          </a:bodyPr>
          <a:lstStyle/>
          <a:p>
            <a:pPr marL="0" indent="0">
              <a:buNone/>
            </a:pPr>
            <a:r>
              <a:rPr lang="en-US" sz="2100" b="1" dirty="0"/>
              <a:t>Unit V Clustering, Applications and Trends in Data </a:t>
            </a:r>
            <a:r>
              <a:rPr lang="en-US" sz="2100" b="1" dirty="0" err="1"/>
              <a:t>Minin</a:t>
            </a:r>
            <a:r>
              <a:rPr lang="en-US" sz="2100" b="1" dirty="0"/>
              <a:t>                    L-8</a:t>
            </a:r>
            <a:endParaRPr lang="en-US" sz="2100" dirty="0"/>
          </a:p>
          <a:p>
            <a:endParaRPr lang="en-US" sz="2100" dirty="0"/>
          </a:p>
          <a:p>
            <a:pPr marL="0" indent="0" algn="just">
              <a:buNone/>
            </a:pPr>
            <a:r>
              <a:rPr lang="en-US" sz="2100" dirty="0"/>
              <a:t>Cluster Analysis - Types of Data – Categorization of Major Clustering Methods - K- means – Partitioning Methods – Hierarchical Methods - Outlier Analysis – Data Mining Applications – Social Impacts of Data Mining – Mining WWW - Mining Text Database – Mining Spatial Databases - Case Studies (Simulation Tool). </a:t>
            </a:r>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D0D11534-0C43-5D4F-B3ED-11B63723D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6" name="Slide Number Placeholder 5">
            <a:extLst>
              <a:ext uri="{FF2B5EF4-FFF2-40B4-BE49-F238E27FC236}">
                <a16:creationId xmlns:a16="http://schemas.microsoft.com/office/drawing/2014/main" id="{4E000F25-D49C-174B-A77C-D98A80F522C0}"/>
              </a:ext>
            </a:extLst>
          </p:cNvPr>
          <p:cNvSpPr>
            <a:spLocks noGrp="1"/>
          </p:cNvSpPr>
          <p:nvPr>
            <p:ph type="sldNum" sz="quarter" idx="12"/>
          </p:nvPr>
        </p:nvSpPr>
        <p:spPr/>
        <p:txBody>
          <a:bodyPr/>
          <a:lstStyle/>
          <a:p>
            <a:fld id="{FD58DAB5-CB49-440C-99FC-CF944ACFAA61}" type="slidenum">
              <a:rPr lang="en-US" smtClean="0"/>
              <a:pPr/>
              <a:t>8</a:t>
            </a:fld>
            <a:endParaRPr lang="en-US"/>
          </a:p>
        </p:txBody>
      </p:sp>
    </p:spTree>
    <p:extLst>
      <p:ext uri="{BB962C8B-B14F-4D97-AF65-F5344CB8AC3E}">
        <p14:creationId xmlns:p14="http://schemas.microsoft.com/office/powerpoint/2010/main" val="4974079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lstStyle/>
          <a:p>
            <a:pPr fontAlgn="base"/>
            <a:r>
              <a:rPr lang="en-US" b="1" dirty="0"/>
              <a:t>Top Down Design</a:t>
            </a:r>
            <a:endParaRPr lang="en-US" b="1" dirty="0"/>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80</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pic>
        <p:nvPicPr>
          <p:cNvPr id="7" name="Content Placeholder 6"/>
          <p:cNvPicPr>
            <a:picLocks noGrp="1" noChangeAspect="1"/>
          </p:cNvPicPr>
          <p:nvPr>
            <p:ph idx="1"/>
          </p:nvPr>
        </p:nvPicPr>
        <p:blipFill>
          <a:blip r:embed="rId3"/>
          <a:stretch>
            <a:fillRect/>
          </a:stretch>
        </p:blipFill>
        <p:spPr>
          <a:xfrm>
            <a:off x="2514600" y="1600200"/>
            <a:ext cx="3733799" cy="4525963"/>
          </a:xfrm>
          <a:prstGeom prst="rect">
            <a:avLst/>
          </a:prstGeom>
        </p:spPr>
      </p:pic>
    </p:spTree>
    <p:extLst>
      <p:ext uri="{BB962C8B-B14F-4D97-AF65-F5344CB8AC3E}">
        <p14:creationId xmlns:p14="http://schemas.microsoft.com/office/powerpoint/2010/main" val="188292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3600" b="1" dirty="0"/>
              <a:t>Advantages </a:t>
            </a:r>
            <a:r>
              <a:rPr lang="en-US" sz="3600" b="1" dirty="0" smtClean="0"/>
              <a:t>of</a:t>
            </a:r>
            <a:r>
              <a:rPr lang="en-US" sz="3600" b="1" dirty="0"/>
              <a:t>  </a:t>
            </a:r>
            <a:r>
              <a:rPr lang="en-US" sz="3600" b="1" dirty="0"/>
              <a:t>Top Down Design</a:t>
            </a:r>
            <a:r>
              <a:rPr lang="en-US" sz="3600" b="1" dirty="0"/>
              <a:t/>
            </a:r>
            <a:br>
              <a:rPr lang="en-US" sz="3600" b="1" dirty="0"/>
            </a:br>
            <a:r>
              <a:rPr lang="en-US" b="1" dirty="0"/>
              <a:t> </a:t>
            </a:r>
          </a:p>
        </p:txBody>
      </p:sp>
      <p:sp>
        <p:nvSpPr>
          <p:cNvPr id="3" name="Content Placeholder 2"/>
          <p:cNvSpPr>
            <a:spLocks noGrp="1"/>
          </p:cNvSpPr>
          <p:nvPr>
            <p:ph idx="1"/>
          </p:nvPr>
        </p:nvSpPr>
        <p:spPr/>
        <p:txBody>
          <a:bodyPr>
            <a:normAutofit/>
          </a:bodyPr>
          <a:lstStyle/>
          <a:p>
            <a:pPr fontAlgn="base"/>
            <a:endParaRPr lang="en-US" sz="2400" dirty="0" smtClean="0"/>
          </a:p>
          <a:p>
            <a:pPr fontAlgn="base"/>
            <a:r>
              <a:rPr lang="en-US" sz="2400" dirty="0" smtClean="0"/>
              <a:t>It </a:t>
            </a:r>
            <a:r>
              <a:rPr lang="en-US" sz="2400" dirty="0"/>
              <a:t>is easier to maintain Top Down Design</a:t>
            </a:r>
          </a:p>
          <a:p>
            <a:pPr fontAlgn="base"/>
            <a:r>
              <a:rPr lang="en-US" sz="2400" dirty="0"/>
              <a:t>Provides consistent dimensional views of data across data marts, as all data marts are loaded from the data warehouse.</a:t>
            </a:r>
          </a:p>
          <a:p>
            <a:pPr fontAlgn="base"/>
            <a:r>
              <a:rPr lang="en-US" sz="2400" dirty="0" smtClean="0"/>
              <a:t>Creating </a:t>
            </a:r>
            <a:r>
              <a:rPr lang="en-US" sz="2400" dirty="0"/>
              <a:t>a new data mart from the data warehouse is very easy.</a:t>
            </a:r>
          </a:p>
          <a:p>
            <a:pPr fontAlgn="base"/>
            <a:r>
              <a:rPr lang="en-US" sz="2400" dirty="0"/>
              <a:t>Initial cost is high but subsequent project development cost is lower</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81</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Tree>
    <p:extLst>
      <p:ext uri="{BB962C8B-B14F-4D97-AF65-F5344CB8AC3E}">
        <p14:creationId xmlns:p14="http://schemas.microsoft.com/office/powerpoint/2010/main" val="158617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3600" b="1" dirty="0" smtClean="0"/>
              <a:t>Disadvantages of</a:t>
            </a:r>
            <a:r>
              <a:rPr lang="en-US" sz="3600" b="1" dirty="0"/>
              <a:t>  </a:t>
            </a:r>
            <a:r>
              <a:rPr lang="en-US" sz="3600" b="1" dirty="0"/>
              <a:t>Top Down Design</a:t>
            </a:r>
            <a:r>
              <a:rPr lang="en-US" sz="3600" b="1" dirty="0"/>
              <a:t/>
            </a:r>
            <a:br>
              <a:rPr lang="en-US" sz="3600" b="1" dirty="0"/>
            </a:br>
            <a:r>
              <a:rPr lang="en-US" b="1" dirty="0"/>
              <a:t> </a:t>
            </a:r>
          </a:p>
        </p:txBody>
      </p:sp>
      <p:sp>
        <p:nvSpPr>
          <p:cNvPr id="3" name="Content Placeholder 2"/>
          <p:cNvSpPr>
            <a:spLocks noGrp="1"/>
          </p:cNvSpPr>
          <p:nvPr>
            <p:ph idx="1"/>
          </p:nvPr>
        </p:nvSpPr>
        <p:spPr/>
        <p:txBody>
          <a:bodyPr>
            <a:normAutofit/>
          </a:bodyPr>
          <a:lstStyle/>
          <a:p>
            <a:pPr fontAlgn="base"/>
            <a:endParaRPr lang="en-US" sz="2400" dirty="0" smtClean="0"/>
          </a:p>
          <a:p>
            <a:pPr algn="just" fontAlgn="base"/>
            <a:r>
              <a:rPr lang="en-US" sz="2400" dirty="0"/>
              <a:t>It represents a very large project and the cost of implementing the project is significant</a:t>
            </a:r>
            <a:r>
              <a:rPr lang="en-US" sz="2400" dirty="0" smtClean="0"/>
              <a:t>.</a:t>
            </a:r>
          </a:p>
          <a:p>
            <a:pPr algn="just" fontAlgn="base"/>
            <a:endParaRPr lang="en-US" sz="2400" dirty="0"/>
          </a:p>
          <a:p>
            <a:pPr algn="just" fontAlgn="base"/>
            <a:r>
              <a:rPr lang="en-US" sz="2400" dirty="0"/>
              <a:t>It is time consuming and more time required for initial set </a:t>
            </a:r>
            <a:r>
              <a:rPr lang="en-US" sz="2400" dirty="0" smtClean="0"/>
              <a:t>up</a:t>
            </a:r>
          </a:p>
          <a:p>
            <a:pPr marL="0" indent="0" algn="just" fontAlgn="base">
              <a:buNone/>
            </a:pPr>
            <a:endParaRPr lang="en-US" sz="2400" dirty="0"/>
          </a:p>
          <a:p>
            <a:pPr algn="just" fontAlgn="base"/>
            <a:r>
              <a:rPr lang="en-US" sz="2400" dirty="0"/>
              <a:t>Highly skilled people required for set up</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82</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Tree>
    <p:extLst>
      <p:ext uri="{BB962C8B-B14F-4D97-AF65-F5344CB8AC3E}">
        <p14:creationId xmlns:p14="http://schemas.microsoft.com/office/powerpoint/2010/main" val="249828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1" end="93"/>
                                            </p:txEl>
                                          </p:spTgt>
                                        </p:tgtEl>
                                        <p:attrNameLst>
                                          <p:attrName>style.visibility</p:attrName>
                                        </p:attrNameLst>
                                      </p:cBhvr>
                                      <p:to>
                                        <p:strVal val="visible"/>
                                      </p:to>
                                    </p:set>
                                    <p:animEffect transition="in" filter="fade">
                                      <p:cBhvr>
                                        <p:cTn id="7" dur="500"/>
                                        <p:tgtEl>
                                          <p:spTgt spid="3">
                                            <p:txEl>
                                              <p:charRg st="1" end="9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arn(inVertical)">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a:bodyPr>
          <a:lstStyle/>
          <a:p>
            <a:r>
              <a:rPr lang="en-US" sz="3000" dirty="0" smtClean="0"/>
              <a:t>Difference  </a:t>
            </a:r>
            <a:r>
              <a:rPr lang="en-US" sz="3000" dirty="0"/>
              <a:t>between Top-Down Design Approach and Bottom-Up </a:t>
            </a:r>
            <a:r>
              <a:rPr lang="en-US" sz="3000" dirty="0" smtClean="0"/>
              <a:t>Design</a:t>
            </a:r>
            <a:endParaRPr lang="en-US" sz="30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27922350"/>
              </p:ext>
            </p:extLst>
          </p:nvPr>
        </p:nvGraphicFramePr>
        <p:xfrm>
          <a:off x="685797" y="1600200"/>
          <a:ext cx="7696202" cy="4672013"/>
        </p:xfrm>
        <a:graphic>
          <a:graphicData uri="http://schemas.openxmlformats.org/drawingml/2006/table">
            <a:tbl>
              <a:tblPr/>
              <a:tblGrid>
                <a:gridCol w="3848101">
                  <a:extLst>
                    <a:ext uri="{9D8B030D-6E8A-4147-A177-3AD203B41FA5}">
                      <a16:colId xmlns:a16="http://schemas.microsoft.com/office/drawing/2014/main" val="1596301537"/>
                    </a:ext>
                  </a:extLst>
                </a:gridCol>
                <a:gridCol w="3848101">
                  <a:extLst>
                    <a:ext uri="{9D8B030D-6E8A-4147-A177-3AD203B41FA5}">
                      <a16:colId xmlns:a16="http://schemas.microsoft.com/office/drawing/2014/main" val="2877702099"/>
                    </a:ext>
                  </a:extLst>
                </a:gridCol>
              </a:tblGrid>
              <a:tr h="471488">
                <a:tc>
                  <a:txBody>
                    <a:bodyPr/>
                    <a:lstStyle/>
                    <a:p>
                      <a:pPr algn="l" fontAlgn="t"/>
                      <a:r>
                        <a:rPr lang="en-US" sz="1600">
                          <a:solidFill>
                            <a:srgbClr val="000000"/>
                          </a:solidFill>
                          <a:effectLst/>
                          <a:latin typeface="times new roman" panose="02020603050405020304" pitchFamily="18" charset="0"/>
                        </a:rPr>
                        <a:t>Top-Down Design Approach</a:t>
                      </a:r>
                    </a:p>
                  </a:txBody>
                  <a:tcPr marL="103806" marR="103806" marT="103806" marB="103806">
                    <a:lnL w="9525" cap="flat" cmpd="sng" algn="ctr">
                      <a:solidFill>
                        <a:srgbClr val="C06BBE"/>
                      </a:solidFill>
                      <a:prstDash val="solid"/>
                      <a:round/>
                      <a:headEnd type="none" w="med" len="med"/>
                      <a:tailEnd type="none" w="med" len="med"/>
                    </a:lnL>
                    <a:lnR w="9525" cap="flat" cmpd="sng" algn="ctr">
                      <a:solidFill>
                        <a:srgbClr val="C06BBE"/>
                      </a:solidFill>
                      <a:prstDash val="solid"/>
                      <a:round/>
                      <a:headEnd type="none" w="med" len="med"/>
                      <a:tailEnd type="none" w="med" len="med"/>
                    </a:lnR>
                    <a:lnT w="9525" cap="flat" cmpd="sng" algn="ctr">
                      <a:solidFill>
                        <a:srgbClr val="C06B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600">
                          <a:solidFill>
                            <a:srgbClr val="000000"/>
                          </a:solidFill>
                          <a:effectLst/>
                          <a:latin typeface="times new roman" panose="02020603050405020304" pitchFamily="18" charset="0"/>
                        </a:rPr>
                        <a:t>Bottom-Up Design Approach</a:t>
                      </a:r>
                    </a:p>
                  </a:txBody>
                  <a:tcPr marL="103806" marR="103806" marT="103806" marB="103806">
                    <a:lnL w="9525" cap="flat" cmpd="sng" algn="ctr">
                      <a:solidFill>
                        <a:srgbClr val="C06BBE"/>
                      </a:solidFill>
                      <a:prstDash val="solid"/>
                      <a:round/>
                      <a:headEnd type="none" w="med" len="med"/>
                      <a:tailEnd type="none" w="med" len="med"/>
                    </a:lnL>
                    <a:lnR w="9525" cap="flat" cmpd="sng" algn="ctr">
                      <a:solidFill>
                        <a:srgbClr val="C06BBE"/>
                      </a:solidFill>
                      <a:prstDash val="solid"/>
                      <a:round/>
                      <a:headEnd type="none" w="med" len="med"/>
                      <a:tailEnd type="none" w="med" len="med"/>
                    </a:lnR>
                    <a:lnT w="9525" cap="flat" cmpd="sng" algn="ctr">
                      <a:solidFill>
                        <a:srgbClr val="C06B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718364146"/>
                  </a:ext>
                </a:extLst>
              </a:tr>
              <a:tr h="914400">
                <a:tc>
                  <a:txBody>
                    <a:bodyPr/>
                    <a:lstStyle/>
                    <a:p>
                      <a:pPr algn="l" fontAlgn="t"/>
                      <a:r>
                        <a:rPr lang="en-US" sz="1600">
                          <a:solidFill>
                            <a:srgbClr val="000000"/>
                          </a:solidFill>
                          <a:effectLst/>
                          <a:latin typeface="verdana" panose="020B0604030504040204" pitchFamily="34" charset="0"/>
                        </a:rPr>
                        <a:t>Breaks the vast problem into smaller subproblems.</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Solves the essential low-level problem and integrates them into a higher one.</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97057231"/>
                  </a:ext>
                </a:extLst>
              </a:tr>
              <a:tr h="914400">
                <a:tc>
                  <a:txBody>
                    <a:bodyPr/>
                    <a:lstStyle/>
                    <a:p>
                      <a:pPr algn="l" fontAlgn="t"/>
                      <a:r>
                        <a:rPr lang="en-US" sz="1600" dirty="0">
                          <a:solidFill>
                            <a:srgbClr val="000000"/>
                          </a:solidFill>
                          <a:effectLst/>
                          <a:latin typeface="verdana" panose="020B0604030504040204" pitchFamily="34" charset="0"/>
                        </a:rPr>
                        <a:t>Inherently architected- not a union of several data marts.</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Inherently incremental; can schedule essential data marts first.</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46745857"/>
                  </a:ext>
                </a:extLst>
              </a:tr>
              <a:tr h="657225">
                <a:tc>
                  <a:txBody>
                    <a:bodyPr/>
                    <a:lstStyle/>
                    <a:p>
                      <a:pPr algn="l" fontAlgn="t"/>
                      <a:r>
                        <a:rPr lang="en-US" sz="1600">
                          <a:solidFill>
                            <a:srgbClr val="000000"/>
                          </a:solidFill>
                          <a:effectLst/>
                          <a:latin typeface="verdana" panose="020B0604030504040204" pitchFamily="34" charset="0"/>
                        </a:rPr>
                        <a:t>Single, central storage of information about the content.</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Departmental information stored.</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092357704"/>
                  </a:ext>
                </a:extLst>
              </a:tr>
              <a:tr h="400050">
                <a:tc>
                  <a:txBody>
                    <a:bodyPr/>
                    <a:lstStyle/>
                    <a:p>
                      <a:pPr algn="l" fontAlgn="t"/>
                      <a:r>
                        <a:rPr lang="en-US" sz="1600">
                          <a:solidFill>
                            <a:srgbClr val="000000"/>
                          </a:solidFill>
                          <a:effectLst/>
                          <a:latin typeface="verdana" panose="020B0604030504040204" pitchFamily="34" charset="0"/>
                        </a:rPr>
                        <a:t>Centralized rules and control.</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dirty="0">
                          <a:solidFill>
                            <a:srgbClr val="000000"/>
                          </a:solidFill>
                          <a:effectLst/>
                          <a:latin typeface="verdana" panose="020B0604030504040204" pitchFamily="34" charset="0"/>
                        </a:rPr>
                        <a:t>Departmental rules and control.</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48916847"/>
                  </a:ext>
                </a:extLst>
              </a:tr>
              <a:tr h="400050">
                <a:tc>
                  <a:txBody>
                    <a:bodyPr/>
                    <a:lstStyle/>
                    <a:p>
                      <a:pPr algn="l" fontAlgn="t"/>
                      <a:r>
                        <a:rPr lang="en-US" sz="1600">
                          <a:solidFill>
                            <a:srgbClr val="000000"/>
                          </a:solidFill>
                          <a:effectLst/>
                          <a:latin typeface="verdana" panose="020B0604030504040204" pitchFamily="34" charset="0"/>
                        </a:rPr>
                        <a:t>It includes redundant information.</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Redundancy can be removed.</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35377381"/>
                  </a:ext>
                </a:extLst>
              </a:tr>
              <a:tr h="914400">
                <a:tc>
                  <a:txBody>
                    <a:bodyPr/>
                    <a:lstStyle/>
                    <a:p>
                      <a:pPr algn="l" fontAlgn="t"/>
                      <a:r>
                        <a:rPr lang="en-US" sz="1600">
                          <a:solidFill>
                            <a:srgbClr val="000000"/>
                          </a:solidFill>
                          <a:effectLst/>
                          <a:latin typeface="verdana" panose="020B0604030504040204" pitchFamily="34" charset="0"/>
                        </a:rPr>
                        <a:t>It may see quick results if implemented with repetitions.</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dirty="0">
                          <a:solidFill>
                            <a:srgbClr val="000000"/>
                          </a:solidFill>
                          <a:effectLst/>
                          <a:latin typeface="verdana" panose="020B0604030504040204" pitchFamily="34" charset="0"/>
                        </a:rPr>
                        <a:t>Less risk of failure, favorable return on investment, and proof of techniques.</a:t>
                      </a:r>
                    </a:p>
                  </a:txBody>
                  <a:tcPr marL="69204" marR="69204" marT="69204" marB="692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860944159"/>
                  </a:ext>
                </a:extLst>
              </a:tr>
            </a:tbl>
          </a:graphicData>
        </a:graphic>
      </p:graphicFrame>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83</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Tree>
    <p:extLst>
      <p:ext uri="{BB962C8B-B14F-4D97-AF65-F5344CB8AC3E}">
        <p14:creationId xmlns:p14="http://schemas.microsoft.com/office/powerpoint/2010/main" val="109366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2700" dirty="0" smtClean="0"/>
              <a:t/>
            </a:r>
            <a:br>
              <a:rPr lang="en-US" sz="2700" dirty="0" smtClean="0"/>
            </a:br>
            <a:r>
              <a:rPr lang="en-US" sz="3600" dirty="0" smtClean="0"/>
              <a:t>Data </a:t>
            </a:r>
            <a:r>
              <a:rPr lang="en-US" sz="3600" dirty="0"/>
              <a:t>Warehouse Implementation</a:t>
            </a:r>
            <a:r>
              <a:rPr lang="en-US" sz="2700" dirty="0"/>
              <a:t/>
            </a:r>
            <a:br>
              <a:rPr lang="en-US" sz="2700" dirty="0"/>
            </a:br>
            <a:r>
              <a:rPr lang="en-US" sz="3600" b="1" dirty="0"/>
              <a:t/>
            </a:r>
            <a:br>
              <a:rPr lang="en-US" sz="3600" b="1" dirty="0"/>
            </a:br>
            <a:r>
              <a:rPr lang="en-US" b="1" dirty="0"/>
              <a:t> </a:t>
            </a:r>
          </a:p>
        </p:txBody>
      </p:sp>
      <p:pic>
        <p:nvPicPr>
          <p:cNvPr id="7" name="Content Placeholder 6"/>
          <p:cNvPicPr>
            <a:picLocks noGrp="1" noChangeAspect="1"/>
          </p:cNvPicPr>
          <p:nvPr>
            <p:ph idx="1"/>
          </p:nvPr>
        </p:nvPicPr>
        <p:blipFill>
          <a:blip r:embed="rId2"/>
          <a:stretch>
            <a:fillRect/>
          </a:stretch>
        </p:blipFill>
        <p:spPr>
          <a:xfrm>
            <a:off x="1517074" y="1417638"/>
            <a:ext cx="6483926" cy="4938712"/>
          </a:xfrm>
          <a:prstGeom prst="rect">
            <a:avLst/>
          </a:prstGeom>
        </p:spPr>
      </p:pic>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84</a:t>
            </a:fld>
            <a:endParaRPr lang="en-US"/>
          </a:p>
        </p:txBody>
      </p:sp>
      <p:pic>
        <p:nvPicPr>
          <p:cNvPr id="6" name="Picture 5" descr="WhatsApp Image 2020-07-22 at 21.01.23.jpeg"/>
          <p:cNvPicPr>
            <a:picLocks noChangeAspect="1"/>
          </p:cNvPicPr>
          <p:nvPr/>
        </p:nvPicPr>
        <p:blipFill>
          <a:blip r:embed="rId3"/>
          <a:stretch>
            <a:fillRect/>
          </a:stretch>
        </p:blipFill>
        <p:spPr>
          <a:xfrm>
            <a:off x="288348" y="76200"/>
            <a:ext cx="1228725" cy="1257300"/>
          </a:xfrm>
          <a:prstGeom prst="rect">
            <a:avLst/>
          </a:prstGeom>
        </p:spPr>
      </p:pic>
    </p:spTree>
    <p:extLst>
      <p:ext uri="{BB962C8B-B14F-4D97-AF65-F5344CB8AC3E}">
        <p14:creationId xmlns:p14="http://schemas.microsoft.com/office/powerpoint/2010/main" val="17523082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2700" dirty="0" smtClean="0"/>
              <a:t/>
            </a:r>
            <a:br>
              <a:rPr lang="en-US" sz="2700" dirty="0" smtClean="0"/>
            </a:br>
            <a:r>
              <a:rPr lang="en-US" sz="3600" dirty="0" smtClean="0"/>
              <a:t>Data </a:t>
            </a:r>
            <a:r>
              <a:rPr lang="en-US" sz="3600" dirty="0"/>
              <a:t>Warehouse Implementation</a:t>
            </a:r>
            <a:r>
              <a:rPr lang="en-US" sz="2700" dirty="0"/>
              <a:t/>
            </a:r>
            <a:br>
              <a:rPr lang="en-US" sz="2700" dirty="0"/>
            </a:br>
            <a:r>
              <a:rPr lang="en-US" sz="3600" b="1" dirty="0"/>
              <a:t/>
            </a:r>
            <a:br>
              <a:rPr lang="en-US" sz="3600" b="1" dirty="0"/>
            </a:br>
            <a:r>
              <a:rPr lang="en-US" b="1" dirty="0"/>
              <a:t> </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85</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
        <p:nvSpPr>
          <p:cNvPr id="3" name="Content Placeholder 2"/>
          <p:cNvSpPr>
            <a:spLocks noGrp="1"/>
          </p:cNvSpPr>
          <p:nvPr>
            <p:ph idx="1"/>
          </p:nvPr>
        </p:nvSpPr>
        <p:spPr/>
        <p:txBody>
          <a:bodyPr/>
          <a:lstStyle/>
          <a:p>
            <a:pPr marL="0" indent="0">
              <a:buNone/>
            </a:pPr>
            <a:r>
              <a:rPr lang="en-US" b="1" dirty="0"/>
              <a:t>Requirements analysis and capacity </a:t>
            </a:r>
            <a:r>
              <a:rPr lang="en-US" b="1" dirty="0" smtClean="0"/>
              <a:t>planning</a:t>
            </a:r>
          </a:p>
          <a:p>
            <a:pPr algn="just"/>
            <a:r>
              <a:rPr lang="en-US" sz="2400" dirty="0"/>
              <a:t>The first process in data warehousing involves defining enterprise needs, defining architectures, carrying out capacity </a:t>
            </a:r>
            <a:r>
              <a:rPr lang="en-US" sz="2400" dirty="0" smtClean="0"/>
              <a:t>planning</a:t>
            </a:r>
            <a:r>
              <a:rPr lang="en-US" sz="2400" dirty="0"/>
              <a:t>, and selecting the hardware and software tools</a:t>
            </a:r>
            <a:r>
              <a:rPr lang="en-US" dirty="0" smtClean="0"/>
              <a:t>.</a:t>
            </a:r>
          </a:p>
          <a:p>
            <a:pPr marL="0" indent="0" algn="just">
              <a:buNone/>
            </a:pPr>
            <a:r>
              <a:rPr lang="en-US" b="1" dirty="0"/>
              <a:t>Hardware </a:t>
            </a:r>
            <a:r>
              <a:rPr lang="en-US" b="1" dirty="0" smtClean="0"/>
              <a:t>integration</a:t>
            </a:r>
          </a:p>
          <a:p>
            <a:pPr algn="just"/>
            <a:r>
              <a:rPr lang="en-US" sz="2400" dirty="0"/>
              <a:t>Once the hardware and software has been selected, they require to be put by integrating the servers, the storage methods, and the user software tools.</a:t>
            </a:r>
            <a:endParaRPr lang="en-US" sz="2400" dirty="0"/>
          </a:p>
        </p:txBody>
      </p:sp>
    </p:spTree>
    <p:extLst>
      <p:ext uri="{BB962C8B-B14F-4D97-AF65-F5344CB8AC3E}">
        <p14:creationId xmlns:p14="http://schemas.microsoft.com/office/powerpoint/2010/main" val="165128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2700" dirty="0" smtClean="0"/>
              <a:t/>
            </a:r>
            <a:br>
              <a:rPr lang="en-US" sz="2700" dirty="0" smtClean="0"/>
            </a:br>
            <a:r>
              <a:rPr lang="en-US" sz="3600" dirty="0" smtClean="0"/>
              <a:t>Data </a:t>
            </a:r>
            <a:r>
              <a:rPr lang="en-US" sz="3600" dirty="0"/>
              <a:t>Warehouse Implementation</a:t>
            </a:r>
            <a:r>
              <a:rPr lang="en-US" sz="2700" dirty="0"/>
              <a:t/>
            </a:r>
            <a:br>
              <a:rPr lang="en-US" sz="2700" dirty="0"/>
            </a:br>
            <a:r>
              <a:rPr lang="en-US" sz="3600" b="1" dirty="0"/>
              <a:t/>
            </a:r>
            <a:br>
              <a:rPr lang="en-US" sz="3600" b="1" dirty="0"/>
            </a:br>
            <a:r>
              <a:rPr lang="en-US" b="1" dirty="0"/>
              <a:t> </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86</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
        <p:nvSpPr>
          <p:cNvPr id="3" name="Content Placeholder 2"/>
          <p:cNvSpPr>
            <a:spLocks noGrp="1"/>
          </p:cNvSpPr>
          <p:nvPr>
            <p:ph idx="1"/>
          </p:nvPr>
        </p:nvSpPr>
        <p:spPr/>
        <p:txBody>
          <a:bodyPr>
            <a:normAutofit/>
          </a:bodyPr>
          <a:lstStyle/>
          <a:p>
            <a:pPr marL="0" indent="0">
              <a:buNone/>
            </a:pPr>
            <a:r>
              <a:rPr lang="en-US" b="1" dirty="0"/>
              <a:t>Modeling</a:t>
            </a:r>
            <a:r>
              <a:rPr lang="en-US" b="1" dirty="0" smtClean="0"/>
              <a:t>:</a:t>
            </a:r>
            <a:endParaRPr lang="en-US" dirty="0" smtClean="0"/>
          </a:p>
          <a:p>
            <a:r>
              <a:rPr lang="en-US" sz="2400" dirty="0" smtClean="0"/>
              <a:t>Modelling </a:t>
            </a:r>
            <a:r>
              <a:rPr lang="en-US" sz="2400" dirty="0"/>
              <a:t>is a significant stage that involves designing the warehouse schema and views. </a:t>
            </a:r>
            <a:endParaRPr lang="en-US" dirty="0" smtClean="0"/>
          </a:p>
          <a:p>
            <a:pPr marL="0" indent="0">
              <a:buNone/>
            </a:pPr>
            <a:r>
              <a:rPr lang="en-US" b="1" dirty="0"/>
              <a:t>Physical </a:t>
            </a:r>
            <a:r>
              <a:rPr lang="en-US" b="1" dirty="0" smtClean="0"/>
              <a:t>modeling</a:t>
            </a:r>
          </a:p>
          <a:p>
            <a:pPr algn="just"/>
            <a:r>
              <a:rPr lang="en-US" sz="2400" dirty="0" smtClean="0"/>
              <a:t>This </a:t>
            </a:r>
            <a:r>
              <a:rPr lang="en-US" sz="2400" dirty="0"/>
              <a:t>contains designing the physical data warehouse organization, data placement, data partitioning, deciding on access techniques, and indexing.</a:t>
            </a:r>
            <a:endParaRPr lang="en-US" sz="2400" dirty="0"/>
          </a:p>
        </p:txBody>
      </p:sp>
    </p:spTree>
    <p:extLst>
      <p:ext uri="{BB962C8B-B14F-4D97-AF65-F5344CB8AC3E}">
        <p14:creationId xmlns:p14="http://schemas.microsoft.com/office/powerpoint/2010/main" val="22384076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2700" dirty="0" smtClean="0"/>
              <a:t/>
            </a:r>
            <a:br>
              <a:rPr lang="en-US" sz="2700" dirty="0" smtClean="0"/>
            </a:br>
            <a:r>
              <a:rPr lang="en-US" sz="3600" dirty="0" smtClean="0"/>
              <a:t>Data </a:t>
            </a:r>
            <a:r>
              <a:rPr lang="en-US" sz="3600" dirty="0"/>
              <a:t>Warehouse Implementation</a:t>
            </a:r>
            <a:r>
              <a:rPr lang="en-US" sz="2700" dirty="0"/>
              <a:t/>
            </a:r>
            <a:br>
              <a:rPr lang="en-US" sz="2700" dirty="0"/>
            </a:br>
            <a:r>
              <a:rPr lang="en-US" sz="3600" b="1" dirty="0"/>
              <a:t/>
            </a:r>
            <a:br>
              <a:rPr lang="en-US" sz="3600" b="1" dirty="0"/>
            </a:br>
            <a:r>
              <a:rPr lang="en-US" b="1" dirty="0"/>
              <a:t> </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87</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
        <p:nvSpPr>
          <p:cNvPr id="3" name="Content Placeholder 2"/>
          <p:cNvSpPr>
            <a:spLocks noGrp="1"/>
          </p:cNvSpPr>
          <p:nvPr>
            <p:ph idx="1"/>
          </p:nvPr>
        </p:nvSpPr>
        <p:spPr/>
        <p:txBody>
          <a:bodyPr>
            <a:normAutofit/>
          </a:bodyPr>
          <a:lstStyle/>
          <a:p>
            <a:pPr marL="0" indent="0">
              <a:buNone/>
            </a:pPr>
            <a:r>
              <a:rPr lang="en-US" b="1" dirty="0" smtClean="0"/>
              <a:t>Sources</a:t>
            </a:r>
            <a:r>
              <a:rPr lang="en-US" dirty="0"/>
              <a:t> </a:t>
            </a:r>
            <a:endParaRPr lang="en-US" dirty="0" smtClean="0"/>
          </a:p>
          <a:p>
            <a:pPr marL="0" indent="0" algn="just">
              <a:buNone/>
            </a:pPr>
            <a:r>
              <a:rPr lang="en-US" sz="2800" dirty="0" smtClean="0"/>
              <a:t>The </a:t>
            </a:r>
            <a:r>
              <a:rPr lang="en-US" sz="2800" dirty="0"/>
              <a:t>information for the data warehouse is likely to come from several data sources. </a:t>
            </a:r>
            <a:endParaRPr lang="en-US" sz="2800" dirty="0" smtClean="0"/>
          </a:p>
          <a:p>
            <a:pPr marL="0" indent="0" algn="just">
              <a:buNone/>
            </a:pPr>
            <a:r>
              <a:rPr lang="en-US" b="1" dirty="0" smtClean="0"/>
              <a:t>ETL</a:t>
            </a:r>
            <a:endParaRPr lang="en-US" dirty="0" smtClean="0"/>
          </a:p>
          <a:p>
            <a:pPr marL="0" indent="0" algn="just">
              <a:buNone/>
            </a:pPr>
            <a:r>
              <a:rPr lang="en-US" sz="2600" dirty="0" smtClean="0"/>
              <a:t>The </a:t>
            </a:r>
            <a:r>
              <a:rPr lang="en-US" sz="2600" dirty="0"/>
              <a:t>data from the source system will require to go through an ETL phase. The process of designing and implementing the ETL phase may contain defining a suitable ETL tool vendors and purchasing and implementing the tools. </a:t>
            </a:r>
          </a:p>
        </p:txBody>
      </p:sp>
    </p:spTree>
    <p:extLst>
      <p:ext uri="{BB962C8B-B14F-4D97-AF65-F5344CB8AC3E}">
        <p14:creationId xmlns:p14="http://schemas.microsoft.com/office/powerpoint/2010/main" val="269075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2700" dirty="0" smtClean="0"/>
              <a:t/>
            </a:r>
            <a:br>
              <a:rPr lang="en-US" sz="2700" dirty="0" smtClean="0"/>
            </a:br>
            <a:r>
              <a:rPr lang="en-US" sz="3600" dirty="0" smtClean="0"/>
              <a:t>Data </a:t>
            </a:r>
            <a:r>
              <a:rPr lang="en-US" sz="3600" dirty="0"/>
              <a:t>Warehouse Implementation</a:t>
            </a:r>
            <a:r>
              <a:rPr lang="en-US" sz="2700" dirty="0"/>
              <a:t/>
            </a:r>
            <a:br>
              <a:rPr lang="en-US" sz="2700" dirty="0"/>
            </a:br>
            <a:r>
              <a:rPr lang="en-US" sz="3600" b="1" dirty="0"/>
              <a:t/>
            </a:r>
            <a:br>
              <a:rPr lang="en-US" sz="3600" b="1" dirty="0"/>
            </a:br>
            <a:r>
              <a:rPr lang="en-US" b="1" dirty="0"/>
              <a:t> </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88</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
        <p:nvSpPr>
          <p:cNvPr id="3" name="Content Placeholder 2"/>
          <p:cNvSpPr>
            <a:spLocks noGrp="1"/>
          </p:cNvSpPr>
          <p:nvPr>
            <p:ph idx="1"/>
          </p:nvPr>
        </p:nvSpPr>
        <p:spPr/>
        <p:txBody>
          <a:bodyPr>
            <a:normAutofit fontScale="70000" lnSpcReduction="20000"/>
          </a:bodyPr>
          <a:lstStyle/>
          <a:p>
            <a:pPr marL="0" indent="0">
              <a:buNone/>
            </a:pPr>
            <a:r>
              <a:rPr lang="en-US" b="1" dirty="0"/>
              <a:t>Populate the data warehouses</a:t>
            </a:r>
            <a:r>
              <a:rPr lang="en-US" b="1" dirty="0" smtClean="0"/>
              <a:t>:</a:t>
            </a:r>
          </a:p>
          <a:p>
            <a:pPr algn="just"/>
            <a:r>
              <a:rPr lang="en-US" dirty="0"/>
              <a:t> Once the ETL tools have been agreed upon, testing the tools will be needed, perhaps using a staging area. Once everything is working adequately, the ETL tools may be used in populating the warehouses given the schema and view definition.</a:t>
            </a:r>
          </a:p>
          <a:p>
            <a:pPr marL="0" indent="0">
              <a:buNone/>
            </a:pPr>
            <a:r>
              <a:rPr lang="en-US" b="1" dirty="0" smtClean="0"/>
              <a:t>User </a:t>
            </a:r>
            <a:r>
              <a:rPr lang="en-US" b="1" dirty="0"/>
              <a:t>applications:</a:t>
            </a:r>
            <a:r>
              <a:rPr lang="en-US" dirty="0"/>
              <a:t> </a:t>
            </a:r>
            <a:endParaRPr lang="en-US" dirty="0" smtClean="0"/>
          </a:p>
          <a:p>
            <a:r>
              <a:rPr lang="en-US" dirty="0" smtClean="0"/>
              <a:t>This </a:t>
            </a:r>
            <a:r>
              <a:rPr lang="en-US" dirty="0"/>
              <a:t>step contains designing and implementing applications required by the </a:t>
            </a:r>
            <a:r>
              <a:rPr lang="en-US" dirty="0" smtClean="0"/>
              <a:t>end-users.</a:t>
            </a:r>
          </a:p>
          <a:p>
            <a:pPr marL="0" indent="0">
              <a:buNone/>
            </a:pPr>
            <a:r>
              <a:rPr lang="en-US" b="1" dirty="0" smtClean="0"/>
              <a:t>Roll-out </a:t>
            </a:r>
            <a:r>
              <a:rPr lang="en-US" b="1" dirty="0"/>
              <a:t>the warehouses and applications:</a:t>
            </a:r>
            <a:r>
              <a:rPr lang="en-US" dirty="0"/>
              <a:t> </a:t>
            </a:r>
            <a:endParaRPr lang="en-US" dirty="0" smtClean="0"/>
          </a:p>
          <a:p>
            <a:r>
              <a:rPr lang="en-US" dirty="0" smtClean="0"/>
              <a:t>Once </a:t>
            </a:r>
            <a:r>
              <a:rPr lang="en-US" dirty="0"/>
              <a:t>the data warehouse has been populated and the end-client applications tested, the warehouse system and the operations may be rolled out for the user's community to use.</a:t>
            </a:r>
          </a:p>
        </p:txBody>
      </p:sp>
    </p:spTree>
    <p:extLst>
      <p:ext uri="{BB962C8B-B14F-4D97-AF65-F5344CB8AC3E}">
        <p14:creationId xmlns:p14="http://schemas.microsoft.com/office/powerpoint/2010/main" val="166550960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2700" dirty="0" smtClean="0"/>
              <a:t/>
            </a:r>
            <a:br>
              <a:rPr lang="en-US" sz="2700" dirty="0" smtClean="0"/>
            </a:br>
            <a:r>
              <a:rPr lang="en-US" dirty="0"/>
              <a:t>Implementation Guidelines</a:t>
            </a:r>
            <a:br>
              <a:rPr lang="en-US" dirty="0"/>
            </a:br>
            <a:r>
              <a:rPr lang="en-US" b="1" dirty="0"/>
              <a:t> </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89</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pic>
        <p:nvPicPr>
          <p:cNvPr id="8" name="Content Placeholder 7"/>
          <p:cNvPicPr>
            <a:picLocks noGrp="1" noChangeAspect="1"/>
          </p:cNvPicPr>
          <p:nvPr>
            <p:ph idx="1"/>
          </p:nvPr>
        </p:nvPicPr>
        <p:blipFill>
          <a:blip r:embed="rId3"/>
          <a:stretch>
            <a:fillRect/>
          </a:stretch>
        </p:blipFill>
        <p:spPr>
          <a:xfrm>
            <a:off x="1447800" y="1600200"/>
            <a:ext cx="5943599" cy="4756150"/>
          </a:xfrm>
          <a:prstGeom prst="rect">
            <a:avLst/>
          </a:prstGeom>
        </p:spPr>
      </p:pic>
    </p:spTree>
    <p:extLst>
      <p:ext uri="{BB962C8B-B14F-4D97-AF65-F5344CB8AC3E}">
        <p14:creationId xmlns:p14="http://schemas.microsoft.com/office/powerpoint/2010/main" val="139516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Learning Resource</a:t>
            </a:r>
            <a:endParaRPr lang="en-US" dirty="0"/>
          </a:p>
        </p:txBody>
      </p:sp>
      <p:sp>
        <p:nvSpPr>
          <p:cNvPr id="4" name="Footer Placeholder 3"/>
          <p:cNvSpPr>
            <a:spLocks noGrp="1"/>
          </p:cNvSpPr>
          <p:nvPr>
            <p:ph type="ftr" sz="quarter" idx="11"/>
          </p:nvPr>
        </p:nvSpPr>
        <p:spPr/>
        <p:txBody>
          <a:bodyPr/>
          <a:lstStyle/>
          <a:p>
            <a:r>
              <a:rPr lang="en-US"/>
              <a:t>Dr.Carmel Mary Belinda M J /CSE                                                            </a:t>
            </a:r>
          </a:p>
        </p:txBody>
      </p:sp>
      <p:sp>
        <p:nvSpPr>
          <p:cNvPr id="5" name="Slide Number Placeholder 4"/>
          <p:cNvSpPr>
            <a:spLocks noGrp="1"/>
          </p:cNvSpPr>
          <p:nvPr>
            <p:ph type="sldNum" sz="quarter" idx="12"/>
          </p:nvPr>
        </p:nvSpPr>
        <p:spPr/>
        <p:txBody>
          <a:bodyPr/>
          <a:lstStyle/>
          <a:p>
            <a:fld id="{FD58DAB5-CB49-440C-99FC-CF944ACFAA61}" type="slidenum">
              <a:rPr lang="en-US" smtClean="0"/>
              <a:pPr/>
              <a:t>9</a:t>
            </a:fld>
            <a:endParaRPr lang="en-US"/>
          </a:p>
        </p:txBody>
      </p:sp>
      <p:sp>
        <p:nvSpPr>
          <p:cNvPr id="7" name="Content Placeholder 2"/>
          <p:cNvSpPr>
            <a:spLocks noGrp="1"/>
          </p:cNvSpPr>
          <p:nvPr>
            <p:ph idx="1"/>
          </p:nvPr>
        </p:nvSpPr>
        <p:spPr>
          <a:xfrm>
            <a:off x="457200" y="1428736"/>
            <a:ext cx="4543428" cy="5143536"/>
          </a:xfrm>
        </p:spPr>
        <p:txBody>
          <a:bodyPr>
            <a:normAutofit fontScale="70000" lnSpcReduction="20000"/>
          </a:bodyPr>
          <a:lstStyle/>
          <a:p>
            <a:pPr>
              <a:buNone/>
            </a:pPr>
            <a:r>
              <a:rPr lang="en-US" sz="3600" b="1" dirty="0">
                <a:latin typeface="Times New Roman" pitchFamily="18" charset="0"/>
                <a:cs typeface="Times New Roman" pitchFamily="18" charset="0"/>
              </a:rPr>
              <a:t>Text Books</a:t>
            </a:r>
          </a:p>
          <a:p>
            <a:pPr lvl="1" algn="just">
              <a:buNone/>
            </a:pPr>
            <a:r>
              <a:rPr lang="en-US" sz="3400" dirty="0">
                <a:latin typeface="Times New Roman" pitchFamily="18" charset="0"/>
                <a:cs typeface="Times New Roman" pitchFamily="18" charset="0"/>
              </a:rPr>
              <a:t>1. W.H. </a:t>
            </a:r>
            <a:r>
              <a:rPr lang="en-US" sz="3400" dirty="0" err="1">
                <a:latin typeface="Times New Roman" pitchFamily="18" charset="0"/>
                <a:cs typeface="Times New Roman" pitchFamily="18" charset="0"/>
              </a:rPr>
              <a:t>Inmon</a:t>
            </a:r>
            <a:r>
              <a:rPr lang="en-US" sz="3400" dirty="0">
                <a:latin typeface="Times New Roman" pitchFamily="18" charset="0"/>
                <a:cs typeface="Times New Roman" pitchFamily="18" charset="0"/>
              </a:rPr>
              <a:t>, “Building the Data Warehouse”, John Wiley &amp; Sons, Inc, 4th Edition, 2005.</a:t>
            </a:r>
          </a:p>
          <a:p>
            <a:pPr lvl="1" algn="just">
              <a:buNone/>
            </a:pPr>
            <a:r>
              <a:rPr lang="en-US" sz="3400" dirty="0">
                <a:latin typeface="Times New Roman" pitchFamily="18" charset="0"/>
                <a:cs typeface="Times New Roman" pitchFamily="18" charset="0"/>
              </a:rPr>
              <a:t>2. Alex </a:t>
            </a:r>
            <a:r>
              <a:rPr lang="en-US" sz="3400" dirty="0" err="1">
                <a:latin typeface="Times New Roman" pitchFamily="18" charset="0"/>
                <a:cs typeface="Times New Roman" pitchFamily="18" charset="0"/>
              </a:rPr>
              <a:t>Berson</a:t>
            </a:r>
            <a:r>
              <a:rPr lang="en-US" sz="3400" dirty="0">
                <a:latin typeface="Times New Roman" pitchFamily="18" charset="0"/>
                <a:cs typeface="Times New Roman" pitchFamily="18" charset="0"/>
              </a:rPr>
              <a:t> and Stephen J. Smith, “Data Warehousing, Data Mining &amp; OLAP”, Tata</a:t>
            </a:r>
          </a:p>
          <a:p>
            <a:pPr lvl="1" algn="just">
              <a:buNone/>
            </a:pPr>
            <a:r>
              <a:rPr lang="en-US" sz="3400" dirty="0">
                <a:latin typeface="Times New Roman" pitchFamily="18" charset="0"/>
                <a:cs typeface="Times New Roman" pitchFamily="18" charset="0"/>
              </a:rPr>
              <a:t>McGraw – Hill Edition, Tenth Reprint 2007.</a:t>
            </a:r>
          </a:p>
          <a:p>
            <a:pPr lvl="1" algn="just">
              <a:buNone/>
            </a:pPr>
            <a:r>
              <a:rPr lang="en-US" sz="3400" dirty="0">
                <a:latin typeface="Times New Roman" pitchFamily="18" charset="0"/>
                <a:cs typeface="Times New Roman" pitchFamily="18" charset="0"/>
              </a:rPr>
              <a:t>3. </a:t>
            </a:r>
            <a:r>
              <a:rPr lang="en-US" sz="3400" dirty="0" err="1">
                <a:latin typeface="Times New Roman" pitchFamily="18" charset="0"/>
                <a:cs typeface="Times New Roman" pitchFamily="18" charset="0"/>
              </a:rPr>
              <a:t>Jiawei</a:t>
            </a:r>
            <a:r>
              <a:rPr lang="en-US" sz="3400" dirty="0">
                <a:latin typeface="Times New Roman" pitchFamily="18" charset="0"/>
                <a:cs typeface="Times New Roman" pitchFamily="18" charset="0"/>
              </a:rPr>
              <a:t> Han and </a:t>
            </a:r>
            <a:r>
              <a:rPr lang="en-US" sz="3400" dirty="0" err="1">
                <a:latin typeface="Times New Roman" pitchFamily="18" charset="0"/>
                <a:cs typeface="Times New Roman" pitchFamily="18" charset="0"/>
              </a:rPr>
              <a:t>Micheline</a:t>
            </a:r>
            <a:r>
              <a:rPr lang="en-US" sz="3400" dirty="0">
                <a:latin typeface="Times New Roman" pitchFamily="18" charset="0"/>
                <a:cs typeface="Times New Roman" pitchFamily="18" charset="0"/>
              </a:rPr>
              <a:t> </a:t>
            </a:r>
            <a:r>
              <a:rPr lang="en-US" sz="3400" dirty="0" err="1">
                <a:latin typeface="Times New Roman" pitchFamily="18" charset="0"/>
                <a:cs typeface="Times New Roman" pitchFamily="18" charset="0"/>
              </a:rPr>
              <a:t>Kamber</a:t>
            </a:r>
            <a:r>
              <a:rPr lang="en-US" sz="3400" dirty="0">
                <a:latin typeface="Times New Roman" pitchFamily="18" charset="0"/>
                <a:cs typeface="Times New Roman" pitchFamily="18" charset="0"/>
              </a:rPr>
              <a:t>, </a:t>
            </a:r>
            <a:r>
              <a:rPr lang="en-US" dirty="0"/>
              <a:t>MALEHosteller03.08.2020</a:t>
            </a:r>
            <a:r>
              <a:rPr lang="en-US" sz="3400" dirty="0">
                <a:latin typeface="Times New Roman" pitchFamily="18" charset="0"/>
                <a:cs typeface="Times New Roman" pitchFamily="18" charset="0"/>
              </a:rPr>
              <a:t>“Data Mining Concepts and Techniques”, Third Edition, Elsevier, 2012.</a:t>
            </a:r>
          </a:p>
        </p:txBody>
      </p:sp>
      <p:pic>
        <p:nvPicPr>
          <p:cNvPr id="8" name="Picture 2" descr="Building the Data Warehouse, 4th Edition | Wiley"/>
          <p:cNvPicPr>
            <a:picLocks noChangeAspect="1" noChangeArrowheads="1"/>
          </p:cNvPicPr>
          <p:nvPr/>
        </p:nvPicPr>
        <p:blipFill>
          <a:blip r:embed="rId2"/>
          <a:srcRect/>
          <a:stretch>
            <a:fillRect/>
          </a:stretch>
        </p:blipFill>
        <p:spPr bwMode="auto">
          <a:xfrm>
            <a:off x="5214942" y="1357298"/>
            <a:ext cx="1648569" cy="2071702"/>
          </a:xfrm>
          <a:prstGeom prst="rect">
            <a:avLst/>
          </a:prstGeom>
          <a:noFill/>
        </p:spPr>
      </p:pic>
      <p:pic>
        <p:nvPicPr>
          <p:cNvPr id="9" name="Picture 14" descr="Buy Data Mining: Concepts and Techniques (The Morgan Kaufmann ..."/>
          <p:cNvPicPr>
            <a:picLocks noChangeAspect="1" noChangeArrowheads="1"/>
          </p:cNvPicPr>
          <p:nvPr/>
        </p:nvPicPr>
        <p:blipFill>
          <a:blip r:embed="rId3"/>
          <a:srcRect/>
          <a:stretch>
            <a:fillRect/>
          </a:stretch>
        </p:blipFill>
        <p:spPr bwMode="auto">
          <a:xfrm>
            <a:off x="5127175" y="3786190"/>
            <a:ext cx="1818608" cy="2357454"/>
          </a:xfrm>
          <a:prstGeom prst="rect">
            <a:avLst/>
          </a:prstGeom>
          <a:noFill/>
        </p:spPr>
      </p:pic>
      <p:pic>
        <p:nvPicPr>
          <p:cNvPr id="10" name="Picture 4" descr="College Books : Data Warehousing Data Mining and OLAP (NEW)"/>
          <p:cNvPicPr>
            <a:picLocks noChangeAspect="1" noChangeArrowheads="1"/>
          </p:cNvPicPr>
          <p:nvPr/>
        </p:nvPicPr>
        <p:blipFill>
          <a:blip r:embed="rId4"/>
          <a:srcRect/>
          <a:stretch>
            <a:fillRect/>
          </a:stretch>
        </p:blipFill>
        <p:spPr bwMode="auto">
          <a:xfrm>
            <a:off x="7215206" y="2714620"/>
            <a:ext cx="1590956" cy="2071702"/>
          </a:xfrm>
          <a:prstGeom prst="rect">
            <a:avLst/>
          </a:prstGeom>
          <a:noFill/>
        </p:spPr>
      </p:pic>
      <p:pic>
        <p:nvPicPr>
          <p:cNvPr id="11" name="Picture 10">
            <a:extLst>
              <a:ext uri="{FF2B5EF4-FFF2-40B4-BE49-F238E27FC236}">
                <a16:creationId xmlns:a16="http://schemas.microsoft.com/office/drawing/2014/main" id="{D0D11534-0C43-5D4F-B3ED-11B63723D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0"/>
            <a:ext cx="1511300" cy="15240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2700" dirty="0" smtClean="0"/>
              <a:t/>
            </a:r>
            <a:br>
              <a:rPr lang="en-US" sz="2700" dirty="0" smtClean="0"/>
            </a:br>
            <a:r>
              <a:rPr lang="en-US" dirty="0"/>
              <a:t>Implementation Guidelines</a:t>
            </a:r>
            <a:br>
              <a:rPr lang="en-US" dirty="0"/>
            </a:br>
            <a:r>
              <a:rPr lang="en-US" b="1" dirty="0"/>
              <a:t> </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90</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
        <p:nvSpPr>
          <p:cNvPr id="3" name="Content Placeholder 2"/>
          <p:cNvSpPr>
            <a:spLocks noGrp="1"/>
          </p:cNvSpPr>
          <p:nvPr>
            <p:ph idx="1"/>
          </p:nvPr>
        </p:nvSpPr>
        <p:spPr/>
        <p:txBody>
          <a:bodyPr>
            <a:normAutofit/>
          </a:bodyPr>
          <a:lstStyle/>
          <a:p>
            <a:pPr marL="0" indent="0" algn="just">
              <a:buNone/>
            </a:pPr>
            <a:r>
              <a:rPr lang="en-US" b="1" dirty="0"/>
              <a:t>Build incrementally:</a:t>
            </a:r>
            <a:r>
              <a:rPr lang="en-US" dirty="0"/>
              <a:t> </a:t>
            </a:r>
            <a:r>
              <a:rPr lang="en-US" sz="2400" dirty="0" smtClean="0"/>
              <a:t>it </a:t>
            </a:r>
            <a:r>
              <a:rPr lang="en-US" sz="2400" dirty="0"/>
              <a:t>is recommended that a data marts may be created with one particular project in mind, and once it is implemented, several other sections of the enterprise may also want to implement similar </a:t>
            </a:r>
            <a:r>
              <a:rPr lang="en-US" sz="2400" dirty="0" smtClean="0"/>
              <a:t>systems</a:t>
            </a:r>
          </a:p>
          <a:p>
            <a:pPr marL="0" indent="0" algn="just">
              <a:buNone/>
            </a:pPr>
            <a:r>
              <a:rPr lang="en-US" b="1" dirty="0" smtClean="0"/>
              <a:t>Need </a:t>
            </a:r>
            <a:r>
              <a:rPr lang="en-US" b="1" dirty="0"/>
              <a:t>a champion:</a:t>
            </a:r>
            <a:r>
              <a:rPr lang="en-US" sz="2400" dirty="0"/>
              <a:t> A data warehouses project must have a champion who is active to carry out considerable researches into expected price and benefit of the project</a:t>
            </a:r>
            <a:r>
              <a:rPr lang="en-US" dirty="0"/>
              <a:t>. </a:t>
            </a:r>
            <a:endParaRPr lang="en-US" dirty="0" smtClean="0"/>
          </a:p>
          <a:p>
            <a:pPr marL="0" indent="0" algn="just">
              <a:buNone/>
            </a:pPr>
            <a:r>
              <a:rPr lang="en-US" b="1" dirty="0"/>
              <a:t>Senior management support:</a:t>
            </a:r>
            <a:r>
              <a:rPr lang="en-US" dirty="0"/>
              <a:t> </a:t>
            </a:r>
            <a:r>
              <a:rPr lang="en-US" sz="2400" dirty="0"/>
              <a:t>A data warehouses project must be fully supported by senior management.</a:t>
            </a:r>
            <a:endParaRPr lang="en-US" sz="2400" dirty="0"/>
          </a:p>
        </p:txBody>
      </p:sp>
    </p:spTree>
    <p:extLst>
      <p:ext uri="{BB962C8B-B14F-4D97-AF65-F5344CB8AC3E}">
        <p14:creationId xmlns:p14="http://schemas.microsoft.com/office/powerpoint/2010/main" val="338137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2700" dirty="0" smtClean="0"/>
              <a:t/>
            </a:r>
            <a:br>
              <a:rPr lang="en-US" sz="2700" dirty="0" smtClean="0"/>
            </a:br>
            <a:r>
              <a:rPr lang="en-US" dirty="0"/>
              <a:t>Implementation Guidelines</a:t>
            </a:r>
            <a:br>
              <a:rPr lang="en-US" dirty="0"/>
            </a:br>
            <a:r>
              <a:rPr lang="en-US" b="1" dirty="0"/>
              <a:t> </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91</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
        <p:nvSpPr>
          <p:cNvPr id="3" name="Content Placeholder 2"/>
          <p:cNvSpPr>
            <a:spLocks noGrp="1"/>
          </p:cNvSpPr>
          <p:nvPr>
            <p:ph idx="1"/>
          </p:nvPr>
        </p:nvSpPr>
        <p:spPr/>
        <p:txBody>
          <a:bodyPr>
            <a:normAutofit/>
          </a:bodyPr>
          <a:lstStyle/>
          <a:p>
            <a:pPr marL="0" indent="0" algn="just">
              <a:buNone/>
            </a:pPr>
            <a:r>
              <a:rPr lang="en-US" b="1" dirty="0"/>
              <a:t>Ensure quality:</a:t>
            </a:r>
            <a:r>
              <a:rPr lang="en-US" dirty="0"/>
              <a:t> </a:t>
            </a:r>
            <a:r>
              <a:rPr lang="en-US" sz="2400" dirty="0"/>
              <a:t>The only record that has been cleaned and is of a quality that is implicit by the organizations should be loaded in the data warehouses</a:t>
            </a:r>
            <a:r>
              <a:rPr lang="en-US" sz="2400" dirty="0" smtClean="0"/>
              <a:t>.</a:t>
            </a:r>
          </a:p>
          <a:p>
            <a:pPr marL="0" indent="0" algn="just">
              <a:buNone/>
            </a:pPr>
            <a:r>
              <a:rPr lang="en-US" b="1" dirty="0"/>
              <a:t>Corporate strategy:</a:t>
            </a:r>
            <a:r>
              <a:rPr lang="en-US" dirty="0"/>
              <a:t> </a:t>
            </a:r>
            <a:r>
              <a:rPr lang="en-US" sz="2400" dirty="0"/>
              <a:t>A data warehouse project must be suitable for corporate strategies and business goals</a:t>
            </a:r>
            <a:r>
              <a:rPr lang="en-US" sz="2400" dirty="0" smtClean="0"/>
              <a:t>.</a:t>
            </a:r>
          </a:p>
          <a:p>
            <a:pPr marL="0" indent="0" algn="just">
              <a:buNone/>
            </a:pPr>
            <a:r>
              <a:rPr lang="en-US" b="1" dirty="0"/>
              <a:t>Business plan:</a:t>
            </a:r>
            <a:r>
              <a:rPr lang="en-US" dirty="0"/>
              <a:t> </a:t>
            </a:r>
            <a:r>
              <a:rPr lang="en-US" sz="2400" dirty="0"/>
              <a:t>The financial costs (hardware, software, and </a:t>
            </a:r>
            <a:r>
              <a:rPr lang="en-US" sz="2400" dirty="0" err="1"/>
              <a:t>peopleware</a:t>
            </a:r>
            <a:r>
              <a:rPr lang="en-US" sz="2400" dirty="0"/>
              <a:t>), expected advantage, and a project plan for a data warehouses project must be clearly outlined and understood by all stakeholders.</a:t>
            </a:r>
            <a:endParaRPr lang="en-US" sz="2400" dirty="0"/>
          </a:p>
        </p:txBody>
      </p:sp>
    </p:spTree>
    <p:extLst>
      <p:ext uri="{BB962C8B-B14F-4D97-AF65-F5344CB8AC3E}">
        <p14:creationId xmlns:p14="http://schemas.microsoft.com/office/powerpoint/2010/main" val="233221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charRg st="260" end="463"/>
                                            </p:txEl>
                                          </p:spTgt>
                                        </p:tgtEl>
                                        <p:attrNameLst>
                                          <p:attrName>style.visibility</p:attrName>
                                        </p:attrNameLst>
                                      </p:cBhvr>
                                      <p:to>
                                        <p:strVal val="visible"/>
                                      </p:to>
                                    </p:set>
                                    <p:animEffect transition="in" filter="barn(inVertical)">
                                      <p:cBhvr>
                                        <p:cTn id="19" dur="500"/>
                                        <p:tgtEl>
                                          <p:spTgt spid="3">
                                            <p:txEl>
                                              <p:charRg st="260" end="46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fontAlgn="base"/>
            <a:r>
              <a:rPr lang="en-US" sz="2700" dirty="0" smtClean="0"/>
              <a:t/>
            </a:r>
            <a:br>
              <a:rPr lang="en-US" sz="2700" dirty="0" smtClean="0"/>
            </a:br>
            <a:r>
              <a:rPr lang="en-US" dirty="0"/>
              <a:t>Implementation Guidelines</a:t>
            </a:r>
            <a:br>
              <a:rPr lang="en-US" dirty="0"/>
            </a:br>
            <a:r>
              <a:rPr lang="en-US" b="1" dirty="0"/>
              <a:t> </a:t>
            </a:r>
          </a:p>
        </p:txBody>
      </p:sp>
      <p:sp>
        <p:nvSpPr>
          <p:cNvPr id="4" name="Footer Placeholder 3"/>
          <p:cNvSpPr>
            <a:spLocks noGrp="1"/>
          </p:cNvSpPr>
          <p:nvPr>
            <p:ph type="ftr" sz="quarter" idx="11"/>
          </p:nvPr>
        </p:nvSpPr>
        <p:spPr/>
        <p:txBody>
          <a:bodyPr/>
          <a:lstStyle/>
          <a:p>
            <a:r>
              <a:rPr lang="en-US" smtClean="0"/>
              <a:t>Dr.Carmel Mary Belinda M J /CSE                                                            </a:t>
            </a:r>
            <a:endParaRPr lang="en-US"/>
          </a:p>
        </p:txBody>
      </p:sp>
      <p:sp>
        <p:nvSpPr>
          <p:cNvPr id="5" name="Slide Number Placeholder 4"/>
          <p:cNvSpPr>
            <a:spLocks noGrp="1"/>
          </p:cNvSpPr>
          <p:nvPr>
            <p:ph type="sldNum" sz="quarter" idx="12"/>
          </p:nvPr>
        </p:nvSpPr>
        <p:spPr/>
        <p:txBody>
          <a:bodyPr/>
          <a:lstStyle/>
          <a:p>
            <a:fld id="{FD58DAB5-CB49-440C-99FC-CF944ACFAA61}" type="slidenum">
              <a:rPr lang="en-US" smtClean="0"/>
              <a:pPr/>
              <a:t>92</a:t>
            </a:fld>
            <a:endParaRPr lang="en-US"/>
          </a:p>
        </p:txBody>
      </p:sp>
      <p:pic>
        <p:nvPicPr>
          <p:cNvPr id="6" name="Picture 5" descr="WhatsApp Image 2020-07-22 at 21.01.23.jpeg"/>
          <p:cNvPicPr>
            <a:picLocks noChangeAspect="1"/>
          </p:cNvPicPr>
          <p:nvPr/>
        </p:nvPicPr>
        <p:blipFill>
          <a:blip r:embed="rId2"/>
          <a:stretch>
            <a:fillRect/>
          </a:stretch>
        </p:blipFill>
        <p:spPr>
          <a:xfrm>
            <a:off x="288348" y="76200"/>
            <a:ext cx="1228725" cy="1257300"/>
          </a:xfrm>
          <a:prstGeom prst="rect">
            <a:avLst/>
          </a:prstGeom>
        </p:spPr>
      </p:pic>
      <p:sp>
        <p:nvSpPr>
          <p:cNvPr id="3" name="Content Placeholder 2"/>
          <p:cNvSpPr>
            <a:spLocks noGrp="1"/>
          </p:cNvSpPr>
          <p:nvPr>
            <p:ph idx="1"/>
          </p:nvPr>
        </p:nvSpPr>
        <p:spPr/>
        <p:txBody>
          <a:bodyPr>
            <a:normAutofit/>
          </a:bodyPr>
          <a:lstStyle/>
          <a:p>
            <a:pPr marL="0" indent="0" algn="just">
              <a:buNone/>
            </a:pPr>
            <a:r>
              <a:rPr lang="en-US" b="1" dirty="0"/>
              <a:t>Training:</a:t>
            </a:r>
            <a:r>
              <a:rPr lang="en-US" dirty="0"/>
              <a:t> </a:t>
            </a:r>
            <a:r>
              <a:rPr lang="en-US" sz="2600" dirty="0"/>
              <a:t>A</a:t>
            </a:r>
            <a:r>
              <a:rPr lang="en-US" sz="2600" dirty="0" smtClean="0"/>
              <a:t> </a:t>
            </a:r>
            <a:r>
              <a:rPr lang="en-US" sz="2600" dirty="0"/>
              <a:t>data warehouses project to be successful, the customers must be trained to use the warehouses and to understand its capabilities</a:t>
            </a:r>
            <a:r>
              <a:rPr lang="en-US" dirty="0" smtClean="0"/>
              <a:t>.</a:t>
            </a:r>
          </a:p>
          <a:p>
            <a:pPr marL="0" indent="0" algn="just">
              <a:buNone/>
            </a:pPr>
            <a:r>
              <a:rPr lang="en-US" b="1" dirty="0"/>
              <a:t>Adaptability:</a:t>
            </a:r>
            <a:r>
              <a:rPr lang="en-US" dirty="0"/>
              <a:t> </a:t>
            </a:r>
            <a:r>
              <a:rPr lang="en-US" sz="2400" dirty="0"/>
              <a:t>The project should build in flexibility so that changes may be made to the data warehouses if and when </a:t>
            </a:r>
            <a:r>
              <a:rPr lang="en-US" sz="2400" dirty="0" smtClean="0"/>
              <a:t>required</a:t>
            </a:r>
          </a:p>
          <a:p>
            <a:pPr marL="0" indent="0" algn="just">
              <a:buNone/>
            </a:pPr>
            <a:r>
              <a:rPr lang="en-US" b="1" dirty="0"/>
              <a:t>Joint management:</a:t>
            </a:r>
            <a:r>
              <a:rPr lang="en-US" dirty="0"/>
              <a:t> </a:t>
            </a:r>
            <a:r>
              <a:rPr lang="en-US" sz="2400" dirty="0"/>
              <a:t>The project must be handled by both IT and business professionals in the enterprise.   </a:t>
            </a:r>
            <a:endParaRPr lang="en-US" sz="2400" dirty="0"/>
          </a:p>
        </p:txBody>
      </p:sp>
    </p:spTree>
    <p:extLst>
      <p:ext uri="{BB962C8B-B14F-4D97-AF65-F5344CB8AC3E}">
        <p14:creationId xmlns:p14="http://schemas.microsoft.com/office/powerpoint/2010/main" val="41318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4638"/>
            <a:ext cx="6781800" cy="1143000"/>
          </a:xfrm>
        </p:spPr>
        <p:txBody>
          <a:bodyPr>
            <a:normAutofit fontScale="90000"/>
          </a:bodyPr>
          <a:lstStyle/>
          <a:p>
            <a:r>
              <a:rPr lang="en-US" sz="3600" dirty="0"/>
              <a:t>Types of Data Warehouse Architectures</a:t>
            </a:r>
            <a:r>
              <a:rPr lang="en-US" dirty="0"/>
              <a:t/>
            </a:r>
            <a:br>
              <a:rPr lang="en-US" dirty="0"/>
            </a:br>
            <a:endParaRPr lang="en-US" dirty="0"/>
          </a:p>
        </p:txBody>
      </p:sp>
      <p:pic>
        <p:nvPicPr>
          <p:cNvPr id="7" name="Content Placeholder 6"/>
          <p:cNvPicPr>
            <a:picLocks noGrp="1" noChangeAspect="1"/>
          </p:cNvPicPr>
          <p:nvPr>
            <p:ph idx="1"/>
          </p:nvPr>
        </p:nvPicPr>
        <p:blipFill>
          <a:blip r:embed="rId2"/>
          <a:stretch>
            <a:fillRect/>
          </a:stretch>
        </p:blipFill>
        <p:spPr>
          <a:xfrm>
            <a:off x="1371600" y="1981200"/>
            <a:ext cx="6629400" cy="3429000"/>
          </a:xfrm>
          <a:prstGeom prst="rect">
            <a:avLst/>
          </a:prstGeom>
        </p:spPr>
      </p:pic>
      <p:sp>
        <p:nvSpPr>
          <p:cNvPr id="4" name="Footer Placeholder 3"/>
          <p:cNvSpPr>
            <a:spLocks noGrp="1"/>
          </p:cNvSpPr>
          <p:nvPr>
            <p:ph type="ftr" sz="quarter" idx="11"/>
          </p:nvPr>
        </p:nvSpPr>
        <p:spPr/>
        <p:txBody>
          <a:bodyPr/>
          <a:lstStyle/>
          <a:p>
            <a:r>
              <a:rPr lang="en-US"/>
              <a:t>Dr.Carmel Mary Belinda M J /CSE                                                            </a:t>
            </a:r>
          </a:p>
        </p:txBody>
      </p:sp>
      <p:sp>
        <p:nvSpPr>
          <p:cNvPr id="5" name="Slide Number Placeholder 4"/>
          <p:cNvSpPr>
            <a:spLocks noGrp="1"/>
          </p:cNvSpPr>
          <p:nvPr>
            <p:ph type="sldNum" sz="quarter" idx="12"/>
          </p:nvPr>
        </p:nvSpPr>
        <p:spPr/>
        <p:txBody>
          <a:bodyPr/>
          <a:lstStyle/>
          <a:p>
            <a:fld id="{FD58DAB5-CB49-440C-99FC-CF944ACFAA61}" type="slidenum">
              <a:rPr lang="en-US" smtClean="0"/>
              <a:pPr/>
              <a:t>93</a:t>
            </a:fld>
            <a:endParaRPr lang="en-US"/>
          </a:p>
        </p:txBody>
      </p:sp>
      <p:pic>
        <p:nvPicPr>
          <p:cNvPr id="6" name="Picture 5">
            <a:extLst>
              <a:ext uri="{FF2B5EF4-FFF2-40B4-BE49-F238E27FC236}">
                <a16:creationId xmlns:a16="http://schemas.microsoft.com/office/drawing/2014/main" id="{191081FC-31A1-F544-984D-02BF621C8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0"/>
            <a:ext cx="1511300" cy="152400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2600" y="0"/>
            <a:ext cx="6705600" cy="1295400"/>
          </a:xfrm>
        </p:spPr>
        <p:txBody>
          <a:bodyPr>
            <a:normAutofit fontScale="90000"/>
          </a:bodyPr>
          <a:lstStyle/>
          <a:p>
            <a:r>
              <a:rPr lang="en-US" altLang="en-GB" dirty="0">
                <a:latin typeface="Times New Roman" pitchFamily="18" charset="0"/>
                <a:cs typeface="Times New Roman" pitchFamily="18" charset="0"/>
              </a:rPr>
              <a:t>Data Warehouse Architectures: Conceptual View</a:t>
            </a:r>
          </a:p>
        </p:txBody>
      </p:sp>
      <p:sp>
        <p:nvSpPr>
          <p:cNvPr id="11267" name="Rectangle 3"/>
          <p:cNvSpPr>
            <a:spLocks noGrp="1" noChangeArrowheads="1"/>
          </p:cNvSpPr>
          <p:nvPr>
            <p:ph idx="1"/>
          </p:nvPr>
        </p:nvSpPr>
        <p:spPr>
          <a:xfrm>
            <a:off x="533400" y="1524000"/>
            <a:ext cx="7772400" cy="4495800"/>
          </a:xfrm>
        </p:spPr>
        <p:txBody>
          <a:bodyPr/>
          <a:lstStyle/>
          <a:p>
            <a:r>
              <a:rPr lang="en-US" altLang="en-GB" dirty="0">
                <a:latin typeface="Times New Roman" pitchFamily="18" charset="0"/>
                <a:cs typeface="Times New Roman" pitchFamily="18" charset="0"/>
              </a:rPr>
              <a:t>Single-layer</a:t>
            </a:r>
          </a:p>
          <a:p>
            <a:pPr lvl="1"/>
            <a:r>
              <a:rPr lang="en-US" altLang="en-GB" dirty="0">
                <a:latin typeface="Times New Roman" pitchFamily="18" charset="0"/>
                <a:cs typeface="Times New Roman" pitchFamily="18" charset="0"/>
              </a:rPr>
              <a:t>Every data element is stored once only</a:t>
            </a:r>
          </a:p>
          <a:p>
            <a:pPr lvl="1"/>
            <a:r>
              <a:rPr lang="en-US" altLang="en-GB" dirty="0">
                <a:latin typeface="Times New Roman" pitchFamily="18" charset="0"/>
                <a:cs typeface="Times New Roman" pitchFamily="18" charset="0"/>
              </a:rPr>
              <a:t>Virtual warehouse</a:t>
            </a:r>
          </a:p>
          <a:p>
            <a:pPr lvl="1">
              <a:buFont typeface="Symbol" charset="2"/>
              <a:buNone/>
            </a:pPr>
            <a:endParaRPr lang="en-US" altLang="en-GB" dirty="0">
              <a:latin typeface="Times New Roman" pitchFamily="18" charset="0"/>
              <a:cs typeface="Times New Roman" pitchFamily="18" charset="0"/>
            </a:endParaRPr>
          </a:p>
          <a:p>
            <a:r>
              <a:rPr lang="en-US" altLang="en-GB" dirty="0">
                <a:latin typeface="Times New Roman" pitchFamily="18" charset="0"/>
                <a:cs typeface="Times New Roman" pitchFamily="18" charset="0"/>
              </a:rPr>
              <a:t>Two-layer</a:t>
            </a:r>
          </a:p>
          <a:p>
            <a:pPr lvl="1"/>
            <a:r>
              <a:rPr lang="en-US" altLang="en-GB" dirty="0">
                <a:latin typeface="Times New Roman" pitchFamily="18" charset="0"/>
                <a:cs typeface="Times New Roman" pitchFamily="18" charset="0"/>
              </a:rPr>
              <a:t>Real-time + derived data</a:t>
            </a:r>
          </a:p>
          <a:p>
            <a:pPr lvl="1"/>
            <a:r>
              <a:rPr lang="en-US" altLang="en-GB" dirty="0">
                <a:latin typeface="Times New Roman" pitchFamily="18" charset="0"/>
                <a:cs typeface="Times New Roman" pitchFamily="18" charset="0"/>
              </a:rPr>
              <a:t>Most commonly used approach in</a:t>
            </a:r>
          </a:p>
          <a:p>
            <a:pPr lvl="1">
              <a:buFont typeface="Symbol" charset="2"/>
              <a:buNone/>
            </a:pPr>
            <a:r>
              <a:rPr lang="en-US" altLang="en-GB" dirty="0">
                <a:latin typeface="Times New Roman" pitchFamily="18" charset="0"/>
                <a:cs typeface="Times New Roman" pitchFamily="18" charset="0"/>
              </a:rPr>
              <a:t>    industry today</a:t>
            </a:r>
          </a:p>
          <a:p>
            <a:pPr lvl="1">
              <a:buFont typeface="Symbol" charset="2"/>
              <a:buNone/>
            </a:pPr>
            <a:endParaRPr lang="en-US" altLang="en-GB" dirty="0">
              <a:latin typeface="Times New Roman" pitchFamily="18" charset="0"/>
              <a:cs typeface="Times New Roman" pitchFamily="18" charset="0"/>
            </a:endParaRPr>
          </a:p>
        </p:txBody>
      </p:sp>
      <p:sp>
        <p:nvSpPr>
          <p:cNvPr id="23" name="Date Placeholder 22"/>
          <p:cNvSpPr>
            <a:spLocks noGrp="1"/>
          </p:cNvSpPr>
          <p:nvPr>
            <p:ph type="dt" sz="half" idx="10"/>
          </p:nvPr>
        </p:nvSpPr>
        <p:spPr/>
        <p:txBody>
          <a:bodyPr/>
          <a:lstStyle/>
          <a:p>
            <a:fld id="{032EAC35-098E-4047-9CD8-84CF42636C3F}" type="datetime1">
              <a:rPr lang="en-US" smtClean="0">
                <a:latin typeface="Times New Roman" pitchFamily="18" charset="0"/>
                <a:cs typeface="Times New Roman" pitchFamily="18" charset="0"/>
              </a:rPr>
              <a:pPr/>
              <a:t>8/8/2020</a:t>
            </a:fld>
            <a:endParaRPr lang="en-US">
              <a:latin typeface="Times New Roman" pitchFamily="18" charset="0"/>
              <a:cs typeface="Times New Roman" pitchFamily="18" charset="0"/>
            </a:endParaRPr>
          </a:p>
        </p:txBody>
      </p:sp>
      <p:sp>
        <p:nvSpPr>
          <p:cNvPr id="24" name="Footer Placeholder 23"/>
          <p:cNvSpPr>
            <a:spLocks noGrp="1"/>
          </p:cNvSpPr>
          <p:nvPr>
            <p:ph type="ftr" sz="quarter" idx="11"/>
          </p:nvPr>
        </p:nvSpPr>
        <p:spPr/>
        <p:txBody>
          <a:bodyPr/>
          <a:lstStyle/>
          <a:p>
            <a:r>
              <a:rPr lang="en-US" dirty="0" err="1">
                <a:latin typeface="Times New Roman" pitchFamily="18" charset="0"/>
                <a:cs typeface="Times New Roman" pitchFamily="18" charset="0"/>
              </a:rPr>
              <a:t>Dr.Carmel</a:t>
            </a:r>
            <a:r>
              <a:rPr lang="en-US" dirty="0">
                <a:latin typeface="Times New Roman" pitchFamily="18" charset="0"/>
                <a:cs typeface="Times New Roman" pitchFamily="18" charset="0"/>
              </a:rPr>
              <a:t> Mary </a:t>
            </a:r>
            <a:r>
              <a:rPr lang="en-US" dirty="0" err="1">
                <a:latin typeface="Times New Roman" pitchFamily="18" charset="0"/>
                <a:cs typeface="Times New Roman" pitchFamily="18" charset="0"/>
              </a:rPr>
              <a:t>Belindai</a:t>
            </a:r>
            <a:r>
              <a:rPr lang="en-US" dirty="0">
                <a:latin typeface="Times New Roman" pitchFamily="18" charset="0"/>
                <a:cs typeface="Times New Roman" pitchFamily="18" charset="0"/>
              </a:rPr>
              <a:t>/ DCSE</a:t>
            </a:r>
          </a:p>
        </p:txBody>
      </p:sp>
      <p:sp>
        <p:nvSpPr>
          <p:cNvPr id="22" name="Slide Number Placeholder 5"/>
          <p:cNvSpPr>
            <a:spLocks noGrp="1"/>
          </p:cNvSpPr>
          <p:nvPr>
            <p:ph type="sldNum" sz="quarter" idx="12"/>
          </p:nvPr>
        </p:nvSpPr>
        <p:spPr/>
        <p:txBody>
          <a:bodyPr/>
          <a:lstStyle/>
          <a:p>
            <a:fld id="{07B74B84-EFB2-4D86-8A4E-DAB391258D3D}" type="slidenum">
              <a:rPr lang="en-US" altLang="en-GB">
                <a:latin typeface="Times New Roman" pitchFamily="18" charset="0"/>
                <a:cs typeface="Times New Roman" pitchFamily="18" charset="0"/>
              </a:rPr>
              <a:pPr/>
              <a:t>94</a:t>
            </a:fld>
            <a:endParaRPr lang="en-US" altLang="en-GB">
              <a:latin typeface="Times New Roman" pitchFamily="18" charset="0"/>
              <a:cs typeface="Times New Roman" pitchFamily="18" charset="0"/>
            </a:endParaRPr>
          </a:p>
        </p:txBody>
      </p:sp>
      <p:grpSp>
        <p:nvGrpSpPr>
          <p:cNvPr id="2" name="Group 4"/>
          <p:cNvGrpSpPr>
            <a:grpSpLocks/>
          </p:cNvGrpSpPr>
          <p:nvPr/>
        </p:nvGrpSpPr>
        <p:grpSpPr bwMode="auto">
          <a:xfrm>
            <a:off x="6781800" y="1371600"/>
            <a:ext cx="1939925" cy="1524000"/>
            <a:chOff x="4128" y="816"/>
            <a:chExt cx="1222" cy="960"/>
          </a:xfrm>
        </p:grpSpPr>
        <p:sp>
          <p:nvSpPr>
            <p:cNvPr id="11269" name="Rectangle 5"/>
            <p:cNvSpPr>
              <a:spLocks noChangeArrowheads="1"/>
            </p:cNvSpPr>
            <p:nvPr/>
          </p:nvSpPr>
          <p:spPr bwMode="auto">
            <a:xfrm>
              <a:off x="4320" y="1344"/>
              <a:ext cx="768" cy="432"/>
            </a:xfrm>
            <a:prstGeom prst="rect">
              <a:avLst/>
            </a:prstGeom>
            <a:solidFill>
              <a:schemeClr val="bg1"/>
            </a:solidFill>
            <a:ln w="9525">
              <a:miter lim="800000"/>
              <a:headEnd/>
              <a:tailEnd/>
            </a:ln>
            <a:effectLst/>
            <a:scene3d>
              <a:camera prst="legacyPerspectiveTop"/>
              <a:lightRig rig="legacyFlat3" dir="b"/>
            </a:scene3d>
            <a:sp3d extrusionH="887400" prstMaterial="legacyMatte">
              <a:bevelT w="13500" h="13500" prst="angle"/>
              <a:bevelB w="13500" h="13500" prst="angle"/>
              <a:extrusionClr>
                <a:schemeClr val="bg1"/>
              </a:extrusionClr>
            </a:sp3d>
          </p:spPr>
          <p:txBody>
            <a:bodyPr wrap="none" anchor="ctr">
              <a:flatTx/>
            </a:bodyPr>
            <a:lstStyle/>
            <a:p>
              <a:pPr algn="ctr"/>
              <a:r>
                <a:rPr lang="en-US" altLang="en-GB" sz="1400">
                  <a:latin typeface="Times New Roman" pitchFamily="18" charset="0"/>
                  <a:cs typeface="Times New Roman" pitchFamily="18" charset="0"/>
                </a:rPr>
                <a:t>“Real-time data”</a:t>
              </a:r>
              <a:endParaRPr lang="en-US" altLang="en-GB">
                <a:latin typeface="Times New Roman" pitchFamily="18" charset="0"/>
                <a:cs typeface="Times New Roman" pitchFamily="18" charset="0"/>
              </a:endParaRPr>
            </a:p>
          </p:txBody>
        </p:sp>
        <p:sp>
          <p:nvSpPr>
            <p:cNvPr id="11270" name="Text Box 6"/>
            <p:cNvSpPr txBox="1">
              <a:spLocks noChangeArrowheads="1"/>
            </p:cNvSpPr>
            <p:nvPr/>
          </p:nvSpPr>
          <p:spPr bwMode="auto">
            <a:xfrm>
              <a:off x="4128" y="816"/>
              <a:ext cx="571" cy="288"/>
            </a:xfrm>
            <a:prstGeom prst="rect">
              <a:avLst/>
            </a:prstGeom>
            <a:noFill/>
            <a:ln w="9525">
              <a:noFill/>
              <a:miter lim="800000"/>
              <a:headEnd/>
              <a:tailEnd/>
            </a:ln>
            <a:effectLst/>
          </p:spPr>
          <p:txBody>
            <a:bodyPr wrap="none">
              <a:spAutoFit/>
            </a:bodyPr>
            <a:lstStyle/>
            <a:p>
              <a:pPr algn="ctr"/>
              <a:r>
                <a:rPr lang="en-US" altLang="en-GB" sz="1200">
                  <a:latin typeface="Times New Roman" pitchFamily="18" charset="0"/>
                  <a:cs typeface="Times New Roman" pitchFamily="18" charset="0"/>
                </a:rPr>
                <a:t>Operational</a:t>
              </a:r>
            </a:p>
            <a:p>
              <a:pPr algn="ctr"/>
              <a:r>
                <a:rPr lang="en-US" altLang="en-GB" sz="1200">
                  <a:latin typeface="Times New Roman" pitchFamily="18" charset="0"/>
                  <a:cs typeface="Times New Roman" pitchFamily="18" charset="0"/>
                </a:rPr>
                <a:t>systems</a:t>
              </a:r>
              <a:endParaRPr lang="en-US" altLang="en-GB">
                <a:latin typeface="Times New Roman" pitchFamily="18" charset="0"/>
                <a:cs typeface="Times New Roman" pitchFamily="18" charset="0"/>
              </a:endParaRPr>
            </a:p>
          </p:txBody>
        </p:sp>
        <p:sp>
          <p:nvSpPr>
            <p:cNvPr id="11271" name="Text Box 7"/>
            <p:cNvSpPr txBox="1">
              <a:spLocks noChangeArrowheads="1"/>
            </p:cNvSpPr>
            <p:nvPr/>
          </p:nvSpPr>
          <p:spPr bwMode="auto">
            <a:xfrm>
              <a:off x="4704" y="816"/>
              <a:ext cx="646" cy="288"/>
            </a:xfrm>
            <a:prstGeom prst="rect">
              <a:avLst/>
            </a:prstGeom>
            <a:noFill/>
            <a:ln w="9525">
              <a:noFill/>
              <a:miter lim="800000"/>
              <a:headEnd/>
              <a:tailEnd/>
            </a:ln>
            <a:effectLst/>
          </p:spPr>
          <p:txBody>
            <a:bodyPr wrap="none">
              <a:spAutoFit/>
            </a:bodyPr>
            <a:lstStyle/>
            <a:p>
              <a:pPr algn="ctr"/>
              <a:r>
                <a:rPr lang="en-US" altLang="en-GB" sz="1200">
                  <a:latin typeface="Times New Roman" pitchFamily="18" charset="0"/>
                  <a:cs typeface="Times New Roman" pitchFamily="18" charset="0"/>
                </a:rPr>
                <a:t>Informational</a:t>
              </a:r>
            </a:p>
            <a:p>
              <a:pPr algn="ctr"/>
              <a:r>
                <a:rPr lang="en-US" altLang="en-GB" sz="1200">
                  <a:latin typeface="Times New Roman" pitchFamily="18" charset="0"/>
                  <a:cs typeface="Times New Roman" pitchFamily="18" charset="0"/>
                </a:rPr>
                <a:t>systems</a:t>
              </a:r>
              <a:endParaRPr lang="en-US" altLang="en-GB">
                <a:latin typeface="Times New Roman" pitchFamily="18" charset="0"/>
                <a:cs typeface="Times New Roman" pitchFamily="18" charset="0"/>
              </a:endParaRPr>
            </a:p>
          </p:txBody>
        </p:sp>
        <p:sp>
          <p:nvSpPr>
            <p:cNvPr id="11272" name="Line 8"/>
            <p:cNvSpPr>
              <a:spLocks noChangeShapeType="1"/>
            </p:cNvSpPr>
            <p:nvPr/>
          </p:nvSpPr>
          <p:spPr bwMode="auto">
            <a:xfrm>
              <a:off x="4464" y="1104"/>
              <a:ext cx="0" cy="192"/>
            </a:xfrm>
            <a:prstGeom prst="line">
              <a:avLst/>
            </a:prstGeom>
            <a:noFill/>
            <a:ln w="9525">
              <a:solidFill>
                <a:schemeClr val="tx1"/>
              </a:solidFill>
              <a:round/>
              <a:headEnd type="triangle" w="med" len="med"/>
              <a:tailEnd type="triangle" w="med" len="med"/>
            </a:ln>
            <a:effectLst/>
          </p:spPr>
          <p:txBody>
            <a:bodyPr wrap="none" anchor="ctr"/>
            <a:lstStyle/>
            <a:p>
              <a:endParaRPr lang="en-US">
                <a:latin typeface="Times New Roman" pitchFamily="18" charset="0"/>
                <a:cs typeface="Times New Roman" pitchFamily="18" charset="0"/>
              </a:endParaRPr>
            </a:p>
          </p:txBody>
        </p:sp>
        <p:sp>
          <p:nvSpPr>
            <p:cNvPr id="11273" name="Line 9"/>
            <p:cNvSpPr>
              <a:spLocks noChangeShapeType="1"/>
            </p:cNvSpPr>
            <p:nvPr/>
          </p:nvSpPr>
          <p:spPr bwMode="auto">
            <a:xfrm>
              <a:off x="4896" y="1104"/>
              <a:ext cx="0" cy="192"/>
            </a:xfrm>
            <a:prstGeom prst="line">
              <a:avLst/>
            </a:prstGeom>
            <a:noFill/>
            <a:ln w="9525">
              <a:solidFill>
                <a:schemeClr val="tx1"/>
              </a:solidFill>
              <a:round/>
              <a:headEnd type="triangle" w="med" len="med"/>
              <a:tailEnd/>
            </a:ln>
            <a:effectLst/>
          </p:spPr>
          <p:txBody>
            <a:bodyPr wrap="none" anchor="ctr"/>
            <a:lstStyle/>
            <a:p>
              <a:endParaRPr lang="en-US">
                <a:latin typeface="Times New Roman" pitchFamily="18" charset="0"/>
                <a:cs typeface="Times New Roman" pitchFamily="18" charset="0"/>
              </a:endParaRPr>
            </a:p>
          </p:txBody>
        </p:sp>
      </p:grpSp>
      <p:grpSp>
        <p:nvGrpSpPr>
          <p:cNvPr id="3" name="Group 10"/>
          <p:cNvGrpSpPr>
            <a:grpSpLocks/>
          </p:cNvGrpSpPr>
          <p:nvPr/>
        </p:nvGrpSpPr>
        <p:grpSpPr bwMode="auto">
          <a:xfrm>
            <a:off x="6324600" y="4038600"/>
            <a:ext cx="2209800" cy="2362200"/>
            <a:chOff x="3600" y="2688"/>
            <a:chExt cx="1392" cy="1488"/>
          </a:xfrm>
        </p:grpSpPr>
        <p:sp>
          <p:nvSpPr>
            <p:cNvPr id="11275" name="Rectangle 11"/>
            <p:cNvSpPr>
              <a:spLocks noChangeArrowheads="1"/>
            </p:cNvSpPr>
            <p:nvPr/>
          </p:nvSpPr>
          <p:spPr bwMode="auto">
            <a:xfrm>
              <a:off x="3648" y="3216"/>
              <a:ext cx="1344" cy="960"/>
            </a:xfrm>
            <a:prstGeom prst="rect">
              <a:avLst/>
            </a:prstGeom>
            <a:solidFill>
              <a:schemeClr val="bg1"/>
            </a:solidFill>
            <a:ln w="9525">
              <a:miter lim="800000"/>
              <a:headEnd/>
              <a:tailEnd/>
            </a:ln>
            <a:effectLst/>
            <a:scene3d>
              <a:camera prst="legacyPerspectiveTop"/>
              <a:lightRig rig="legacyFlat3" dir="b"/>
            </a:scene3d>
            <a:sp3d extrusionH="887400" prstMaterial="legacyMatte">
              <a:bevelT w="13500" h="13500" prst="angle"/>
              <a:bevelB w="13500" h="13500" prst="angle"/>
              <a:extrusionClr>
                <a:schemeClr val="bg1"/>
              </a:extrusionClr>
            </a:sp3d>
          </p:spPr>
          <p:txBody>
            <a:bodyPr wrap="none" anchor="ctr">
              <a:flatTx/>
            </a:bodyPr>
            <a:lstStyle/>
            <a:p>
              <a:endParaRPr lang="en-US">
                <a:latin typeface="Times New Roman" pitchFamily="18" charset="0"/>
                <a:cs typeface="Times New Roman" pitchFamily="18" charset="0"/>
              </a:endParaRPr>
            </a:p>
          </p:txBody>
        </p:sp>
        <p:sp>
          <p:nvSpPr>
            <p:cNvPr id="11276" name="Rectangle 12"/>
            <p:cNvSpPr>
              <a:spLocks noChangeArrowheads="1"/>
            </p:cNvSpPr>
            <p:nvPr/>
          </p:nvSpPr>
          <p:spPr bwMode="auto">
            <a:xfrm>
              <a:off x="3696" y="3312"/>
              <a:ext cx="1248" cy="288"/>
            </a:xfrm>
            <a:prstGeom prst="rect">
              <a:avLst/>
            </a:prstGeom>
            <a:solidFill>
              <a:schemeClr val="bg1"/>
            </a:solidFill>
            <a:ln w="9525">
              <a:solidFill>
                <a:schemeClr val="tx1"/>
              </a:solidFill>
              <a:miter lim="800000"/>
              <a:headEnd/>
              <a:tailEnd/>
            </a:ln>
            <a:effectLst/>
          </p:spPr>
          <p:txBody>
            <a:bodyPr wrap="none" anchor="ctr"/>
            <a:lstStyle/>
            <a:p>
              <a:pPr algn="ctr"/>
              <a:r>
                <a:rPr lang="en-US" altLang="en-GB" sz="1600">
                  <a:latin typeface="Times New Roman" pitchFamily="18" charset="0"/>
                  <a:cs typeface="Times New Roman" pitchFamily="18" charset="0"/>
                </a:rPr>
                <a:t>Derived Data</a:t>
              </a:r>
              <a:endParaRPr lang="en-US" altLang="en-GB">
                <a:latin typeface="Times New Roman" pitchFamily="18" charset="0"/>
                <a:cs typeface="Times New Roman" pitchFamily="18" charset="0"/>
              </a:endParaRPr>
            </a:p>
          </p:txBody>
        </p:sp>
        <p:sp>
          <p:nvSpPr>
            <p:cNvPr id="11277" name="Rectangle 13"/>
            <p:cNvSpPr>
              <a:spLocks noChangeArrowheads="1"/>
            </p:cNvSpPr>
            <p:nvPr/>
          </p:nvSpPr>
          <p:spPr bwMode="auto">
            <a:xfrm>
              <a:off x="3696" y="3840"/>
              <a:ext cx="1248" cy="288"/>
            </a:xfrm>
            <a:prstGeom prst="rect">
              <a:avLst/>
            </a:prstGeom>
            <a:solidFill>
              <a:schemeClr val="bg1"/>
            </a:solidFill>
            <a:ln w="9525">
              <a:solidFill>
                <a:schemeClr val="tx1"/>
              </a:solidFill>
              <a:miter lim="800000"/>
              <a:headEnd/>
              <a:tailEnd/>
            </a:ln>
            <a:effectLst/>
          </p:spPr>
          <p:txBody>
            <a:bodyPr wrap="none" anchor="ctr"/>
            <a:lstStyle/>
            <a:p>
              <a:pPr algn="ctr"/>
              <a:r>
                <a:rPr lang="en-US" altLang="en-GB" sz="1600">
                  <a:latin typeface="Times New Roman" pitchFamily="18" charset="0"/>
                  <a:cs typeface="Times New Roman" pitchFamily="18" charset="0"/>
                </a:rPr>
                <a:t>Real-time data</a:t>
              </a:r>
              <a:endParaRPr lang="en-US" altLang="en-GB">
                <a:latin typeface="Times New Roman" pitchFamily="18" charset="0"/>
                <a:cs typeface="Times New Roman" pitchFamily="18" charset="0"/>
              </a:endParaRPr>
            </a:p>
          </p:txBody>
        </p:sp>
        <p:sp>
          <p:nvSpPr>
            <p:cNvPr id="11278" name="Text Box 14"/>
            <p:cNvSpPr txBox="1">
              <a:spLocks noChangeArrowheads="1"/>
            </p:cNvSpPr>
            <p:nvPr/>
          </p:nvSpPr>
          <p:spPr bwMode="auto">
            <a:xfrm>
              <a:off x="3744" y="2688"/>
              <a:ext cx="571" cy="288"/>
            </a:xfrm>
            <a:prstGeom prst="rect">
              <a:avLst/>
            </a:prstGeom>
            <a:noFill/>
            <a:ln w="9525">
              <a:noFill/>
              <a:miter lim="800000"/>
              <a:headEnd/>
              <a:tailEnd/>
            </a:ln>
            <a:effectLst/>
          </p:spPr>
          <p:txBody>
            <a:bodyPr wrap="none">
              <a:spAutoFit/>
            </a:bodyPr>
            <a:lstStyle/>
            <a:p>
              <a:pPr algn="ctr"/>
              <a:r>
                <a:rPr lang="en-US" altLang="en-GB" sz="1200">
                  <a:latin typeface="Times New Roman" pitchFamily="18" charset="0"/>
                  <a:cs typeface="Times New Roman" pitchFamily="18" charset="0"/>
                </a:rPr>
                <a:t>Operational</a:t>
              </a:r>
            </a:p>
            <a:p>
              <a:pPr algn="ctr"/>
              <a:r>
                <a:rPr lang="en-US" altLang="en-GB" sz="1200">
                  <a:latin typeface="Times New Roman" pitchFamily="18" charset="0"/>
                  <a:cs typeface="Times New Roman" pitchFamily="18" charset="0"/>
                </a:rPr>
                <a:t>systems</a:t>
              </a:r>
              <a:endParaRPr lang="en-US" altLang="en-GB">
                <a:latin typeface="Times New Roman" pitchFamily="18" charset="0"/>
                <a:cs typeface="Times New Roman" pitchFamily="18" charset="0"/>
              </a:endParaRPr>
            </a:p>
          </p:txBody>
        </p:sp>
        <p:sp>
          <p:nvSpPr>
            <p:cNvPr id="11279" name="Text Box 15"/>
            <p:cNvSpPr txBox="1">
              <a:spLocks noChangeArrowheads="1"/>
            </p:cNvSpPr>
            <p:nvPr/>
          </p:nvSpPr>
          <p:spPr bwMode="auto">
            <a:xfrm>
              <a:off x="4320" y="2688"/>
              <a:ext cx="646" cy="288"/>
            </a:xfrm>
            <a:prstGeom prst="rect">
              <a:avLst/>
            </a:prstGeom>
            <a:noFill/>
            <a:ln w="9525">
              <a:noFill/>
              <a:miter lim="800000"/>
              <a:headEnd/>
              <a:tailEnd/>
            </a:ln>
            <a:effectLst/>
          </p:spPr>
          <p:txBody>
            <a:bodyPr wrap="none">
              <a:spAutoFit/>
            </a:bodyPr>
            <a:lstStyle/>
            <a:p>
              <a:pPr algn="ctr"/>
              <a:r>
                <a:rPr lang="en-US" altLang="en-GB" sz="1200">
                  <a:latin typeface="Times New Roman" pitchFamily="18" charset="0"/>
                  <a:cs typeface="Times New Roman" pitchFamily="18" charset="0"/>
                </a:rPr>
                <a:t>Informational</a:t>
              </a:r>
            </a:p>
            <a:p>
              <a:pPr algn="ctr"/>
              <a:r>
                <a:rPr lang="en-US" altLang="en-GB" sz="1200">
                  <a:latin typeface="Times New Roman" pitchFamily="18" charset="0"/>
                  <a:cs typeface="Times New Roman" pitchFamily="18" charset="0"/>
                </a:rPr>
                <a:t>systems</a:t>
              </a:r>
              <a:endParaRPr lang="en-US" altLang="en-GB">
                <a:latin typeface="Times New Roman" pitchFamily="18" charset="0"/>
                <a:cs typeface="Times New Roman" pitchFamily="18" charset="0"/>
              </a:endParaRPr>
            </a:p>
          </p:txBody>
        </p:sp>
        <p:sp>
          <p:nvSpPr>
            <p:cNvPr id="11280" name="Line 16"/>
            <p:cNvSpPr>
              <a:spLocks noChangeShapeType="1"/>
            </p:cNvSpPr>
            <p:nvPr/>
          </p:nvSpPr>
          <p:spPr bwMode="auto">
            <a:xfrm flipH="1">
              <a:off x="3600" y="2832"/>
              <a:ext cx="144" cy="144"/>
            </a:xfrm>
            <a:prstGeom prst="line">
              <a:avLst/>
            </a:prstGeom>
            <a:noFill/>
            <a:ln w="9525">
              <a:solidFill>
                <a:schemeClr val="tx1"/>
              </a:solidFill>
              <a:round/>
              <a:headEnd type="triangle" w="med" len="med"/>
              <a:tailEnd/>
            </a:ln>
            <a:effectLst/>
          </p:spPr>
          <p:txBody>
            <a:bodyPr wrap="none" anchor="ctr"/>
            <a:lstStyle/>
            <a:p>
              <a:endParaRPr lang="en-US">
                <a:latin typeface="Times New Roman" pitchFamily="18" charset="0"/>
                <a:cs typeface="Times New Roman" pitchFamily="18" charset="0"/>
              </a:endParaRPr>
            </a:p>
          </p:txBody>
        </p:sp>
        <p:sp>
          <p:nvSpPr>
            <p:cNvPr id="11281" name="Line 17"/>
            <p:cNvSpPr>
              <a:spLocks noChangeShapeType="1"/>
            </p:cNvSpPr>
            <p:nvPr/>
          </p:nvSpPr>
          <p:spPr bwMode="auto">
            <a:xfrm>
              <a:off x="4512" y="2976"/>
              <a:ext cx="0" cy="192"/>
            </a:xfrm>
            <a:prstGeom prst="line">
              <a:avLst/>
            </a:prstGeom>
            <a:noFill/>
            <a:ln w="9525">
              <a:solidFill>
                <a:schemeClr val="tx1"/>
              </a:solidFill>
              <a:round/>
              <a:headEnd type="triangle" w="med" len="med"/>
              <a:tailEnd/>
            </a:ln>
            <a:effectLst/>
          </p:spPr>
          <p:txBody>
            <a:bodyPr wrap="none" anchor="ctr"/>
            <a:lstStyle/>
            <a:p>
              <a:endParaRPr lang="en-US">
                <a:latin typeface="Times New Roman" pitchFamily="18" charset="0"/>
                <a:cs typeface="Times New Roman" pitchFamily="18" charset="0"/>
              </a:endParaRPr>
            </a:p>
          </p:txBody>
        </p:sp>
        <p:sp>
          <p:nvSpPr>
            <p:cNvPr id="11282" name="AutoShape 18"/>
            <p:cNvSpPr>
              <a:spLocks noChangeArrowheads="1"/>
            </p:cNvSpPr>
            <p:nvPr/>
          </p:nvSpPr>
          <p:spPr bwMode="auto">
            <a:xfrm>
              <a:off x="4176" y="3600"/>
              <a:ext cx="288" cy="240"/>
            </a:xfrm>
            <a:prstGeom prst="upArrow">
              <a:avLst>
                <a:gd name="adj1" fmla="val 54167"/>
                <a:gd name="adj2" fmla="val 47083"/>
              </a:avLst>
            </a:prstGeom>
            <a:solidFill>
              <a:schemeClr val="bg1"/>
            </a:solidFill>
            <a:ln w="9525">
              <a:solidFill>
                <a:schemeClr val="tx1"/>
              </a:solidFill>
              <a:miter lim="800000"/>
              <a:headEnd/>
              <a:tailEnd/>
            </a:ln>
            <a:effectLst/>
          </p:spPr>
          <p:txBody>
            <a:bodyPr wrap="none" anchor="ctr"/>
            <a:lstStyle/>
            <a:p>
              <a:endParaRPr lang="en-US">
                <a:latin typeface="Times New Roman" pitchFamily="18" charset="0"/>
                <a:cs typeface="Times New Roman" pitchFamily="18" charset="0"/>
              </a:endParaRPr>
            </a:p>
          </p:txBody>
        </p:sp>
        <p:sp>
          <p:nvSpPr>
            <p:cNvPr id="11283" name="Line 19"/>
            <p:cNvSpPr>
              <a:spLocks noChangeShapeType="1"/>
            </p:cNvSpPr>
            <p:nvPr/>
          </p:nvSpPr>
          <p:spPr bwMode="auto">
            <a:xfrm>
              <a:off x="3600" y="2976"/>
              <a:ext cx="0" cy="1008"/>
            </a:xfrm>
            <a:prstGeom prst="line">
              <a:avLst/>
            </a:prstGeom>
            <a:noFill/>
            <a:ln w="9525">
              <a:solidFill>
                <a:schemeClr val="tx1"/>
              </a:solidFill>
              <a:round/>
              <a:headEnd/>
              <a:tailEnd/>
            </a:ln>
            <a:effectLst/>
          </p:spPr>
          <p:txBody>
            <a:bodyPr wrap="none" anchor="ctr"/>
            <a:lstStyle/>
            <a:p>
              <a:endParaRPr lang="en-US">
                <a:latin typeface="Times New Roman" pitchFamily="18" charset="0"/>
                <a:cs typeface="Times New Roman" pitchFamily="18" charset="0"/>
              </a:endParaRPr>
            </a:p>
          </p:txBody>
        </p:sp>
        <p:sp>
          <p:nvSpPr>
            <p:cNvPr id="11284" name="Line 20"/>
            <p:cNvSpPr>
              <a:spLocks noChangeShapeType="1"/>
            </p:cNvSpPr>
            <p:nvPr/>
          </p:nvSpPr>
          <p:spPr bwMode="auto">
            <a:xfrm>
              <a:off x="3600" y="3984"/>
              <a:ext cx="96" cy="0"/>
            </a:xfrm>
            <a:prstGeom prst="line">
              <a:avLst/>
            </a:prstGeom>
            <a:noFill/>
            <a:ln w="9525">
              <a:solidFill>
                <a:schemeClr val="tx1"/>
              </a:solidFill>
              <a:round/>
              <a:headEnd/>
              <a:tailEnd type="triangle" w="med" len="med"/>
            </a:ln>
            <a:effectLst/>
          </p:spPr>
          <p:txBody>
            <a:bodyPr wrap="none" anchor="ctr"/>
            <a:lstStyle/>
            <a:p>
              <a:endParaRPr lang="en-US">
                <a:latin typeface="Times New Roman" pitchFamily="18" charset="0"/>
                <a:cs typeface="Times New Roman" pitchFamily="18" charset="0"/>
              </a:endParaRPr>
            </a:p>
          </p:txBody>
        </p:sp>
      </p:grpSp>
      <p:pic>
        <p:nvPicPr>
          <p:cNvPr id="25" name="Picture 24" descr="WhatsApp Image 2020-07-22 at 21.01.23.jpeg"/>
          <p:cNvPicPr>
            <a:picLocks noChangeAspect="1"/>
          </p:cNvPicPr>
          <p:nvPr/>
        </p:nvPicPr>
        <p:blipFill>
          <a:blip r:embed="rId2"/>
          <a:stretch>
            <a:fillRect/>
          </a:stretch>
        </p:blipFill>
        <p:spPr>
          <a:xfrm>
            <a:off x="343766" y="98425"/>
            <a:ext cx="1228725" cy="1257300"/>
          </a:xfrm>
          <a:prstGeom prst="rect">
            <a:avLst/>
          </a:prstGeom>
        </p:spPr>
      </p:pic>
    </p:spTree>
    <p:extLst>
      <p:ext uri="{BB962C8B-B14F-4D97-AF65-F5344CB8AC3E}">
        <p14:creationId xmlns:p14="http://schemas.microsoft.com/office/powerpoint/2010/main" val="1562492894"/>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r>
              <a:rPr lang="en-US" altLang="en-GB">
                <a:latin typeface="Times New Roman" pitchFamily="18" charset="0"/>
                <a:cs typeface="Times New Roman" pitchFamily="18" charset="0"/>
              </a:rPr>
              <a:t>Three-layer Architecture: Conceptual View</a:t>
            </a:r>
          </a:p>
        </p:txBody>
      </p:sp>
      <p:sp>
        <p:nvSpPr>
          <p:cNvPr id="12291" name="Rectangle 3"/>
          <p:cNvSpPr>
            <a:spLocks noGrp="1" noChangeArrowheads="1"/>
          </p:cNvSpPr>
          <p:nvPr>
            <p:ph idx="1"/>
          </p:nvPr>
        </p:nvSpPr>
        <p:spPr>
          <a:xfrm>
            <a:off x="685800" y="1524000"/>
            <a:ext cx="7772400" cy="1233488"/>
          </a:xfrm>
        </p:spPr>
        <p:txBody>
          <a:bodyPr/>
          <a:lstStyle/>
          <a:p>
            <a:r>
              <a:rPr lang="en-US" altLang="en-GB">
                <a:latin typeface="Times New Roman" pitchFamily="18" charset="0"/>
                <a:cs typeface="Times New Roman" pitchFamily="18" charset="0"/>
              </a:rPr>
              <a:t>Transformation of real-time data to derived data really requires two steps</a:t>
            </a:r>
          </a:p>
        </p:txBody>
      </p:sp>
      <p:sp>
        <p:nvSpPr>
          <p:cNvPr id="21" name="Footer Placeholder 20"/>
          <p:cNvSpPr>
            <a:spLocks noGrp="1"/>
          </p:cNvSpPr>
          <p:nvPr>
            <p:ph type="ftr" sz="quarter" idx="11"/>
          </p:nvPr>
        </p:nvSpPr>
        <p:spPr/>
        <p:txBody>
          <a:bodyPr/>
          <a:lstStyle/>
          <a:p>
            <a:r>
              <a:rPr lang="en-US" dirty="0" err="1"/>
              <a:t>Dr.Carmel</a:t>
            </a:r>
            <a:r>
              <a:rPr lang="en-US" dirty="0"/>
              <a:t> Mary </a:t>
            </a:r>
            <a:r>
              <a:rPr lang="en-US" dirty="0" err="1"/>
              <a:t>Belindai</a:t>
            </a:r>
            <a:r>
              <a:rPr lang="en-US" dirty="0"/>
              <a:t>/ DCSE</a:t>
            </a:r>
          </a:p>
        </p:txBody>
      </p:sp>
      <p:sp>
        <p:nvSpPr>
          <p:cNvPr id="19" name="Slide Number Placeholder 5"/>
          <p:cNvSpPr>
            <a:spLocks noGrp="1"/>
          </p:cNvSpPr>
          <p:nvPr>
            <p:ph type="sldNum" sz="quarter" idx="12"/>
          </p:nvPr>
        </p:nvSpPr>
        <p:spPr/>
        <p:txBody>
          <a:bodyPr/>
          <a:lstStyle/>
          <a:p>
            <a:fld id="{3F35BCE4-FB40-4273-BC8A-0588625C6E2B}" type="slidenum">
              <a:rPr lang="en-US" altLang="en-GB">
                <a:latin typeface="Times New Roman" pitchFamily="18" charset="0"/>
                <a:cs typeface="Times New Roman" pitchFamily="18" charset="0"/>
              </a:rPr>
              <a:pPr/>
              <a:t>95</a:t>
            </a:fld>
            <a:endParaRPr lang="en-US" altLang="en-GB">
              <a:latin typeface="Times New Roman" pitchFamily="18" charset="0"/>
              <a:cs typeface="Times New Roman" pitchFamily="18" charset="0"/>
            </a:endParaRPr>
          </a:p>
        </p:txBody>
      </p:sp>
      <p:sp>
        <p:nvSpPr>
          <p:cNvPr id="12292" name="Rectangle 4"/>
          <p:cNvSpPr>
            <a:spLocks noChangeArrowheads="1"/>
          </p:cNvSpPr>
          <p:nvPr/>
        </p:nvSpPr>
        <p:spPr bwMode="auto">
          <a:xfrm>
            <a:off x="3352800" y="3733800"/>
            <a:ext cx="2895600" cy="2286000"/>
          </a:xfrm>
          <a:prstGeom prst="rect">
            <a:avLst/>
          </a:prstGeom>
          <a:solidFill>
            <a:schemeClr val="bg1"/>
          </a:solidFill>
          <a:ln w="9525">
            <a:miter lim="800000"/>
            <a:headEnd/>
            <a:tailEnd/>
          </a:ln>
          <a:effectLst/>
          <a:scene3d>
            <a:camera prst="legacyPerspectiveTop"/>
            <a:lightRig rig="legacyFlat3" dir="b"/>
          </a:scene3d>
          <a:sp3d extrusionH="887400" prstMaterial="legacyMatte">
            <a:bevelT w="13500" h="13500" prst="angle"/>
            <a:bevelB w="13500" h="13500" prst="angle"/>
            <a:extrusionClr>
              <a:schemeClr val="bg1"/>
            </a:extrusionClr>
          </a:sp3d>
        </p:spPr>
        <p:txBody>
          <a:bodyPr wrap="none" anchor="ctr">
            <a:flatTx/>
          </a:bodyPr>
          <a:lstStyle/>
          <a:p>
            <a:endParaRPr lang="en-US">
              <a:latin typeface="Times New Roman" pitchFamily="18" charset="0"/>
              <a:cs typeface="Times New Roman" pitchFamily="18" charset="0"/>
            </a:endParaRPr>
          </a:p>
        </p:txBody>
      </p:sp>
      <p:sp>
        <p:nvSpPr>
          <p:cNvPr id="12293" name="Rectangle 5"/>
          <p:cNvSpPr>
            <a:spLocks noChangeArrowheads="1"/>
          </p:cNvSpPr>
          <p:nvPr/>
        </p:nvSpPr>
        <p:spPr bwMode="auto">
          <a:xfrm>
            <a:off x="3543300" y="3810000"/>
            <a:ext cx="2514600" cy="457200"/>
          </a:xfrm>
          <a:prstGeom prst="rect">
            <a:avLst/>
          </a:prstGeom>
          <a:solidFill>
            <a:schemeClr val="bg1"/>
          </a:solidFill>
          <a:ln w="9525">
            <a:solidFill>
              <a:schemeClr val="tx1"/>
            </a:solidFill>
            <a:miter lim="800000"/>
            <a:headEnd/>
            <a:tailEnd/>
          </a:ln>
          <a:effectLst/>
        </p:spPr>
        <p:txBody>
          <a:bodyPr wrap="none" anchor="ctr"/>
          <a:lstStyle/>
          <a:p>
            <a:pPr algn="ctr"/>
            <a:r>
              <a:rPr lang="en-US" altLang="en-GB" sz="1600">
                <a:latin typeface="Times New Roman" pitchFamily="18" charset="0"/>
                <a:cs typeface="Times New Roman" pitchFamily="18" charset="0"/>
              </a:rPr>
              <a:t>Derived Data</a:t>
            </a:r>
            <a:endParaRPr lang="en-US" altLang="en-GB">
              <a:latin typeface="Times New Roman" pitchFamily="18" charset="0"/>
              <a:cs typeface="Times New Roman" pitchFamily="18" charset="0"/>
            </a:endParaRPr>
          </a:p>
        </p:txBody>
      </p:sp>
      <p:sp>
        <p:nvSpPr>
          <p:cNvPr id="12294" name="Rectangle 6"/>
          <p:cNvSpPr>
            <a:spLocks noChangeArrowheads="1"/>
          </p:cNvSpPr>
          <p:nvPr/>
        </p:nvSpPr>
        <p:spPr bwMode="auto">
          <a:xfrm>
            <a:off x="3581400" y="5486400"/>
            <a:ext cx="2438400" cy="457200"/>
          </a:xfrm>
          <a:prstGeom prst="rect">
            <a:avLst/>
          </a:prstGeom>
          <a:solidFill>
            <a:schemeClr val="bg1"/>
          </a:solidFill>
          <a:ln w="9525">
            <a:solidFill>
              <a:schemeClr val="tx1"/>
            </a:solidFill>
            <a:miter lim="800000"/>
            <a:headEnd/>
            <a:tailEnd/>
          </a:ln>
          <a:effectLst/>
        </p:spPr>
        <p:txBody>
          <a:bodyPr wrap="none" anchor="ctr"/>
          <a:lstStyle/>
          <a:p>
            <a:pPr algn="ctr"/>
            <a:r>
              <a:rPr lang="en-US" altLang="en-GB" sz="1600">
                <a:latin typeface="Times New Roman" pitchFamily="18" charset="0"/>
                <a:cs typeface="Times New Roman" pitchFamily="18" charset="0"/>
              </a:rPr>
              <a:t>Real-time data</a:t>
            </a:r>
            <a:endParaRPr lang="en-US" altLang="en-GB">
              <a:latin typeface="Times New Roman" pitchFamily="18" charset="0"/>
              <a:cs typeface="Times New Roman" pitchFamily="18" charset="0"/>
            </a:endParaRPr>
          </a:p>
        </p:txBody>
      </p:sp>
      <p:sp>
        <p:nvSpPr>
          <p:cNvPr id="12295" name="Text Box 7"/>
          <p:cNvSpPr txBox="1">
            <a:spLocks noChangeArrowheads="1"/>
          </p:cNvSpPr>
          <p:nvPr/>
        </p:nvSpPr>
        <p:spPr bwMode="auto">
          <a:xfrm>
            <a:off x="3505200" y="2895600"/>
            <a:ext cx="1032655" cy="523220"/>
          </a:xfrm>
          <a:prstGeom prst="rect">
            <a:avLst/>
          </a:prstGeom>
          <a:noFill/>
          <a:ln w="9525">
            <a:noFill/>
            <a:miter lim="800000"/>
            <a:headEnd/>
            <a:tailEnd/>
          </a:ln>
          <a:effectLst/>
        </p:spPr>
        <p:txBody>
          <a:bodyPr wrap="none">
            <a:spAutoFit/>
          </a:bodyPr>
          <a:lstStyle/>
          <a:p>
            <a:pPr algn="ctr"/>
            <a:r>
              <a:rPr lang="en-US" altLang="en-GB" sz="1400">
                <a:latin typeface="Times New Roman" pitchFamily="18" charset="0"/>
                <a:cs typeface="Times New Roman" pitchFamily="18" charset="0"/>
              </a:rPr>
              <a:t>Operational</a:t>
            </a:r>
          </a:p>
          <a:p>
            <a:pPr algn="ctr"/>
            <a:r>
              <a:rPr lang="en-US" altLang="en-GB" sz="1400">
                <a:latin typeface="Times New Roman" pitchFamily="18" charset="0"/>
                <a:cs typeface="Times New Roman" pitchFamily="18" charset="0"/>
              </a:rPr>
              <a:t>systems</a:t>
            </a:r>
            <a:endParaRPr lang="en-US" altLang="en-GB">
              <a:latin typeface="Times New Roman" pitchFamily="18" charset="0"/>
              <a:cs typeface="Times New Roman" pitchFamily="18" charset="0"/>
            </a:endParaRPr>
          </a:p>
        </p:txBody>
      </p:sp>
      <p:sp>
        <p:nvSpPr>
          <p:cNvPr id="12296" name="Text Box 8"/>
          <p:cNvSpPr txBox="1">
            <a:spLocks noChangeArrowheads="1"/>
          </p:cNvSpPr>
          <p:nvPr/>
        </p:nvSpPr>
        <p:spPr bwMode="auto">
          <a:xfrm>
            <a:off x="5029200" y="2895600"/>
            <a:ext cx="1170513" cy="523220"/>
          </a:xfrm>
          <a:prstGeom prst="rect">
            <a:avLst/>
          </a:prstGeom>
          <a:noFill/>
          <a:ln w="9525">
            <a:noFill/>
            <a:miter lim="800000"/>
            <a:headEnd/>
            <a:tailEnd/>
          </a:ln>
          <a:effectLst/>
        </p:spPr>
        <p:txBody>
          <a:bodyPr wrap="none">
            <a:spAutoFit/>
          </a:bodyPr>
          <a:lstStyle/>
          <a:p>
            <a:pPr algn="ctr"/>
            <a:r>
              <a:rPr lang="en-US" altLang="en-GB" sz="1400">
                <a:latin typeface="Times New Roman" pitchFamily="18" charset="0"/>
                <a:cs typeface="Times New Roman" pitchFamily="18" charset="0"/>
              </a:rPr>
              <a:t>Informational</a:t>
            </a:r>
          </a:p>
          <a:p>
            <a:pPr algn="ctr"/>
            <a:r>
              <a:rPr lang="en-US" altLang="en-GB" sz="1400">
                <a:latin typeface="Times New Roman" pitchFamily="18" charset="0"/>
                <a:cs typeface="Times New Roman" pitchFamily="18" charset="0"/>
              </a:rPr>
              <a:t>systems</a:t>
            </a:r>
            <a:endParaRPr lang="en-US" altLang="en-GB">
              <a:latin typeface="Times New Roman" pitchFamily="18" charset="0"/>
              <a:cs typeface="Times New Roman" pitchFamily="18" charset="0"/>
            </a:endParaRPr>
          </a:p>
        </p:txBody>
      </p:sp>
      <p:sp>
        <p:nvSpPr>
          <p:cNvPr id="12297" name="Line 9"/>
          <p:cNvSpPr>
            <a:spLocks noChangeShapeType="1"/>
          </p:cNvSpPr>
          <p:nvPr/>
        </p:nvSpPr>
        <p:spPr bwMode="auto">
          <a:xfrm>
            <a:off x="5562600" y="3505200"/>
            <a:ext cx="0" cy="304800"/>
          </a:xfrm>
          <a:prstGeom prst="line">
            <a:avLst/>
          </a:prstGeom>
          <a:noFill/>
          <a:ln w="9525">
            <a:solidFill>
              <a:schemeClr val="tx1"/>
            </a:solidFill>
            <a:round/>
            <a:headEnd type="triangle" w="med" len="med"/>
            <a:tailEnd/>
          </a:ln>
          <a:effectLst/>
        </p:spPr>
        <p:txBody>
          <a:bodyPr wrap="none" anchor="ctr"/>
          <a:lstStyle/>
          <a:p>
            <a:endParaRPr lang="en-US">
              <a:latin typeface="Times New Roman" pitchFamily="18" charset="0"/>
              <a:cs typeface="Times New Roman" pitchFamily="18" charset="0"/>
            </a:endParaRPr>
          </a:p>
        </p:txBody>
      </p:sp>
      <p:sp>
        <p:nvSpPr>
          <p:cNvPr id="12298" name="AutoShape 10"/>
          <p:cNvSpPr>
            <a:spLocks noChangeArrowheads="1"/>
          </p:cNvSpPr>
          <p:nvPr/>
        </p:nvSpPr>
        <p:spPr bwMode="auto">
          <a:xfrm>
            <a:off x="4572000" y="5105400"/>
            <a:ext cx="457200" cy="381000"/>
          </a:xfrm>
          <a:prstGeom prst="upArrow">
            <a:avLst>
              <a:gd name="adj1" fmla="val 54167"/>
              <a:gd name="adj2" fmla="val 47083"/>
            </a:avLst>
          </a:prstGeom>
          <a:solidFill>
            <a:schemeClr val="bg1"/>
          </a:solidFill>
          <a:ln w="9525">
            <a:solidFill>
              <a:schemeClr val="tx1"/>
            </a:solidFill>
            <a:miter lim="800000"/>
            <a:headEnd/>
            <a:tailEnd/>
          </a:ln>
          <a:effectLst/>
        </p:spPr>
        <p:txBody>
          <a:bodyPr wrap="none" anchor="ctr"/>
          <a:lstStyle/>
          <a:p>
            <a:endParaRPr lang="en-US">
              <a:latin typeface="Times New Roman" pitchFamily="18" charset="0"/>
              <a:cs typeface="Times New Roman" pitchFamily="18" charset="0"/>
            </a:endParaRPr>
          </a:p>
        </p:txBody>
      </p:sp>
      <p:sp>
        <p:nvSpPr>
          <p:cNvPr id="12299" name="Line 11"/>
          <p:cNvSpPr>
            <a:spLocks noChangeShapeType="1"/>
          </p:cNvSpPr>
          <p:nvPr/>
        </p:nvSpPr>
        <p:spPr bwMode="auto">
          <a:xfrm flipH="1">
            <a:off x="3276600" y="3200400"/>
            <a:ext cx="304800" cy="247650"/>
          </a:xfrm>
          <a:prstGeom prst="line">
            <a:avLst/>
          </a:prstGeom>
          <a:noFill/>
          <a:ln w="9525">
            <a:solidFill>
              <a:schemeClr val="tx1"/>
            </a:solidFill>
            <a:round/>
            <a:headEnd type="triangle" w="med" len="med"/>
            <a:tailEnd/>
          </a:ln>
          <a:effectLst/>
        </p:spPr>
        <p:txBody>
          <a:bodyPr wrap="none" anchor="ctr"/>
          <a:lstStyle/>
          <a:p>
            <a:endParaRPr lang="en-US">
              <a:latin typeface="Times New Roman" pitchFamily="18" charset="0"/>
              <a:cs typeface="Times New Roman" pitchFamily="18" charset="0"/>
            </a:endParaRPr>
          </a:p>
        </p:txBody>
      </p:sp>
      <p:sp>
        <p:nvSpPr>
          <p:cNvPr id="12300" name="Line 12"/>
          <p:cNvSpPr>
            <a:spLocks noChangeShapeType="1"/>
          </p:cNvSpPr>
          <p:nvPr/>
        </p:nvSpPr>
        <p:spPr bwMode="auto">
          <a:xfrm>
            <a:off x="3276600" y="3448050"/>
            <a:ext cx="0" cy="2266950"/>
          </a:xfrm>
          <a:prstGeom prst="line">
            <a:avLst/>
          </a:prstGeom>
          <a:noFill/>
          <a:ln w="9525">
            <a:solidFill>
              <a:schemeClr val="tx1"/>
            </a:solidFill>
            <a:round/>
            <a:headEnd/>
            <a:tailEnd/>
          </a:ln>
          <a:effectLst/>
        </p:spPr>
        <p:txBody>
          <a:bodyPr wrap="none" anchor="ctr"/>
          <a:lstStyle/>
          <a:p>
            <a:endParaRPr lang="en-US">
              <a:latin typeface="Times New Roman" pitchFamily="18" charset="0"/>
              <a:cs typeface="Times New Roman" pitchFamily="18" charset="0"/>
            </a:endParaRPr>
          </a:p>
        </p:txBody>
      </p:sp>
      <p:sp>
        <p:nvSpPr>
          <p:cNvPr id="12301" name="Line 13"/>
          <p:cNvSpPr>
            <a:spLocks noChangeShapeType="1"/>
          </p:cNvSpPr>
          <p:nvPr/>
        </p:nvSpPr>
        <p:spPr bwMode="auto">
          <a:xfrm>
            <a:off x="3276600" y="5715000"/>
            <a:ext cx="304800" cy="0"/>
          </a:xfrm>
          <a:prstGeom prst="line">
            <a:avLst/>
          </a:prstGeom>
          <a:noFill/>
          <a:ln w="9525">
            <a:solidFill>
              <a:schemeClr val="tx1"/>
            </a:solidFill>
            <a:round/>
            <a:headEnd/>
            <a:tailEnd type="triangle" w="med" len="med"/>
          </a:ln>
          <a:effectLst/>
        </p:spPr>
        <p:txBody>
          <a:bodyPr wrap="none" anchor="ctr"/>
          <a:lstStyle/>
          <a:p>
            <a:endParaRPr lang="en-US">
              <a:latin typeface="Times New Roman" pitchFamily="18" charset="0"/>
              <a:cs typeface="Times New Roman" pitchFamily="18" charset="0"/>
            </a:endParaRPr>
          </a:p>
        </p:txBody>
      </p:sp>
      <p:sp>
        <p:nvSpPr>
          <p:cNvPr id="12302" name="Rectangle 14"/>
          <p:cNvSpPr>
            <a:spLocks noChangeArrowheads="1"/>
          </p:cNvSpPr>
          <p:nvPr/>
        </p:nvSpPr>
        <p:spPr bwMode="auto">
          <a:xfrm>
            <a:off x="3543300" y="4648200"/>
            <a:ext cx="2514600" cy="457200"/>
          </a:xfrm>
          <a:prstGeom prst="rect">
            <a:avLst/>
          </a:prstGeom>
          <a:solidFill>
            <a:schemeClr val="bg1"/>
          </a:solidFill>
          <a:ln w="9525">
            <a:solidFill>
              <a:schemeClr val="tx1"/>
            </a:solidFill>
            <a:miter lim="800000"/>
            <a:headEnd/>
            <a:tailEnd/>
          </a:ln>
          <a:effectLst/>
        </p:spPr>
        <p:txBody>
          <a:bodyPr wrap="none" anchor="ctr"/>
          <a:lstStyle/>
          <a:p>
            <a:pPr algn="ctr"/>
            <a:r>
              <a:rPr lang="en-US" altLang="en-GB" sz="1600">
                <a:latin typeface="Times New Roman" pitchFamily="18" charset="0"/>
                <a:cs typeface="Times New Roman" pitchFamily="18" charset="0"/>
              </a:rPr>
              <a:t>Reconciled Data</a:t>
            </a:r>
            <a:endParaRPr lang="en-US" altLang="en-GB">
              <a:latin typeface="Times New Roman" pitchFamily="18" charset="0"/>
              <a:cs typeface="Times New Roman" pitchFamily="18" charset="0"/>
            </a:endParaRPr>
          </a:p>
        </p:txBody>
      </p:sp>
      <p:sp>
        <p:nvSpPr>
          <p:cNvPr id="12303" name="AutoShape 15"/>
          <p:cNvSpPr>
            <a:spLocks noChangeArrowheads="1"/>
          </p:cNvSpPr>
          <p:nvPr/>
        </p:nvSpPr>
        <p:spPr bwMode="auto">
          <a:xfrm>
            <a:off x="4572000" y="4267200"/>
            <a:ext cx="457200" cy="381000"/>
          </a:xfrm>
          <a:prstGeom prst="upArrow">
            <a:avLst>
              <a:gd name="adj1" fmla="val 54167"/>
              <a:gd name="adj2" fmla="val 47083"/>
            </a:avLst>
          </a:prstGeom>
          <a:solidFill>
            <a:schemeClr val="bg1"/>
          </a:solidFill>
          <a:ln w="9525">
            <a:solidFill>
              <a:schemeClr val="tx1"/>
            </a:solidFill>
            <a:miter lim="800000"/>
            <a:headEnd/>
            <a:tailEnd/>
          </a:ln>
          <a:effectLst/>
        </p:spPr>
        <p:txBody>
          <a:bodyPr wrap="none" anchor="ctr"/>
          <a:lstStyle/>
          <a:p>
            <a:endParaRPr lang="en-US">
              <a:latin typeface="Times New Roman" pitchFamily="18" charset="0"/>
              <a:cs typeface="Times New Roman" pitchFamily="18" charset="0"/>
            </a:endParaRPr>
          </a:p>
        </p:txBody>
      </p:sp>
      <p:sp>
        <p:nvSpPr>
          <p:cNvPr id="12304" name="Text Box 16"/>
          <p:cNvSpPr txBox="1">
            <a:spLocks noChangeArrowheads="1"/>
          </p:cNvSpPr>
          <p:nvPr/>
        </p:nvSpPr>
        <p:spPr bwMode="auto">
          <a:xfrm>
            <a:off x="6400800" y="4572000"/>
            <a:ext cx="2463800" cy="641350"/>
          </a:xfrm>
          <a:prstGeom prst="rect">
            <a:avLst/>
          </a:prstGeom>
          <a:noFill/>
          <a:ln w="9525">
            <a:noFill/>
            <a:miter lim="800000"/>
            <a:headEnd/>
            <a:tailEnd/>
          </a:ln>
          <a:effectLst/>
        </p:spPr>
        <p:txBody>
          <a:bodyPr wrap="none">
            <a:spAutoFit/>
          </a:bodyPr>
          <a:lstStyle/>
          <a:p>
            <a:pPr algn="ctr"/>
            <a:r>
              <a:rPr lang="en-US" altLang="en-GB" sz="1800">
                <a:latin typeface="Times New Roman" pitchFamily="18" charset="0"/>
                <a:cs typeface="Times New Roman" pitchFamily="18" charset="0"/>
              </a:rPr>
              <a:t>Physical Implementation</a:t>
            </a:r>
          </a:p>
          <a:p>
            <a:pPr algn="ctr"/>
            <a:r>
              <a:rPr lang="en-US" altLang="en-GB" sz="1800">
                <a:latin typeface="Times New Roman" pitchFamily="18" charset="0"/>
                <a:cs typeface="Times New Roman" pitchFamily="18" charset="0"/>
              </a:rPr>
              <a:t>of the Data Warehouse</a:t>
            </a:r>
            <a:endParaRPr lang="en-US" altLang="en-GB">
              <a:latin typeface="Times New Roman" pitchFamily="18" charset="0"/>
              <a:cs typeface="Times New Roman" pitchFamily="18" charset="0"/>
            </a:endParaRPr>
          </a:p>
        </p:txBody>
      </p:sp>
      <p:sp>
        <p:nvSpPr>
          <p:cNvPr id="12305" name="Text Box 17"/>
          <p:cNvSpPr txBox="1">
            <a:spLocks noChangeArrowheads="1"/>
          </p:cNvSpPr>
          <p:nvPr/>
        </p:nvSpPr>
        <p:spPr bwMode="auto">
          <a:xfrm>
            <a:off x="6416675" y="3429000"/>
            <a:ext cx="2533650" cy="915988"/>
          </a:xfrm>
          <a:prstGeom prst="rect">
            <a:avLst/>
          </a:prstGeom>
          <a:noFill/>
          <a:ln w="9525">
            <a:noFill/>
            <a:miter lim="800000"/>
            <a:headEnd/>
            <a:tailEnd/>
          </a:ln>
          <a:effectLst/>
        </p:spPr>
        <p:txBody>
          <a:bodyPr wrap="none">
            <a:spAutoFit/>
          </a:bodyPr>
          <a:lstStyle/>
          <a:p>
            <a:pPr algn="ctr"/>
            <a:r>
              <a:rPr lang="en-US" altLang="en-GB" sz="1800">
                <a:latin typeface="Times New Roman" pitchFamily="18" charset="0"/>
                <a:cs typeface="Times New Roman" pitchFamily="18" charset="0"/>
              </a:rPr>
              <a:t>View level</a:t>
            </a:r>
          </a:p>
          <a:p>
            <a:pPr algn="ctr"/>
            <a:r>
              <a:rPr lang="en-US" altLang="en-GB" sz="1800">
                <a:latin typeface="Times New Roman" pitchFamily="18" charset="0"/>
                <a:cs typeface="Times New Roman" pitchFamily="18" charset="0"/>
              </a:rPr>
              <a:t>“Particular informational </a:t>
            </a:r>
          </a:p>
          <a:p>
            <a:pPr algn="ctr"/>
            <a:r>
              <a:rPr lang="en-US" altLang="en-GB" sz="1800">
                <a:latin typeface="Times New Roman" pitchFamily="18" charset="0"/>
                <a:cs typeface="Times New Roman" pitchFamily="18" charset="0"/>
              </a:rPr>
              <a:t>needs”</a:t>
            </a:r>
            <a:endParaRPr lang="en-US" altLang="en-GB">
              <a:latin typeface="Times New Roman" pitchFamily="18" charset="0"/>
              <a:cs typeface="Times New Roman" pitchFamily="18" charset="0"/>
            </a:endParaRPr>
          </a:p>
        </p:txBody>
      </p:sp>
      <p:pic>
        <p:nvPicPr>
          <p:cNvPr id="22" name="Picture 21" descr="WhatsApp Image 2020-07-22 at 21.01.23.jpeg"/>
          <p:cNvPicPr>
            <a:picLocks noChangeAspect="1"/>
          </p:cNvPicPr>
          <p:nvPr/>
        </p:nvPicPr>
        <p:blipFill>
          <a:blip r:embed="rId2"/>
          <a:stretch>
            <a:fillRect/>
          </a:stretch>
        </p:blipFill>
        <p:spPr>
          <a:xfrm>
            <a:off x="7915275" y="0"/>
            <a:ext cx="1228725" cy="1257300"/>
          </a:xfrm>
          <a:prstGeom prst="rect">
            <a:avLst/>
          </a:prstGeom>
        </p:spPr>
      </p:pic>
    </p:spTree>
    <p:extLst>
      <p:ext uri="{BB962C8B-B14F-4D97-AF65-F5344CB8AC3E}">
        <p14:creationId xmlns:p14="http://schemas.microsoft.com/office/powerpoint/2010/main" val="485255887"/>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sz="3600" dirty="0"/>
              <a:t>The Three-Tier Architecture </a:t>
            </a:r>
            <a:br>
              <a:rPr lang="en-US" sz="3600" dirty="0"/>
            </a:br>
            <a:r>
              <a:rPr lang="en-US" sz="3600" dirty="0"/>
              <a:t>of a Data Warehouse</a:t>
            </a:r>
            <a:r>
              <a:rPr lang="en-US" b="1" dirty="0"/>
              <a:t/>
            </a:r>
            <a:br>
              <a:rPr lang="en-US" b="1" dirty="0"/>
            </a:br>
            <a:endParaRPr lang="en-US" dirty="0"/>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F4212936-B678-2042-8504-3A85C2E59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3" name="Slide Number Placeholder 2">
            <a:extLst>
              <a:ext uri="{FF2B5EF4-FFF2-40B4-BE49-F238E27FC236}">
                <a16:creationId xmlns:a16="http://schemas.microsoft.com/office/drawing/2014/main" id="{7ECFA28C-C423-E045-8B1A-C1CDFFAC84A9}"/>
              </a:ext>
            </a:extLst>
          </p:cNvPr>
          <p:cNvSpPr>
            <a:spLocks noGrp="1"/>
          </p:cNvSpPr>
          <p:nvPr>
            <p:ph type="sldNum" sz="quarter" idx="12"/>
          </p:nvPr>
        </p:nvSpPr>
        <p:spPr/>
        <p:txBody>
          <a:bodyPr/>
          <a:lstStyle/>
          <a:p>
            <a:fld id="{FD58DAB5-CB49-440C-99FC-CF944ACFAA61}" type="slidenum">
              <a:rPr lang="en-US" smtClean="0"/>
              <a:pPr/>
              <a:t>96</a:t>
            </a:fld>
            <a:endParaRPr lang="en-US"/>
          </a:p>
        </p:txBody>
      </p:sp>
      <p:pic>
        <p:nvPicPr>
          <p:cNvPr id="7" name="Content Placeholder 6"/>
          <p:cNvPicPr>
            <a:picLocks noGrp="1" noChangeAspect="1"/>
          </p:cNvPicPr>
          <p:nvPr>
            <p:ph idx="1"/>
          </p:nvPr>
        </p:nvPicPr>
        <p:blipFill>
          <a:blip r:embed="rId3"/>
          <a:stretch>
            <a:fillRect/>
          </a:stretch>
        </p:blipFill>
        <p:spPr>
          <a:xfrm>
            <a:off x="1511300" y="1417638"/>
            <a:ext cx="6337299" cy="4938712"/>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The Three-Tier Architecture </a:t>
            </a:r>
            <a:br>
              <a:rPr lang="en-US" sz="3600" dirty="0"/>
            </a:br>
            <a:r>
              <a:rPr lang="en-US" sz="3600" dirty="0"/>
              <a:t>of a Data Warehouse</a:t>
            </a:r>
            <a:r>
              <a:rPr lang="en-US" b="1" dirty="0"/>
              <a:t/>
            </a:r>
            <a:br>
              <a:rPr lang="en-US" b="1" dirty="0"/>
            </a:br>
            <a:endParaRPr lang="en-US" dirty="0"/>
          </a:p>
        </p:txBody>
      </p:sp>
      <p:sp>
        <p:nvSpPr>
          <p:cNvPr id="3" name="Content Placeholder 2"/>
          <p:cNvSpPr>
            <a:spLocks noGrp="1"/>
          </p:cNvSpPr>
          <p:nvPr>
            <p:ph idx="1"/>
          </p:nvPr>
        </p:nvSpPr>
        <p:spPr/>
        <p:txBody>
          <a:bodyPr/>
          <a:lstStyle/>
          <a:p>
            <a:r>
              <a:rPr lang="en-US" dirty="0"/>
              <a:t>Bottom Tier (Data Warehouse Server)</a:t>
            </a:r>
          </a:p>
          <a:p>
            <a:r>
              <a:rPr lang="en-US" dirty="0"/>
              <a:t>Middle Tier (OLAP Server)</a:t>
            </a:r>
          </a:p>
          <a:p>
            <a:r>
              <a:rPr lang="en-US" dirty="0"/>
              <a:t>Top Tier (Front end Tools).</a:t>
            </a:r>
          </a:p>
          <a:p>
            <a:pPr marL="0" indent="0">
              <a:buNone/>
            </a:pPr>
            <a:endParaRPr lang="en-US" dirty="0"/>
          </a:p>
        </p:txBody>
      </p:sp>
      <p:sp>
        <p:nvSpPr>
          <p:cNvPr id="4" name="Footer Placeholder 3"/>
          <p:cNvSpPr>
            <a:spLocks noGrp="1"/>
          </p:cNvSpPr>
          <p:nvPr>
            <p:ph type="ftr" sz="quarter" idx="11"/>
          </p:nvPr>
        </p:nvSpPr>
        <p:spPr/>
        <p:txBody>
          <a:bodyPr/>
          <a:lstStyle/>
          <a:p>
            <a:r>
              <a:rPr lang="en-US"/>
              <a:t>Dr.Carmel Mary Belinda M J /CSE                                                            </a:t>
            </a:r>
          </a:p>
        </p:txBody>
      </p:sp>
      <p:sp>
        <p:nvSpPr>
          <p:cNvPr id="5" name="Slide Number Placeholder 4"/>
          <p:cNvSpPr>
            <a:spLocks noGrp="1"/>
          </p:cNvSpPr>
          <p:nvPr>
            <p:ph type="sldNum" sz="quarter" idx="12"/>
          </p:nvPr>
        </p:nvSpPr>
        <p:spPr/>
        <p:txBody>
          <a:bodyPr/>
          <a:lstStyle/>
          <a:p>
            <a:fld id="{FD58DAB5-CB49-440C-99FC-CF944ACFAA61}" type="slidenum">
              <a:rPr lang="en-US" smtClean="0"/>
              <a:pPr/>
              <a:t>97</a:t>
            </a:fld>
            <a:endParaRPr lang="en-US"/>
          </a:p>
        </p:txBody>
      </p:sp>
    </p:spTree>
    <p:extLst>
      <p:ext uri="{BB962C8B-B14F-4D97-AF65-F5344CB8AC3E}">
        <p14:creationId xmlns:p14="http://schemas.microsoft.com/office/powerpoint/2010/main" val="234224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678363"/>
          </a:xfrm>
        </p:spPr>
        <p:txBody>
          <a:bodyPr>
            <a:normAutofit/>
          </a:bodyPr>
          <a:lstStyle/>
          <a:p>
            <a:pPr algn="just"/>
            <a:endParaRPr lang="en-US" sz="2400" b="1" dirty="0"/>
          </a:p>
          <a:p>
            <a:pPr algn="just"/>
            <a:r>
              <a:rPr lang="en-US" sz="2400" b="1" dirty="0"/>
              <a:t>Bottom Tier</a:t>
            </a:r>
            <a:r>
              <a:rPr lang="en-US" sz="2400" dirty="0"/>
              <a:t>: The bottom tier of the architecture represents the data warehouse database server, also known as the relational database system. </a:t>
            </a:r>
          </a:p>
          <a:p>
            <a:pPr algn="just"/>
            <a:r>
              <a:rPr lang="en-US" sz="2400" dirty="0"/>
              <a:t>Back-end tools and utilities are made use of to feed data into the bottom tier. These back-end tools and utilities perform the Extract, Clean, Load, and refresh functions.</a:t>
            </a:r>
          </a:p>
        </p:txBody>
      </p:sp>
      <p:sp>
        <p:nvSpPr>
          <p:cNvPr id="4" name="Footer Placeholder 3"/>
          <p:cNvSpPr>
            <a:spLocks noGrp="1"/>
          </p:cNvSpPr>
          <p:nvPr>
            <p:ph type="ftr" sz="quarter" idx="11"/>
          </p:nvPr>
        </p:nvSpPr>
        <p:spPr/>
        <p:txBody>
          <a:bodyPr/>
          <a:lstStyle/>
          <a:p>
            <a:r>
              <a:rPr lang="en-US"/>
              <a:t>Dr.Carmel Mary Belinda M J /CSE                                                            </a:t>
            </a:r>
          </a:p>
        </p:txBody>
      </p:sp>
      <p:pic>
        <p:nvPicPr>
          <p:cNvPr id="5" name="Picture 4">
            <a:extLst>
              <a:ext uri="{FF2B5EF4-FFF2-40B4-BE49-F238E27FC236}">
                <a16:creationId xmlns:a16="http://schemas.microsoft.com/office/drawing/2014/main" id="{0B9CBA20-B114-3C41-9F4A-8564262BA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2" name="Slide Number Placeholder 1">
            <a:extLst>
              <a:ext uri="{FF2B5EF4-FFF2-40B4-BE49-F238E27FC236}">
                <a16:creationId xmlns:a16="http://schemas.microsoft.com/office/drawing/2014/main" id="{6B83B4D0-C339-7E47-ACB2-2B5CBBC9711D}"/>
              </a:ext>
            </a:extLst>
          </p:cNvPr>
          <p:cNvSpPr>
            <a:spLocks noGrp="1"/>
          </p:cNvSpPr>
          <p:nvPr>
            <p:ph type="sldNum" sz="quarter" idx="12"/>
          </p:nvPr>
        </p:nvSpPr>
        <p:spPr/>
        <p:txBody>
          <a:bodyPr/>
          <a:lstStyle/>
          <a:p>
            <a:fld id="{FD58DAB5-CB49-440C-99FC-CF944ACFAA61}" type="slidenum">
              <a:rPr lang="en-US" smtClean="0"/>
              <a:pPr/>
              <a:t>98</a:t>
            </a:fld>
            <a:endParaRPr lang="en-US"/>
          </a:p>
        </p:txBody>
      </p:sp>
      <p:sp>
        <p:nvSpPr>
          <p:cNvPr id="6" name="Rectangle 5"/>
          <p:cNvSpPr/>
          <p:nvPr/>
        </p:nvSpPr>
        <p:spPr>
          <a:xfrm>
            <a:off x="2362200" y="849960"/>
            <a:ext cx="5562600" cy="861774"/>
          </a:xfrm>
          <a:prstGeom prst="rect">
            <a:avLst/>
          </a:prstGeom>
        </p:spPr>
        <p:txBody>
          <a:bodyPr wrap="square">
            <a:spAutoFit/>
          </a:bodyPr>
          <a:lstStyle/>
          <a:p>
            <a:r>
              <a:rPr lang="en-US" sz="3200" dirty="0"/>
              <a:t>Three-Tier Architecture </a:t>
            </a:r>
            <a:r>
              <a:rPr lang="en-US" dirty="0"/>
              <a:t/>
            </a:r>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Three-Tier Architecture </a:t>
            </a:r>
            <a:br>
              <a:rPr lang="en-US" dirty="0"/>
            </a:br>
            <a:endParaRPr lang="en-US" dirty="0"/>
          </a:p>
        </p:txBody>
      </p:sp>
      <p:sp>
        <p:nvSpPr>
          <p:cNvPr id="3" name="Content Placeholder 2"/>
          <p:cNvSpPr>
            <a:spLocks noGrp="1"/>
          </p:cNvSpPr>
          <p:nvPr>
            <p:ph idx="1"/>
          </p:nvPr>
        </p:nvSpPr>
        <p:spPr/>
        <p:txBody>
          <a:bodyPr>
            <a:normAutofit/>
          </a:bodyPr>
          <a:lstStyle/>
          <a:p>
            <a:pPr algn="just"/>
            <a:endParaRPr lang="en-US" sz="2400" b="1" dirty="0"/>
          </a:p>
          <a:p>
            <a:pPr algn="just"/>
            <a:r>
              <a:rPr lang="en-US" sz="2400" b="1" dirty="0"/>
              <a:t>Middle Tier</a:t>
            </a:r>
            <a:r>
              <a:rPr lang="en-US" sz="2400" dirty="0"/>
              <a:t>: The middle tier of a data warehouse lies the OLAP Server which is an extended relational database management system. </a:t>
            </a:r>
          </a:p>
          <a:p>
            <a:pPr algn="just"/>
            <a:r>
              <a:rPr lang="en-US" sz="2400" dirty="0"/>
              <a:t>The ROLAP maps the operations on multidimensional data to standard relational OLAP (MOLAP) model, which directly implements the multidimensional data and operations.</a:t>
            </a:r>
          </a:p>
          <a:p>
            <a:pPr algn="just"/>
            <a:r>
              <a:rPr lang="en-US" sz="2400" b="1" dirty="0"/>
              <a:t>Top-Tie</a:t>
            </a:r>
            <a:r>
              <a:rPr lang="en-US" sz="2400" dirty="0"/>
              <a:t>r: This tier represents the front-end client layer. This layer holds the query tools and reporting tools, analysis tools and data mining tools.</a:t>
            </a:r>
          </a:p>
          <a:p>
            <a:pPr algn="just"/>
            <a:endParaRPr lang="en-US" sz="2400" dirty="0"/>
          </a:p>
        </p:txBody>
      </p:sp>
      <p:sp>
        <p:nvSpPr>
          <p:cNvPr id="5" name="Footer Placeholder 4"/>
          <p:cNvSpPr>
            <a:spLocks noGrp="1"/>
          </p:cNvSpPr>
          <p:nvPr>
            <p:ph type="ftr" sz="quarter" idx="11"/>
          </p:nvPr>
        </p:nvSpPr>
        <p:spPr/>
        <p:txBody>
          <a:bodyPr/>
          <a:lstStyle/>
          <a:p>
            <a:r>
              <a:rPr lang="en-US"/>
              <a:t>Dr.Carmel Mary Belinda M J /CSE                                                            </a:t>
            </a:r>
          </a:p>
        </p:txBody>
      </p:sp>
      <p:pic>
        <p:nvPicPr>
          <p:cNvPr id="6" name="Picture 5">
            <a:extLst>
              <a:ext uri="{FF2B5EF4-FFF2-40B4-BE49-F238E27FC236}">
                <a16:creationId xmlns:a16="http://schemas.microsoft.com/office/drawing/2014/main" id="{FC8C6890-8792-8D47-B513-F55FB217E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11300" cy="1524000"/>
          </a:xfrm>
          <a:prstGeom prst="rect">
            <a:avLst/>
          </a:prstGeom>
        </p:spPr>
      </p:pic>
      <p:sp>
        <p:nvSpPr>
          <p:cNvPr id="4" name="Slide Number Placeholder 3">
            <a:extLst>
              <a:ext uri="{FF2B5EF4-FFF2-40B4-BE49-F238E27FC236}">
                <a16:creationId xmlns:a16="http://schemas.microsoft.com/office/drawing/2014/main" id="{384178F7-06C5-A645-977A-F8D6FFD40E7E}"/>
              </a:ext>
            </a:extLst>
          </p:cNvPr>
          <p:cNvSpPr>
            <a:spLocks noGrp="1"/>
          </p:cNvSpPr>
          <p:nvPr>
            <p:ph type="sldNum" sz="quarter" idx="12"/>
          </p:nvPr>
        </p:nvSpPr>
        <p:spPr/>
        <p:txBody>
          <a:bodyPr/>
          <a:lstStyle/>
          <a:p>
            <a:fld id="{FD58DAB5-CB49-440C-99FC-CF944ACFAA61}" type="slidenum">
              <a:rPr lang="en-US" smtClean="0"/>
              <a:pPr/>
              <a:t>99</a:t>
            </a:fld>
            <a:endParaRPr lang="en-US"/>
          </a:p>
        </p:txBody>
      </p:sp>
    </p:spTree>
    <p:extLst>
      <p:ext uri="{BB962C8B-B14F-4D97-AF65-F5344CB8AC3E}">
        <p14:creationId xmlns:p14="http://schemas.microsoft.com/office/powerpoint/2010/main" val="428669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2054</TotalTime>
  <Words>4729</Words>
  <Application>Microsoft Office PowerPoint</Application>
  <PresentationFormat>On-screen Show (4:3)</PresentationFormat>
  <Paragraphs>932</Paragraphs>
  <Slides>113</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113</vt:i4>
      </vt:variant>
    </vt:vector>
  </HeadingPairs>
  <TitlesOfParts>
    <vt:vector size="126" baseType="lpstr">
      <vt:lpstr>Arial Unicode MS</vt:lpstr>
      <vt:lpstr>Arial</vt:lpstr>
      <vt:lpstr>Calibri</vt:lpstr>
      <vt:lpstr>Dingbats</vt:lpstr>
      <vt:lpstr>Noto Sans Symbols</vt:lpstr>
      <vt:lpstr>Symbol</vt:lpstr>
      <vt:lpstr>Tahoma</vt:lpstr>
      <vt:lpstr>Times New Roman</vt:lpstr>
      <vt:lpstr>Times New Roman</vt:lpstr>
      <vt:lpstr>verdana</vt:lpstr>
      <vt:lpstr>Office Theme</vt:lpstr>
      <vt:lpstr>ClipArt</vt:lpstr>
      <vt:lpstr>Clip</vt:lpstr>
      <vt:lpstr>SCHOOL of COMPUTING DRPARTMENT of COMPUTER SCIENCE &amp; ENGINEERING</vt:lpstr>
      <vt:lpstr>Course Outcomes</vt:lpstr>
      <vt:lpstr>CO – PO Matrix: NBA </vt:lpstr>
      <vt:lpstr>CO – SO Matrix: EAC </vt:lpstr>
      <vt:lpstr>CO – SO Matrix: CAC </vt:lpstr>
      <vt:lpstr>SYLLABUS</vt:lpstr>
      <vt:lpstr>SYLLABUS</vt:lpstr>
      <vt:lpstr>SYLLABUS</vt:lpstr>
      <vt:lpstr>Learning Resource</vt:lpstr>
      <vt:lpstr>Job Opportunity</vt:lpstr>
      <vt:lpstr>Job Opportunities</vt:lpstr>
      <vt:lpstr>Unit I Data Warehousing</vt:lpstr>
      <vt:lpstr>Heterogeneous Information Sources</vt:lpstr>
      <vt:lpstr>Goal: Unified Access to Data</vt:lpstr>
      <vt:lpstr>Difference between Structured and Unstructured data</vt:lpstr>
      <vt:lpstr>What is data and information</vt:lpstr>
      <vt:lpstr>PowerPoint Presentation</vt:lpstr>
      <vt:lpstr> Introduction to Data warehousing  </vt:lpstr>
      <vt:lpstr>What is Data Warehouse?</vt:lpstr>
      <vt:lpstr>Subject-Oriented </vt:lpstr>
      <vt:lpstr>Integrated </vt:lpstr>
      <vt:lpstr>PowerPoint Presentation</vt:lpstr>
      <vt:lpstr>Time-Variant </vt:lpstr>
      <vt:lpstr>Non-Volatile </vt:lpstr>
      <vt:lpstr>What is Data Warehousing?</vt:lpstr>
      <vt:lpstr>Goals of Data Warehousing </vt:lpstr>
      <vt:lpstr>Need for Data Warehouse  </vt:lpstr>
      <vt:lpstr>PowerPoint Presentation</vt:lpstr>
      <vt:lpstr>Difference between  Operational Database  and Data Warehouse </vt:lpstr>
      <vt:lpstr>Difference between  Operational Database  and Data Warehouse</vt:lpstr>
      <vt:lpstr>Difference between  Operational Database  and Data Warehouse</vt:lpstr>
      <vt:lpstr>Other names of Data Warehouse</vt:lpstr>
      <vt:lpstr>Introduction  to Data Warehousing Types </vt:lpstr>
      <vt:lpstr>Enterprise Data Warehouse</vt:lpstr>
      <vt:lpstr>Operational Data Store</vt:lpstr>
      <vt:lpstr>Data Mart:</vt:lpstr>
      <vt:lpstr>Data Warehouse Applications </vt:lpstr>
      <vt:lpstr>Evolution of Decision Support System</vt:lpstr>
      <vt:lpstr>PowerPoint Presentation</vt:lpstr>
      <vt:lpstr>PowerPoint Presentation</vt:lpstr>
      <vt:lpstr>PowerPoint Presentation</vt:lpstr>
      <vt:lpstr>The Spider Web</vt:lpstr>
      <vt:lpstr>The Spider Web</vt:lpstr>
      <vt:lpstr>Problems with  the Naturally Evolving Architecture</vt:lpstr>
      <vt:lpstr>Lack of Data Credibility</vt:lpstr>
      <vt:lpstr>PowerPoint Presentation</vt:lpstr>
      <vt:lpstr>Productivity  </vt:lpstr>
      <vt:lpstr>PowerPoint Presentation</vt:lpstr>
      <vt:lpstr>From Data to Information</vt:lpstr>
      <vt:lpstr>Levels of Architecture</vt:lpstr>
      <vt:lpstr>Levels of Architecture</vt:lpstr>
      <vt:lpstr>Development Lifecycle</vt:lpstr>
      <vt:lpstr>Modeling a Data Warehouse  </vt:lpstr>
      <vt:lpstr>Types of Data Model</vt:lpstr>
      <vt:lpstr>Conceptual Data Model </vt:lpstr>
      <vt:lpstr>Example</vt:lpstr>
      <vt:lpstr>Logical Data Model </vt:lpstr>
      <vt:lpstr>Example</vt:lpstr>
      <vt:lpstr>Physical Data Model </vt:lpstr>
      <vt:lpstr>Example</vt:lpstr>
      <vt:lpstr>Granularity in the Data Warehouse   </vt:lpstr>
      <vt:lpstr>Raw Estimates</vt:lpstr>
      <vt:lpstr>PowerPoint Presentation</vt:lpstr>
      <vt:lpstr>PowerPoint Presentation</vt:lpstr>
      <vt:lpstr>Input to the Planning Process</vt:lpstr>
      <vt:lpstr>Data in Overflow</vt:lpstr>
      <vt:lpstr>Overflow Storage</vt:lpstr>
      <vt:lpstr>Overflow Storage</vt:lpstr>
      <vt:lpstr>Overflow Storage</vt:lpstr>
      <vt:lpstr>Overflow Storage </vt:lpstr>
      <vt:lpstr>PowerPoint Presentation</vt:lpstr>
      <vt:lpstr>Levels of Granularity </vt:lpstr>
      <vt:lpstr>PowerPoint Presentation</vt:lpstr>
      <vt:lpstr>Building a Data Warehouse</vt:lpstr>
      <vt:lpstr>Bottom Up Design </vt:lpstr>
      <vt:lpstr>Bottom Up Design </vt:lpstr>
      <vt:lpstr>Advantages Of  Bottom Up Design   </vt:lpstr>
      <vt:lpstr>Disadvantages Of  Bottom Up Design   </vt:lpstr>
      <vt:lpstr>Top Down Design   </vt:lpstr>
      <vt:lpstr>Top Down Design</vt:lpstr>
      <vt:lpstr>Advantages of  Top Down Design  </vt:lpstr>
      <vt:lpstr>Disadvantages of  Top Down Design  </vt:lpstr>
      <vt:lpstr>Difference  between Top-Down Design Approach and Bottom-Up Design</vt:lpstr>
      <vt:lpstr> Data Warehouse Implementation   </vt:lpstr>
      <vt:lpstr> Data Warehouse Implementation   </vt:lpstr>
      <vt:lpstr> Data Warehouse Implementation   </vt:lpstr>
      <vt:lpstr> Data Warehouse Implementation   </vt:lpstr>
      <vt:lpstr> Data Warehouse Implementation   </vt:lpstr>
      <vt:lpstr> Implementation Guidelines  </vt:lpstr>
      <vt:lpstr> Implementation Guidelines  </vt:lpstr>
      <vt:lpstr> Implementation Guidelines  </vt:lpstr>
      <vt:lpstr> Implementation Guidelines  </vt:lpstr>
      <vt:lpstr>Types of Data Warehouse Architectures </vt:lpstr>
      <vt:lpstr>Data Warehouse Architectures: Conceptual View</vt:lpstr>
      <vt:lpstr>Three-layer Architecture: Conceptual View</vt:lpstr>
      <vt:lpstr> The Three-Tier Architecture  of a Data Warehouse </vt:lpstr>
      <vt:lpstr>The Three-Tier Architecture  of a Data Warehouse </vt:lpstr>
      <vt:lpstr>PowerPoint Presentation</vt:lpstr>
      <vt:lpstr>Three-Tier Architecture  </vt:lpstr>
      <vt:lpstr>Properties of  Data Warehouse Architectures </vt:lpstr>
      <vt:lpstr>Components  of Data Warehouse </vt:lpstr>
      <vt:lpstr>Components  of Data Warehouse</vt:lpstr>
      <vt:lpstr>Meta Data</vt:lpstr>
      <vt:lpstr>Categories of Metadata </vt:lpstr>
      <vt:lpstr>PowerPoint Presentation</vt:lpstr>
      <vt:lpstr>Role of Metadata </vt:lpstr>
      <vt:lpstr>PowerPoint Presentation</vt:lpstr>
      <vt:lpstr>Metadata Repository </vt:lpstr>
      <vt:lpstr>PowerPoint Presentation</vt:lpstr>
      <vt:lpstr>Metadata  Interchange Standard Framework </vt:lpstr>
      <vt:lpstr> Components of  Metadata Interchange Standard Frameworks </vt:lpstr>
      <vt:lpstr>Important 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 Data Warehousing</dc:title>
  <dc:creator>admin</dc:creator>
  <cp:lastModifiedBy>CALVIN</cp:lastModifiedBy>
  <cp:revision>129</cp:revision>
  <dcterms:created xsi:type="dcterms:W3CDTF">2020-07-21T03:30:39Z</dcterms:created>
  <dcterms:modified xsi:type="dcterms:W3CDTF">2020-08-08T09:15:55Z</dcterms:modified>
</cp:coreProperties>
</file>